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9" r:id="rId8"/>
    <p:sldId id="260" r:id="rId9"/>
    <p:sldId id="261" r:id="rId10"/>
    <p:sldId id="262" r:id="rId11"/>
    <p:sldId id="264" r:id="rId12"/>
    <p:sldId id="265" r:id="rId13"/>
    <p:sldId id="266" r:id="rId14"/>
    <p:sldId id="263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0FD41-2927-406F-96DC-1FE6930DA90A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9600" y="1524000"/>
            <a:ext cx="7848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400" b="0" dirty="0">
                <a:solidFill>
                  <a:schemeClr val="bg1"/>
                </a:solidFill>
                <a:latin typeface="Helvetica" pitchFamily="34" charset="0"/>
              </a:rPr>
              <a:t>Lecture </a:t>
            </a:r>
            <a:r>
              <a:rPr lang="en-US" sz="4400" b="0" dirty="0" smtClean="0">
                <a:solidFill>
                  <a:schemeClr val="bg1"/>
                </a:solidFill>
                <a:latin typeface="Helvetica" pitchFamily="34" charset="0"/>
              </a:rPr>
              <a:t>No.03 </a:t>
            </a:r>
            <a:r>
              <a:rPr lang="en-US" sz="4400" b="0" dirty="0">
                <a:solidFill>
                  <a:schemeClr val="bg1"/>
                </a:solidFill>
                <a:latin typeface="Helvetica" pitchFamily="34" charset="0"/>
              </a:rPr>
              <a:t/>
            </a:r>
            <a:br>
              <a:rPr lang="en-US" sz="4400" b="0" dirty="0">
                <a:solidFill>
                  <a:schemeClr val="bg1"/>
                </a:solidFill>
                <a:latin typeface="Helvetica" pitchFamily="34" charset="0"/>
              </a:rPr>
            </a:br>
            <a:r>
              <a:rPr lang="en-US" sz="4400" b="0" dirty="0">
                <a:solidFill>
                  <a:schemeClr val="bg1"/>
                </a:solidFill>
                <a:latin typeface="Helvetica" pitchFamily="34" charset="0"/>
              </a:rPr>
              <a:t/>
            </a:r>
            <a:br>
              <a:rPr lang="en-US" sz="4400" b="0" dirty="0">
                <a:solidFill>
                  <a:schemeClr val="bg1"/>
                </a:solidFill>
                <a:latin typeface="Helvetica" pitchFamily="34" charset="0"/>
              </a:rPr>
            </a:br>
            <a:r>
              <a:rPr lang="en-US" sz="4400" b="0" dirty="0" smtClean="0">
                <a:solidFill>
                  <a:schemeClr val="bg1"/>
                </a:solidFill>
                <a:latin typeface="Helvetica" pitchFamily="34" charset="0"/>
              </a:rPr>
              <a:t>CSE 203: Data </a:t>
            </a:r>
            <a:r>
              <a:rPr lang="en-US" sz="4400" b="0" dirty="0">
                <a:solidFill>
                  <a:schemeClr val="bg1"/>
                </a:solidFill>
                <a:latin typeface="Helvetica" pitchFamily="34" charset="0"/>
              </a:rPr>
              <a:t>Structures</a:t>
            </a:r>
            <a:br>
              <a:rPr lang="en-US" sz="4400" b="0" dirty="0">
                <a:solidFill>
                  <a:schemeClr val="bg1"/>
                </a:solidFill>
                <a:latin typeface="Helvetica" pitchFamily="34" charset="0"/>
              </a:rPr>
            </a:br>
            <a:r>
              <a:rPr lang="en-US" sz="4400" b="0" dirty="0">
                <a:solidFill>
                  <a:schemeClr val="bg1"/>
                </a:solidFill>
                <a:latin typeface="Helvetica" pitchFamily="34" charset="0"/>
              </a:rPr>
              <a:t/>
            </a:r>
            <a:br>
              <a:rPr lang="en-US" sz="4400" b="0" dirty="0">
                <a:solidFill>
                  <a:schemeClr val="bg1"/>
                </a:solidFill>
                <a:latin typeface="Helvetica" pitchFamily="34" charset="0"/>
              </a:rPr>
            </a:br>
            <a:r>
              <a:rPr lang="en-US" sz="3600" b="0" dirty="0">
                <a:solidFill>
                  <a:schemeClr val="bg1"/>
                </a:solidFill>
                <a:latin typeface="Helvetica" pitchFamily="34" charset="0"/>
              </a:rPr>
              <a:t>Dr. </a:t>
            </a:r>
            <a:r>
              <a:rPr lang="en-US" sz="3600" b="0" dirty="0" smtClean="0">
                <a:solidFill>
                  <a:schemeClr val="bg1"/>
                </a:solidFill>
                <a:latin typeface="Helvetica" pitchFamily="34" charset="0"/>
              </a:rPr>
              <a:t>A. H. M. Kamal</a:t>
            </a:r>
            <a:endParaRPr lang="en-US" sz="3600" b="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2438" y="896937"/>
            <a:ext cx="822642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+mj-cs"/>
              </a:rPr>
              <a:t>Goals of this Course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1903412"/>
            <a:ext cx="8226425" cy="495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Reinforce the concept that costs and benefits exist for every data structure.</a:t>
            </a:r>
          </a:p>
          <a:p>
            <a:pPr marL="914400" marR="0" lvl="1" indent="-4572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Learn the commonly used data structures.</a:t>
            </a:r>
          </a:p>
          <a:p>
            <a:pPr marL="914400" marR="0" lvl="1" indent="-4572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These form a programmer's basic data structure “toolkit.”</a:t>
            </a:r>
          </a:p>
          <a:p>
            <a:pPr marL="914400" marR="0" lvl="1" indent="-4572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Understand how to measure the cost of a data structure or program.</a:t>
            </a:r>
          </a:p>
          <a:p>
            <a:pPr marL="914400" marR="0" lvl="1" indent="-4572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These techniques also allow you to judge the merits of new data structures that you or others might invent.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948690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Basic Terminology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Data are values or set of values.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Data Item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Data item refers to single unit of values.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Group Items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Data items that are divided into sub.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Elementary Items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Data items that cannot be divided.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Attribute and Entity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Which contains certain properties.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Entity Set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Entities of similar attributes form an entity set.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Field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Field is a single elementary unit of information.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Record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Record is a collection of field values of a given entity.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File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File is a collection of records of the entities.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447800"/>
            <a:ext cx="9144000" cy="46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0153" rIns="30153" bIns="3015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Data Definition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Data Definition defines a particular data with the following characteristics.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Atomic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− Definition should define a single concept.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Traceable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− Definition should be able to be mapped to some data element.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Accurate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− Definition should be unambiguous.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Vrinda" pitchFamily="34" charset="0"/>
              </a:rPr>
              <a:t>Clear and Concise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Vrinda" pitchFamily="34" charset="0"/>
              </a:rPr>
              <a:t> − Definition should be understandable.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101334"/>
            <a:ext cx="8813686" cy="159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30153" rIns="30153" bIns="3015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Data Object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Vrinda" pitchFamily="34" charset="0"/>
              </a:rPr>
              <a:t>Data Object represents an object having a data.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8600" y="908393"/>
            <a:ext cx="8077200" cy="541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0153" rIns="30153" bIns="3015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Data Type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Vrinda" pitchFamily="34" charset="0"/>
              </a:rPr>
              <a:t>Data type is a way to classify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Vrinda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Vrinda" pitchFamily="34" charset="0"/>
              </a:rPr>
              <a:t>various types of data such as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Vrinda" pitchFamily="34" charset="0"/>
              </a:rPr>
              <a:t>	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Vrinda" pitchFamily="34" charset="0"/>
              </a:rPr>
              <a:t>integer,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Vrinda" pitchFamily="34" charset="0"/>
              </a:rPr>
              <a:t>	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Vrinda" pitchFamily="34" charset="0"/>
              </a:rPr>
              <a:t>string,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Vrinda" pitchFamily="34" charset="0"/>
              </a:rPr>
              <a:t>	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Vrinda" pitchFamily="34" charset="0"/>
              </a:rPr>
              <a:t>etc.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chemeClr val="bg1"/>
              </a:solidFill>
              <a:latin typeface="Verdana" pitchFamily="34" charset="0"/>
              <a:ea typeface="Calibri" pitchFamily="34" charset="0"/>
              <a:cs typeface="Vrind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Vrinda" pitchFamily="34" charset="0"/>
              </a:rPr>
              <a:t>which determines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Vrinda" pitchFamily="34" charset="0"/>
              </a:rPr>
              <a:t>the values that can be used,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Vrinda" pitchFamily="34" charset="0"/>
              </a:rPr>
              <a:t>the type of operations that can be performed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solidFill>
                <a:schemeClr val="bg1"/>
              </a:solidFill>
              <a:latin typeface="Verdana" pitchFamily="34" charset="0"/>
              <a:ea typeface="Calibri" pitchFamily="34" charset="0"/>
              <a:cs typeface="Vrinda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Vrinda" pitchFamily="34" charset="0"/>
              </a:rPr>
              <a:t>on the corresponding type of data.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mph" presetSubtype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6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6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6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61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61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61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61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61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61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9906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Data Type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chemeClr val="bg1"/>
              </a:solidFill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There are two data types −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Built-in Data Type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Derived Data Type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8400" y="335280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bg1"/>
                </a:solidFill>
              </a:rPr>
              <a:t>Derived Data Type</a:t>
            </a:r>
          </a:p>
          <a:p>
            <a:pPr lvl="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List</a:t>
            </a:r>
          </a:p>
          <a:p>
            <a:pPr lvl="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Array</a:t>
            </a:r>
          </a:p>
          <a:p>
            <a:pPr lvl="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Stack</a:t>
            </a:r>
          </a:p>
          <a:p>
            <a:pPr lvl="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Queue</a:t>
            </a: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352800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r>
              <a:rPr lang="en-US" sz="2000" b="1" dirty="0" smtClean="0">
                <a:solidFill>
                  <a:schemeClr val="bg1"/>
                </a:solidFill>
              </a:rPr>
              <a:t>Built-in Data Type</a:t>
            </a:r>
          </a:p>
          <a:p>
            <a:pPr lvl="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Integers</a:t>
            </a:r>
          </a:p>
          <a:p>
            <a:pPr lvl="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Boolean (true, false)</a:t>
            </a:r>
          </a:p>
          <a:p>
            <a:pPr lvl="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Floating (Decimal numbers)</a:t>
            </a:r>
          </a:p>
          <a:p>
            <a:pPr lvl="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 Character and Strings</a:t>
            </a: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28956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-----------------------------------------------------------------------------------------------------------------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1752600"/>
            <a:ext cx="3962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r>
              <a:rPr lang="en-US" sz="3600" b="1" dirty="0" smtClean="0">
                <a:solidFill>
                  <a:schemeClr val="bg1"/>
                </a:solidFill>
              </a:rPr>
              <a:t>Basic Operations:</a:t>
            </a:r>
          </a:p>
          <a:p>
            <a:pPr marL="342900" lvl="0" indent="-342900"/>
            <a:endParaRPr lang="en-US" sz="2800" b="1" dirty="0" smtClean="0">
              <a:solidFill>
                <a:schemeClr val="bg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 Traversing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 Searching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 Insertion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 Deletion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 Sorting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 Merging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229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Algorithms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Algorithm is a step-by-step procedure, which defines a set of instructions to be executed in a certain order to get the desired output. Algorithms are generally created independent of underlying languages, i.e. an algorithm can be implemented in more than one programming language.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8305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Algorithms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From the data structure point of view, following are some important categories of algorithms −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bg1"/>
                </a:solidFill>
              </a:rPr>
              <a:t>Search</a:t>
            </a:r>
            <a:r>
              <a:rPr lang="en-US" sz="2000" dirty="0" smtClean="0">
                <a:solidFill>
                  <a:schemeClr val="bg1"/>
                </a:solidFill>
              </a:rPr>
              <a:t> − Algorithm to search an item in a data structure.</a:t>
            </a:r>
          </a:p>
          <a:p>
            <a:pPr lvl="0"/>
            <a:endParaRPr lang="en-US" sz="2000" b="1" dirty="0" smtClean="0">
              <a:solidFill>
                <a:schemeClr val="bg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bg1"/>
                </a:solidFill>
              </a:rPr>
              <a:t>Sort</a:t>
            </a:r>
            <a:r>
              <a:rPr lang="en-US" sz="2000" dirty="0" smtClean="0">
                <a:solidFill>
                  <a:schemeClr val="bg1"/>
                </a:solidFill>
              </a:rPr>
              <a:t> − Algorithm to sort items in a certain order.</a:t>
            </a:r>
          </a:p>
          <a:p>
            <a:pPr lvl="0"/>
            <a:endParaRPr lang="en-US" sz="2000" b="1" dirty="0" smtClean="0">
              <a:solidFill>
                <a:schemeClr val="bg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bg1"/>
                </a:solidFill>
              </a:rPr>
              <a:t>Insert</a:t>
            </a:r>
            <a:r>
              <a:rPr lang="en-US" sz="2000" dirty="0" smtClean="0">
                <a:solidFill>
                  <a:schemeClr val="bg1"/>
                </a:solidFill>
              </a:rPr>
              <a:t> − Algorithm to insert item in a data structure.</a:t>
            </a:r>
          </a:p>
          <a:p>
            <a:pPr lvl="0"/>
            <a:endParaRPr lang="en-US" sz="2000" b="1" dirty="0" smtClean="0">
              <a:solidFill>
                <a:schemeClr val="bg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bg1"/>
                </a:solidFill>
              </a:rPr>
              <a:t>Update</a:t>
            </a:r>
            <a:r>
              <a:rPr lang="en-US" sz="2000" dirty="0" smtClean="0">
                <a:solidFill>
                  <a:schemeClr val="bg1"/>
                </a:solidFill>
              </a:rPr>
              <a:t> − Algorithm to update an existing item in a data structure.</a:t>
            </a:r>
          </a:p>
          <a:p>
            <a:pPr lvl="0"/>
            <a:endParaRPr lang="en-US" sz="2000" b="1" dirty="0" smtClean="0">
              <a:solidFill>
                <a:schemeClr val="bg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bg1"/>
                </a:solidFill>
              </a:rPr>
              <a:t>Delete</a:t>
            </a:r>
            <a:r>
              <a:rPr lang="en-US" sz="2000" dirty="0" smtClean="0">
                <a:solidFill>
                  <a:schemeClr val="bg1"/>
                </a:solidFill>
              </a:rPr>
              <a:t> − Algorithm to delete an existing item from a data structure.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 descr="one problem many solution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4359275" cy="405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" y="9144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Whish is the best algorithm?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2954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- Time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- Space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209800"/>
            <a:ext cx="457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Space complexity S(P) of any algorithm P is S(P) = C + SP(I), where C is the fixed part and S(I) is the variable part of the algorithm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----------------------------------------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Algorithm: SUM(A, B)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Step 1 -  START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Step 2 -  C ← A + B + 10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Step 3 -  Stop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----------------------------------------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Here A, B, C are not constant. Hence, S(p)=1+3=4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762000"/>
            <a:ext cx="822642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+mj-cs"/>
              </a:rPr>
              <a:t>Data Structures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7575" y="1981200"/>
            <a:ext cx="8226425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Times New Roman" pitchFamily="18" charset="0"/>
              </a:rPr>
              <a:t>Prepares the students for the more advanced material to which students will encounter in later courses.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Times New Roman" pitchFamily="18" charset="0"/>
              </a:rPr>
              <a:t>Cover well-known data structures such as dynamic arrays, linked lists, stacks, queues, tree and graphs.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Times New Roman" pitchFamily="18" charset="0"/>
              </a:rPr>
              <a:t>Implement data structures in C/C++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" y="2133600"/>
            <a:ext cx="3810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7200" y="3581400"/>
            <a:ext cx="3810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400" y="5257800"/>
            <a:ext cx="3810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5" name="Picture 4" descr="one problem many solution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4359275" cy="405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" y="9144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Whish is the best algorithm?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2954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- Time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- Space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386548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Time complexity falls under one of the three: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lvl="0"/>
            <a:r>
              <a:rPr lang="en-US" sz="2400" b="1" dirty="0" smtClean="0">
                <a:solidFill>
                  <a:schemeClr val="bg1"/>
                </a:solidFill>
              </a:rPr>
              <a:t>Best Case</a:t>
            </a:r>
            <a:r>
              <a:rPr lang="en-US" sz="2400" dirty="0" smtClean="0">
                <a:solidFill>
                  <a:schemeClr val="bg1"/>
                </a:solidFill>
              </a:rPr>
              <a:t> − Minimum time required for program execution.</a:t>
            </a:r>
          </a:p>
          <a:p>
            <a:pPr lvl="0"/>
            <a:r>
              <a:rPr lang="en-US" sz="2400" b="1" dirty="0" smtClean="0">
                <a:solidFill>
                  <a:schemeClr val="bg1"/>
                </a:solidFill>
              </a:rPr>
              <a:t>Average Case</a:t>
            </a:r>
            <a:r>
              <a:rPr lang="en-US" sz="2400" dirty="0" smtClean="0">
                <a:solidFill>
                  <a:schemeClr val="bg1"/>
                </a:solidFill>
              </a:rPr>
              <a:t> − Average time required for program execution.</a:t>
            </a:r>
          </a:p>
          <a:p>
            <a:pPr lvl="0"/>
            <a:r>
              <a:rPr lang="en-US" sz="2400" b="1" dirty="0" smtClean="0">
                <a:solidFill>
                  <a:schemeClr val="bg1"/>
                </a:solidFill>
              </a:rPr>
              <a:t>Worst Case</a:t>
            </a:r>
            <a:r>
              <a:rPr lang="en-US" sz="2400" dirty="0" smtClean="0">
                <a:solidFill>
                  <a:schemeClr val="bg1"/>
                </a:solidFill>
              </a:rPr>
              <a:t> − Maximum time required for program execution.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76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Data Structure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747712"/>
            <a:ext cx="822642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+mj-cs"/>
              </a:rPr>
              <a:t>Organizing Data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7575" y="2895600"/>
            <a:ext cx="8226425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 Any organization for a collection of records that can be searched, processed in any order, or modified.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 The choice of data structure and algorithm can make the difference between a program running in a few seconds or many days.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6764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Data Structure is a systematic way to organize data in order to use it efficiently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90600" y="2133600"/>
            <a:ext cx="8153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Interface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Each data structure has an interface. Interface represents the set of operations that a data structure supports. An interface only provides the list of supported operations, type of parameters they can accept and return type of these operations.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Implementation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Implementation provides the internal representation of a data structure. Implementation also provides the definition of the algorithms used in the operations of the data structure.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914400"/>
            <a:ext cx="822642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+mj-cs"/>
              </a:rPr>
              <a:t>Organizing Data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914400"/>
            <a:ext cx="822642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+mj-cs"/>
              </a:rPr>
              <a:t>Efficiency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905000"/>
            <a:ext cx="8226425" cy="45704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 A solution is said to be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efficient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 if it solves the problem 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within its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resource constraints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.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		- Space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		- Time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Helvetica" pitchFamily="34" charset="0"/>
              </a:rPr>
              <a:t>2.   Correctly.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 The cost of a solution is the amount of resources that the solution consumes.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44780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Need for Data Structure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sz="4800" dirty="0" smtClean="0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Applications are getting complex 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ata are becoming rich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Demand for handling data by computer is increasing</a:t>
            </a: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838200"/>
            <a:ext cx="9144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Need for Data Structure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here are three common problems that applications face now-a-days.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Data Search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Consider an inventory of 1 million items of a store. If the application is to search an item, it has to search an item in 1 million items every time slowing down the search. As data grows, search will become slower.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Processor speed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Processor speed although being very high, falls limited if the data grows to billion records.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Multiple requests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− As thousands of users can search data simultaneously on a web server, even the fast server fails while searching the data.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762000"/>
            <a:ext cx="822642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+mj-cs"/>
              </a:rPr>
              <a:t>Selecting a Data Structure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995488"/>
            <a:ext cx="8226425" cy="457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Select a data structure as follows:</a:t>
            </a: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Analyze the problem to determine the resource constraints a solution must meet.</a:t>
            </a: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Determine the basic operations that must be supported.  Quantify the resource constraints for each operation.</a:t>
            </a: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Select the data structure that best meets these requirements.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203: Data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762000"/>
            <a:ext cx="822642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+mj-cs"/>
              </a:rPr>
              <a:t>Some Questions to Ask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7575" y="1981200"/>
            <a:ext cx="8226425" cy="457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Are all data inserted into the data structure at the beginning, or are insertions interspersed with other operations?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Does the system allows any modification?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Can data be deleted?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rPr>
              <a:t>Are all data processed in some well-defined order, or is random access allowed?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itchFamily="34" charset="0"/>
              <a:ea typeface="+mn-ea"/>
              <a:cs typeface="+mn-cs"/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304800" y="2057400"/>
            <a:ext cx="381000" cy="381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304800" y="4191000"/>
            <a:ext cx="381000" cy="381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304800" y="3657600"/>
            <a:ext cx="381000" cy="381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304800" y="4800600"/>
            <a:ext cx="381000" cy="381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772400" y="224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Basic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750</Words>
  <Application>Microsoft Office PowerPoint</Application>
  <PresentationFormat>On-screen Show (4:3)</PresentationFormat>
  <Paragraphs>194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18</cp:revision>
  <dcterms:created xsi:type="dcterms:W3CDTF">2018-03-06T15:10:58Z</dcterms:created>
  <dcterms:modified xsi:type="dcterms:W3CDTF">2018-03-08T08:28:34Z</dcterms:modified>
</cp:coreProperties>
</file>