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85"/>
  </p:notesMasterIdLst>
  <p:sldIdLst>
    <p:sldId id="256" r:id="rId2"/>
    <p:sldId id="270" r:id="rId3"/>
    <p:sldId id="271" r:id="rId4"/>
    <p:sldId id="272" r:id="rId5"/>
    <p:sldId id="273" r:id="rId6"/>
    <p:sldId id="274" r:id="rId7"/>
    <p:sldId id="275" r:id="rId8"/>
    <p:sldId id="276" r:id="rId9"/>
    <p:sldId id="277" r:id="rId10"/>
    <p:sldId id="278" r:id="rId11"/>
    <p:sldId id="279" r:id="rId12"/>
    <p:sldId id="280" r:id="rId13"/>
    <p:sldId id="281" r:id="rId14"/>
    <p:sldId id="282" r:id="rId15"/>
    <p:sldId id="283" r:id="rId16"/>
    <p:sldId id="284" r:id="rId17"/>
    <p:sldId id="285" r:id="rId18"/>
    <p:sldId id="286" r:id="rId19"/>
    <p:sldId id="287" r:id="rId20"/>
    <p:sldId id="288" r:id="rId21"/>
    <p:sldId id="289" r:id="rId22"/>
    <p:sldId id="290" r:id="rId23"/>
    <p:sldId id="291" r:id="rId24"/>
    <p:sldId id="292" r:id="rId25"/>
    <p:sldId id="293" r:id="rId26"/>
    <p:sldId id="294" r:id="rId27"/>
    <p:sldId id="295" r:id="rId28"/>
    <p:sldId id="296" r:id="rId29"/>
    <p:sldId id="297" r:id="rId30"/>
    <p:sldId id="298" r:id="rId31"/>
    <p:sldId id="299" r:id="rId32"/>
    <p:sldId id="300" r:id="rId33"/>
    <p:sldId id="301" r:id="rId34"/>
    <p:sldId id="302" r:id="rId35"/>
    <p:sldId id="303" r:id="rId36"/>
    <p:sldId id="304" r:id="rId37"/>
    <p:sldId id="305" r:id="rId38"/>
    <p:sldId id="306" r:id="rId39"/>
    <p:sldId id="307" r:id="rId40"/>
    <p:sldId id="308" r:id="rId41"/>
    <p:sldId id="309" r:id="rId42"/>
    <p:sldId id="310" r:id="rId43"/>
    <p:sldId id="311" r:id="rId44"/>
    <p:sldId id="312" r:id="rId45"/>
    <p:sldId id="313" r:id="rId46"/>
    <p:sldId id="314" r:id="rId47"/>
    <p:sldId id="315" r:id="rId48"/>
    <p:sldId id="316" r:id="rId49"/>
    <p:sldId id="317" r:id="rId50"/>
    <p:sldId id="318" r:id="rId51"/>
    <p:sldId id="319" r:id="rId52"/>
    <p:sldId id="320" r:id="rId53"/>
    <p:sldId id="321" r:id="rId54"/>
    <p:sldId id="322" r:id="rId55"/>
    <p:sldId id="323" r:id="rId56"/>
    <p:sldId id="324" r:id="rId57"/>
    <p:sldId id="325" r:id="rId58"/>
    <p:sldId id="326" r:id="rId59"/>
    <p:sldId id="327" r:id="rId60"/>
    <p:sldId id="328" r:id="rId61"/>
    <p:sldId id="329" r:id="rId62"/>
    <p:sldId id="330" r:id="rId63"/>
    <p:sldId id="331" r:id="rId64"/>
    <p:sldId id="332" r:id="rId65"/>
    <p:sldId id="333" r:id="rId66"/>
    <p:sldId id="334" r:id="rId67"/>
    <p:sldId id="335" r:id="rId68"/>
    <p:sldId id="336" r:id="rId69"/>
    <p:sldId id="338" r:id="rId70"/>
    <p:sldId id="339" r:id="rId71"/>
    <p:sldId id="340" r:id="rId72"/>
    <p:sldId id="341" r:id="rId73"/>
    <p:sldId id="342" r:id="rId74"/>
    <p:sldId id="343" r:id="rId75"/>
    <p:sldId id="344" r:id="rId76"/>
    <p:sldId id="345" r:id="rId77"/>
    <p:sldId id="346" r:id="rId78"/>
    <p:sldId id="347" r:id="rId79"/>
    <p:sldId id="348" r:id="rId80"/>
    <p:sldId id="349" r:id="rId81"/>
    <p:sldId id="350" r:id="rId82"/>
    <p:sldId id="351" r:id="rId83"/>
    <p:sldId id="352" r:id="rId8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EA917"/>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7" d="100"/>
          <a:sy n="67" d="100"/>
        </p:scale>
        <p:origin x="-600" y="-138"/>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75813F2-DC9B-49A9-B5F3-3332C9BB7F45}" type="datetimeFigureOut">
              <a:rPr lang="en-US" smtClean="0"/>
              <a:pPr/>
              <a:t>3/28/2020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2822A0C-37DD-46AF-ADCD-5FEF7885698D}" type="slidenum">
              <a:rPr lang="en-US" smtClean="0"/>
              <a:pPr/>
              <a:t>‹#›</a:t>
            </a:fld>
            <a:endParaRPr lang="en-US"/>
          </a:p>
        </p:txBody>
      </p:sp>
    </p:spTree>
    <p:extLst>
      <p:ext uri="{BB962C8B-B14F-4D97-AF65-F5344CB8AC3E}">
        <p14:creationId xmlns="" xmlns:p14="http://schemas.microsoft.com/office/powerpoint/2010/main" val="4221295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822A0C-37DD-46AF-ADCD-5FEF7885698D}" type="slidenum">
              <a:rPr lang="en-US" smtClean="0"/>
              <a:pPr/>
              <a:t>2</a:t>
            </a:fld>
            <a:endParaRPr lang="en-US"/>
          </a:p>
        </p:txBody>
      </p:sp>
    </p:spTree>
    <p:extLst>
      <p:ext uri="{BB962C8B-B14F-4D97-AF65-F5344CB8AC3E}">
        <p14:creationId xmlns="" xmlns:p14="http://schemas.microsoft.com/office/powerpoint/2010/main" val="28543638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miter lim="800000"/>
            <a:headEnd/>
            <a:tailEnd/>
          </a:ln>
        </p:spPr>
        <p:txBody>
          <a:bodyPr/>
          <a:lstStyle/>
          <a:p>
            <a:fld id="{EC80F167-4BA2-4EB0-829D-A4F609DA6445}" type="slidenum">
              <a:rPr lang="ar-SA">
                <a:latin typeface="Arial" charset="0"/>
                <a:cs typeface="Arial" charset="0"/>
              </a:rPr>
              <a:pPr/>
              <a:t>32</a:t>
            </a:fld>
            <a:endParaRPr lang="en-US">
              <a:latin typeface="Arial" charset="0"/>
              <a:cs typeface="Arial" charset="0"/>
            </a:endParaRPr>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US" smtClean="0">
              <a:latin typeface="Arial" charset="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9487295-3C04-4DEC-B418-82CF875D59E6}" type="datetime3">
              <a:rPr lang="en-US" smtClean="0"/>
              <a:pPr/>
              <a:t>28 March 2020</a:t>
            </a:fld>
            <a:endParaRPr lang="en-US"/>
          </a:p>
        </p:txBody>
      </p:sp>
      <p:sp>
        <p:nvSpPr>
          <p:cNvPr id="5" name="Footer Placeholder 4"/>
          <p:cNvSpPr>
            <a:spLocks noGrp="1"/>
          </p:cNvSpPr>
          <p:nvPr>
            <p:ph type="ftr" sz="quarter" idx="11"/>
          </p:nvPr>
        </p:nvSpPr>
        <p:spPr/>
        <p:txBody>
          <a:bodyPr/>
          <a:lstStyle/>
          <a:p>
            <a:r>
              <a:rPr lang="en-US" smtClean="0"/>
              <a:t>CSE 301: Microprocessors, Dept. of Computer Science and Engineering</a:t>
            </a:r>
            <a:endParaRPr lang="en-US"/>
          </a:p>
        </p:txBody>
      </p:sp>
      <p:sp>
        <p:nvSpPr>
          <p:cNvPr id="6" name="Slide Number Placeholder 5"/>
          <p:cNvSpPr>
            <a:spLocks noGrp="1"/>
          </p:cNvSpPr>
          <p:nvPr>
            <p:ph type="sldNum" sz="quarter" idx="12"/>
          </p:nvPr>
        </p:nvSpPr>
        <p:spPr/>
        <p:txBody>
          <a:bodyPr/>
          <a:lstStyle/>
          <a:p>
            <a:fld id="{0FC8CFFE-504E-48E2-9562-8F7E4BA14AAB}" type="slidenum">
              <a:rPr lang="en-US" smtClean="0"/>
              <a:pPr/>
              <a:t>‹#›</a:t>
            </a:fld>
            <a:endParaRPr lang="en-US"/>
          </a:p>
        </p:txBody>
      </p:sp>
    </p:spTree>
    <p:extLst>
      <p:ext uri="{BB962C8B-B14F-4D97-AF65-F5344CB8AC3E}">
        <p14:creationId xmlns="" xmlns:p14="http://schemas.microsoft.com/office/powerpoint/2010/main" val="35255424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83C794-E9B9-42BE-89A7-C07CEB1DFF49}" type="datetime3">
              <a:rPr lang="en-US" smtClean="0"/>
              <a:pPr/>
              <a:t>28 March 2020</a:t>
            </a:fld>
            <a:endParaRPr lang="en-US"/>
          </a:p>
        </p:txBody>
      </p:sp>
      <p:sp>
        <p:nvSpPr>
          <p:cNvPr id="5" name="Footer Placeholder 4"/>
          <p:cNvSpPr>
            <a:spLocks noGrp="1"/>
          </p:cNvSpPr>
          <p:nvPr>
            <p:ph type="ftr" sz="quarter" idx="11"/>
          </p:nvPr>
        </p:nvSpPr>
        <p:spPr/>
        <p:txBody>
          <a:bodyPr/>
          <a:lstStyle/>
          <a:p>
            <a:r>
              <a:rPr lang="en-US" smtClean="0"/>
              <a:t>CSE 301: Microprocessors, Dept. of Computer Science and Engineering</a:t>
            </a:r>
            <a:endParaRPr lang="en-US"/>
          </a:p>
        </p:txBody>
      </p:sp>
      <p:sp>
        <p:nvSpPr>
          <p:cNvPr id="6" name="Slide Number Placeholder 5"/>
          <p:cNvSpPr>
            <a:spLocks noGrp="1"/>
          </p:cNvSpPr>
          <p:nvPr>
            <p:ph type="sldNum" sz="quarter" idx="12"/>
          </p:nvPr>
        </p:nvSpPr>
        <p:spPr/>
        <p:txBody>
          <a:bodyPr/>
          <a:lstStyle/>
          <a:p>
            <a:fld id="{0FC8CFFE-504E-48E2-9562-8F7E4BA14AAB}" type="slidenum">
              <a:rPr lang="en-US" smtClean="0"/>
              <a:pPr/>
              <a:t>‹#›</a:t>
            </a:fld>
            <a:endParaRPr lang="en-US"/>
          </a:p>
        </p:txBody>
      </p:sp>
    </p:spTree>
    <p:extLst>
      <p:ext uri="{BB962C8B-B14F-4D97-AF65-F5344CB8AC3E}">
        <p14:creationId xmlns="" xmlns:p14="http://schemas.microsoft.com/office/powerpoint/2010/main" val="2332235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591384-A4B9-462E-8180-61F6CC9518EF}" type="datetime3">
              <a:rPr lang="en-US" smtClean="0"/>
              <a:pPr/>
              <a:t>28 March 2020</a:t>
            </a:fld>
            <a:endParaRPr lang="en-US"/>
          </a:p>
        </p:txBody>
      </p:sp>
      <p:sp>
        <p:nvSpPr>
          <p:cNvPr id="5" name="Footer Placeholder 4"/>
          <p:cNvSpPr>
            <a:spLocks noGrp="1"/>
          </p:cNvSpPr>
          <p:nvPr>
            <p:ph type="ftr" sz="quarter" idx="11"/>
          </p:nvPr>
        </p:nvSpPr>
        <p:spPr/>
        <p:txBody>
          <a:bodyPr/>
          <a:lstStyle/>
          <a:p>
            <a:r>
              <a:rPr lang="en-US" smtClean="0"/>
              <a:t>CSE 301: Microprocessors, Dept. of Computer Science and Engineering</a:t>
            </a:r>
            <a:endParaRPr lang="en-US"/>
          </a:p>
        </p:txBody>
      </p:sp>
      <p:sp>
        <p:nvSpPr>
          <p:cNvPr id="6" name="Slide Number Placeholder 5"/>
          <p:cNvSpPr>
            <a:spLocks noGrp="1"/>
          </p:cNvSpPr>
          <p:nvPr>
            <p:ph type="sldNum" sz="quarter" idx="12"/>
          </p:nvPr>
        </p:nvSpPr>
        <p:spPr/>
        <p:txBody>
          <a:bodyPr/>
          <a:lstStyle/>
          <a:p>
            <a:fld id="{0FC8CFFE-504E-48E2-9562-8F7E4BA14AAB}" type="slidenum">
              <a:rPr lang="en-US" smtClean="0"/>
              <a:pPr/>
              <a:t>‹#›</a:t>
            </a:fld>
            <a:endParaRPr lang="en-US"/>
          </a:p>
        </p:txBody>
      </p:sp>
    </p:spTree>
    <p:extLst>
      <p:ext uri="{BB962C8B-B14F-4D97-AF65-F5344CB8AC3E}">
        <p14:creationId xmlns="" xmlns:p14="http://schemas.microsoft.com/office/powerpoint/2010/main" val="3735118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92BD16-548C-47AF-9E30-759470CF412D}" type="datetime3">
              <a:rPr lang="en-US" smtClean="0"/>
              <a:pPr/>
              <a:t>28 March 2020</a:t>
            </a:fld>
            <a:endParaRPr lang="en-US"/>
          </a:p>
        </p:txBody>
      </p:sp>
      <p:sp>
        <p:nvSpPr>
          <p:cNvPr id="5" name="Footer Placeholder 4"/>
          <p:cNvSpPr>
            <a:spLocks noGrp="1"/>
          </p:cNvSpPr>
          <p:nvPr>
            <p:ph type="ftr" sz="quarter" idx="11"/>
          </p:nvPr>
        </p:nvSpPr>
        <p:spPr/>
        <p:txBody>
          <a:bodyPr/>
          <a:lstStyle/>
          <a:p>
            <a:r>
              <a:rPr lang="en-US" smtClean="0"/>
              <a:t>CSE 301: Microprocessors, Dept. of Computer Science and Engineering</a:t>
            </a:r>
            <a:endParaRPr lang="en-US"/>
          </a:p>
        </p:txBody>
      </p:sp>
      <p:sp>
        <p:nvSpPr>
          <p:cNvPr id="6" name="Slide Number Placeholder 5"/>
          <p:cNvSpPr>
            <a:spLocks noGrp="1"/>
          </p:cNvSpPr>
          <p:nvPr>
            <p:ph type="sldNum" sz="quarter" idx="12"/>
          </p:nvPr>
        </p:nvSpPr>
        <p:spPr/>
        <p:txBody>
          <a:bodyPr/>
          <a:lstStyle/>
          <a:p>
            <a:fld id="{0FC8CFFE-504E-48E2-9562-8F7E4BA14AAB}" type="slidenum">
              <a:rPr lang="en-US" smtClean="0"/>
              <a:pPr/>
              <a:t>‹#›</a:t>
            </a:fld>
            <a:endParaRPr lang="en-US"/>
          </a:p>
        </p:txBody>
      </p:sp>
    </p:spTree>
    <p:extLst>
      <p:ext uri="{BB962C8B-B14F-4D97-AF65-F5344CB8AC3E}">
        <p14:creationId xmlns="" xmlns:p14="http://schemas.microsoft.com/office/powerpoint/2010/main" val="3241352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B97A1C7-A2CB-4100-8205-823B57DEE529}" type="datetime3">
              <a:rPr lang="en-US" smtClean="0"/>
              <a:pPr/>
              <a:t>28 March 2020</a:t>
            </a:fld>
            <a:endParaRPr lang="en-US"/>
          </a:p>
        </p:txBody>
      </p:sp>
      <p:sp>
        <p:nvSpPr>
          <p:cNvPr id="5" name="Footer Placeholder 4"/>
          <p:cNvSpPr>
            <a:spLocks noGrp="1"/>
          </p:cNvSpPr>
          <p:nvPr>
            <p:ph type="ftr" sz="quarter" idx="11"/>
          </p:nvPr>
        </p:nvSpPr>
        <p:spPr/>
        <p:txBody>
          <a:bodyPr/>
          <a:lstStyle/>
          <a:p>
            <a:r>
              <a:rPr lang="en-US" smtClean="0"/>
              <a:t>CSE 301: Microprocessors, Dept. of Computer Science and Engineering</a:t>
            </a:r>
            <a:endParaRPr lang="en-US"/>
          </a:p>
        </p:txBody>
      </p:sp>
      <p:sp>
        <p:nvSpPr>
          <p:cNvPr id="6" name="Slide Number Placeholder 5"/>
          <p:cNvSpPr>
            <a:spLocks noGrp="1"/>
          </p:cNvSpPr>
          <p:nvPr>
            <p:ph type="sldNum" sz="quarter" idx="12"/>
          </p:nvPr>
        </p:nvSpPr>
        <p:spPr/>
        <p:txBody>
          <a:bodyPr/>
          <a:lstStyle/>
          <a:p>
            <a:fld id="{0FC8CFFE-504E-48E2-9562-8F7E4BA14AAB}" type="slidenum">
              <a:rPr lang="en-US" smtClean="0"/>
              <a:pPr/>
              <a:t>‹#›</a:t>
            </a:fld>
            <a:endParaRPr lang="en-US"/>
          </a:p>
        </p:txBody>
      </p:sp>
    </p:spTree>
    <p:extLst>
      <p:ext uri="{BB962C8B-B14F-4D97-AF65-F5344CB8AC3E}">
        <p14:creationId xmlns="" xmlns:p14="http://schemas.microsoft.com/office/powerpoint/2010/main" val="588062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425F428-11A5-4761-8CA4-CBFBE60A814B}" type="datetime3">
              <a:rPr lang="en-US" smtClean="0"/>
              <a:pPr/>
              <a:t>28 March 2020</a:t>
            </a:fld>
            <a:endParaRPr lang="en-US"/>
          </a:p>
        </p:txBody>
      </p:sp>
      <p:sp>
        <p:nvSpPr>
          <p:cNvPr id="6" name="Footer Placeholder 5"/>
          <p:cNvSpPr>
            <a:spLocks noGrp="1"/>
          </p:cNvSpPr>
          <p:nvPr>
            <p:ph type="ftr" sz="quarter" idx="11"/>
          </p:nvPr>
        </p:nvSpPr>
        <p:spPr/>
        <p:txBody>
          <a:bodyPr/>
          <a:lstStyle/>
          <a:p>
            <a:r>
              <a:rPr lang="en-US" smtClean="0"/>
              <a:t>CSE 301: Microprocessors, Dept. of Computer Science and Engineering</a:t>
            </a:r>
            <a:endParaRPr lang="en-US"/>
          </a:p>
        </p:txBody>
      </p:sp>
      <p:sp>
        <p:nvSpPr>
          <p:cNvPr id="7" name="Slide Number Placeholder 6"/>
          <p:cNvSpPr>
            <a:spLocks noGrp="1"/>
          </p:cNvSpPr>
          <p:nvPr>
            <p:ph type="sldNum" sz="quarter" idx="12"/>
          </p:nvPr>
        </p:nvSpPr>
        <p:spPr/>
        <p:txBody>
          <a:bodyPr/>
          <a:lstStyle/>
          <a:p>
            <a:fld id="{0FC8CFFE-504E-48E2-9562-8F7E4BA14AAB}" type="slidenum">
              <a:rPr lang="en-US" smtClean="0"/>
              <a:pPr/>
              <a:t>‹#›</a:t>
            </a:fld>
            <a:endParaRPr lang="en-US"/>
          </a:p>
        </p:txBody>
      </p:sp>
    </p:spTree>
    <p:extLst>
      <p:ext uri="{BB962C8B-B14F-4D97-AF65-F5344CB8AC3E}">
        <p14:creationId xmlns="" xmlns:p14="http://schemas.microsoft.com/office/powerpoint/2010/main" val="13078067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B5C843A-5991-4730-9A4F-4C744581970F}" type="datetime3">
              <a:rPr lang="en-US" smtClean="0"/>
              <a:pPr/>
              <a:t>28 March 2020</a:t>
            </a:fld>
            <a:endParaRPr lang="en-US"/>
          </a:p>
        </p:txBody>
      </p:sp>
      <p:sp>
        <p:nvSpPr>
          <p:cNvPr id="8" name="Footer Placeholder 7"/>
          <p:cNvSpPr>
            <a:spLocks noGrp="1"/>
          </p:cNvSpPr>
          <p:nvPr>
            <p:ph type="ftr" sz="quarter" idx="11"/>
          </p:nvPr>
        </p:nvSpPr>
        <p:spPr/>
        <p:txBody>
          <a:bodyPr/>
          <a:lstStyle/>
          <a:p>
            <a:r>
              <a:rPr lang="en-US" smtClean="0"/>
              <a:t>CSE 301: Microprocessors, Dept. of Computer Science and Engineering</a:t>
            </a:r>
            <a:endParaRPr lang="en-US"/>
          </a:p>
        </p:txBody>
      </p:sp>
      <p:sp>
        <p:nvSpPr>
          <p:cNvPr id="9" name="Slide Number Placeholder 8"/>
          <p:cNvSpPr>
            <a:spLocks noGrp="1"/>
          </p:cNvSpPr>
          <p:nvPr>
            <p:ph type="sldNum" sz="quarter" idx="12"/>
          </p:nvPr>
        </p:nvSpPr>
        <p:spPr/>
        <p:txBody>
          <a:bodyPr/>
          <a:lstStyle/>
          <a:p>
            <a:fld id="{0FC8CFFE-504E-48E2-9562-8F7E4BA14AAB}" type="slidenum">
              <a:rPr lang="en-US" smtClean="0"/>
              <a:pPr/>
              <a:t>‹#›</a:t>
            </a:fld>
            <a:endParaRPr lang="en-US"/>
          </a:p>
        </p:txBody>
      </p:sp>
    </p:spTree>
    <p:extLst>
      <p:ext uri="{BB962C8B-B14F-4D97-AF65-F5344CB8AC3E}">
        <p14:creationId xmlns="" xmlns:p14="http://schemas.microsoft.com/office/powerpoint/2010/main" val="4163109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9481E2B-A429-4E3D-9BC4-E3BD65702CED}" type="datetime3">
              <a:rPr lang="en-US" smtClean="0"/>
              <a:pPr/>
              <a:t>28 March 2020</a:t>
            </a:fld>
            <a:endParaRPr lang="en-US"/>
          </a:p>
        </p:txBody>
      </p:sp>
      <p:sp>
        <p:nvSpPr>
          <p:cNvPr id="4" name="Footer Placeholder 3"/>
          <p:cNvSpPr>
            <a:spLocks noGrp="1"/>
          </p:cNvSpPr>
          <p:nvPr>
            <p:ph type="ftr" sz="quarter" idx="11"/>
          </p:nvPr>
        </p:nvSpPr>
        <p:spPr/>
        <p:txBody>
          <a:bodyPr/>
          <a:lstStyle/>
          <a:p>
            <a:r>
              <a:rPr lang="en-US" smtClean="0"/>
              <a:t>CSE 301: Microprocessors, Dept. of Computer Science and Engineering</a:t>
            </a:r>
            <a:endParaRPr lang="en-US"/>
          </a:p>
        </p:txBody>
      </p:sp>
      <p:sp>
        <p:nvSpPr>
          <p:cNvPr id="5" name="Slide Number Placeholder 4"/>
          <p:cNvSpPr>
            <a:spLocks noGrp="1"/>
          </p:cNvSpPr>
          <p:nvPr>
            <p:ph type="sldNum" sz="quarter" idx="12"/>
          </p:nvPr>
        </p:nvSpPr>
        <p:spPr/>
        <p:txBody>
          <a:bodyPr/>
          <a:lstStyle/>
          <a:p>
            <a:fld id="{0FC8CFFE-504E-48E2-9562-8F7E4BA14AAB}" type="slidenum">
              <a:rPr lang="en-US" smtClean="0"/>
              <a:pPr/>
              <a:t>‹#›</a:t>
            </a:fld>
            <a:endParaRPr lang="en-US"/>
          </a:p>
        </p:txBody>
      </p:sp>
    </p:spTree>
    <p:extLst>
      <p:ext uri="{BB962C8B-B14F-4D97-AF65-F5344CB8AC3E}">
        <p14:creationId xmlns="" xmlns:p14="http://schemas.microsoft.com/office/powerpoint/2010/main" val="29414051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9F13F6-A265-4C24-9CA5-7AAE890B0BA2}" type="datetime3">
              <a:rPr lang="en-US" smtClean="0"/>
              <a:pPr/>
              <a:t>28 March 2020</a:t>
            </a:fld>
            <a:endParaRPr lang="en-US"/>
          </a:p>
        </p:txBody>
      </p:sp>
      <p:sp>
        <p:nvSpPr>
          <p:cNvPr id="3" name="Footer Placeholder 2"/>
          <p:cNvSpPr>
            <a:spLocks noGrp="1"/>
          </p:cNvSpPr>
          <p:nvPr>
            <p:ph type="ftr" sz="quarter" idx="11"/>
          </p:nvPr>
        </p:nvSpPr>
        <p:spPr/>
        <p:txBody>
          <a:bodyPr/>
          <a:lstStyle/>
          <a:p>
            <a:r>
              <a:rPr lang="en-US" smtClean="0"/>
              <a:t>CSE 301: Microprocessors, Dept. of Computer Science and Engineering</a:t>
            </a:r>
            <a:endParaRPr lang="en-US"/>
          </a:p>
        </p:txBody>
      </p:sp>
      <p:sp>
        <p:nvSpPr>
          <p:cNvPr id="4" name="Slide Number Placeholder 3"/>
          <p:cNvSpPr>
            <a:spLocks noGrp="1"/>
          </p:cNvSpPr>
          <p:nvPr>
            <p:ph type="sldNum" sz="quarter" idx="12"/>
          </p:nvPr>
        </p:nvSpPr>
        <p:spPr/>
        <p:txBody>
          <a:bodyPr/>
          <a:lstStyle/>
          <a:p>
            <a:fld id="{0FC8CFFE-504E-48E2-9562-8F7E4BA14AAB}" type="slidenum">
              <a:rPr lang="en-US" smtClean="0"/>
              <a:pPr/>
              <a:t>‹#›</a:t>
            </a:fld>
            <a:endParaRPr lang="en-US"/>
          </a:p>
        </p:txBody>
      </p:sp>
    </p:spTree>
    <p:extLst>
      <p:ext uri="{BB962C8B-B14F-4D97-AF65-F5344CB8AC3E}">
        <p14:creationId xmlns="" xmlns:p14="http://schemas.microsoft.com/office/powerpoint/2010/main" val="27454941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458FE8-B1C8-42EE-A375-8F1164D3FEB3}" type="datetime3">
              <a:rPr lang="en-US" smtClean="0"/>
              <a:pPr/>
              <a:t>28 March 2020</a:t>
            </a:fld>
            <a:endParaRPr lang="en-US"/>
          </a:p>
        </p:txBody>
      </p:sp>
      <p:sp>
        <p:nvSpPr>
          <p:cNvPr id="6" name="Footer Placeholder 5"/>
          <p:cNvSpPr>
            <a:spLocks noGrp="1"/>
          </p:cNvSpPr>
          <p:nvPr>
            <p:ph type="ftr" sz="quarter" idx="11"/>
          </p:nvPr>
        </p:nvSpPr>
        <p:spPr/>
        <p:txBody>
          <a:bodyPr/>
          <a:lstStyle/>
          <a:p>
            <a:r>
              <a:rPr lang="en-US" smtClean="0"/>
              <a:t>CSE 301: Microprocessors, Dept. of Computer Science and Engineering</a:t>
            </a:r>
            <a:endParaRPr lang="en-US"/>
          </a:p>
        </p:txBody>
      </p:sp>
      <p:sp>
        <p:nvSpPr>
          <p:cNvPr id="7" name="Slide Number Placeholder 6"/>
          <p:cNvSpPr>
            <a:spLocks noGrp="1"/>
          </p:cNvSpPr>
          <p:nvPr>
            <p:ph type="sldNum" sz="quarter" idx="12"/>
          </p:nvPr>
        </p:nvSpPr>
        <p:spPr/>
        <p:txBody>
          <a:bodyPr/>
          <a:lstStyle/>
          <a:p>
            <a:fld id="{0FC8CFFE-504E-48E2-9562-8F7E4BA14AAB}" type="slidenum">
              <a:rPr lang="en-US" smtClean="0"/>
              <a:pPr/>
              <a:t>‹#›</a:t>
            </a:fld>
            <a:endParaRPr lang="en-US"/>
          </a:p>
        </p:txBody>
      </p:sp>
    </p:spTree>
    <p:extLst>
      <p:ext uri="{BB962C8B-B14F-4D97-AF65-F5344CB8AC3E}">
        <p14:creationId xmlns="" xmlns:p14="http://schemas.microsoft.com/office/powerpoint/2010/main" val="42278625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34EAC04-4AE8-4749-892F-4FCBE02C94BF}" type="datetime3">
              <a:rPr lang="en-US" smtClean="0"/>
              <a:pPr/>
              <a:t>28 March 2020</a:t>
            </a:fld>
            <a:endParaRPr lang="en-US"/>
          </a:p>
        </p:txBody>
      </p:sp>
      <p:sp>
        <p:nvSpPr>
          <p:cNvPr id="6" name="Footer Placeholder 5"/>
          <p:cNvSpPr>
            <a:spLocks noGrp="1"/>
          </p:cNvSpPr>
          <p:nvPr>
            <p:ph type="ftr" sz="quarter" idx="11"/>
          </p:nvPr>
        </p:nvSpPr>
        <p:spPr/>
        <p:txBody>
          <a:bodyPr/>
          <a:lstStyle/>
          <a:p>
            <a:r>
              <a:rPr lang="en-US" smtClean="0"/>
              <a:t>CSE 301: Microprocessors, Dept. of Computer Science and Engineering</a:t>
            </a:r>
            <a:endParaRPr lang="en-US"/>
          </a:p>
        </p:txBody>
      </p:sp>
      <p:sp>
        <p:nvSpPr>
          <p:cNvPr id="7" name="Slide Number Placeholder 6"/>
          <p:cNvSpPr>
            <a:spLocks noGrp="1"/>
          </p:cNvSpPr>
          <p:nvPr>
            <p:ph type="sldNum" sz="quarter" idx="12"/>
          </p:nvPr>
        </p:nvSpPr>
        <p:spPr/>
        <p:txBody>
          <a:bodyPr/>
          <a:lstStyle/>
          <a:p>
            <a:fld id="{0FC8CFFE-504E-48E2-9562-8F7E4BA14AAB}" type="slidenum">
              <a:rPr lang="en-US" smtClean="0"/>
              <a:pPr/>
              <a:t>‹#›</a:t>
            </a:fld>
            <a:endParaRPr lang="en-US"/>
          </a:p>
        </p:txBody>
      </p:sp>
    </p:spTree>
    <p:extLst>
      <p:ext uri="{BB962C8B-B14F-4D97-AF65-F5344CB8AC3E}">
        <p14:creationId xmlns="" xmlns:p14="http://schemas.microsoft.com/office/powerpoint/2010/main" val="7277495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332EB5-ECCE-4FEB-87E2-C0D38907B2CD}" type="datetime3">
              <a:rPr lang="en-US" smtClean="0"/>
              <a:pPr/>
              <a:t>28 March 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CSE 301: Microprocessors, Dept. of Computer Science and Engineering</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C8CFFE-504E-48E2-9562-8F7E4BA14AAB}" type="slidenum">
              <a:rPr lang="en-US" smtClean="0"/>
              <a:pPr/>
              <a:t>‹#›</a:t>
            </a:fld>
            <a:endParaRPr lang="en-US"/>
          </a:p>
        </p:txBody>
      </p:sp>
    </p:spTree>
    <p:extLst>
      <p:ext uri="{BB962C8B-B14F-4D97-AF65-F5344CB8AC3E}">
        <p14:creationId xmlns="" xmlns:p14="http://schemas.microsoft.com/office/powerpoint/2010/main" val="28530245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image" Target="../media/image25.emf"/><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image" Target="../media/image26.emf"/><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85800"/>
            <a:ext cx="7772400" cy="1774825"/>
          </a:xfrm>
        </p:spPr>
        <p:txBody>
          <a:bodyPr/>
          <a:lstStyle/>
          <a:p>
            <a:r>
              <a:rPr lang="en-US" b="1" dirty="0" smtClean="0">
                <a:latin typeface="Times New Roman" pitchFamily="18" charset="0"/>
                <a:cs typeface="Times New Roman" pitchFamily="18" charset="0"/>
              </a:rPr>
              <a:t>CSE 301</a:t>
            </a:r>
            <a:br>
              <a:rPr lang="en-US" b="1" dirty="0" smtClean="0">
                <a:latin typeface="Times New Roman" pitchFamily="18" charset="0"/>
                <a:cs typeface="Times New Roman" pitchFamily="18" charset="0"/>
              </a:rPr>
            </a:br>
            <a:r>
              <a:rPr lang="en-US" b="1" dirty="0" smtClean="0">
                <a:latin typeface="Times New Roman" pitchFamily="18" charset="0"/>
                <a:cs typeface="Times New Roman" pitchFamily="18" charset="0"/>
              </a:rPr>
              <a:t>Microprocessors</a:t>
            </a:r>
            <a:endParaRPr lang="en-US" b="1" dirty="0">
              <a:latin typeface="Times New Roman" pitchFamily="18" charset="0"/>
              <a:cs typeface="Times New Roman" pitchFamily="18" charset="0"/>
            </a:endParaRPr>
          </a:p>
        </p:txBody>
      </p:sp>
      <p:sp>
        <p:nvSpPr>
          <p:cNvPr id="3" name="Subtitle 2"/>
          <p:cNvSpPr>
            <a:spLocks noGrp="1"/>
          </p:cNvSpPr>
          <p:nvPr>
            <p:ph type="subTitle" idx="1"/>
          </p:nvPr>
        </p:nvSpPr>
        <p:spPr>
          <a:xfrm>
            <a:off x="1371600" y="3124200"/>
            <a:ext cx="6400800" cy="2362200"/>
          </a:xfrm>
        </p:spPr>
        <p:txBody>
          <a:bodyPr>
            <a:normAutofit fontScale="85000" lnSpcReduction="10000"/>
          </a:bodyPr>
          <a:lstStyle/>
          <a:p>
            <a:r>
              <a:rPr lang="en-US" sz="3300" b="1" dirty="0" smtClean="0">
                <a:latin typeface="Times New Roman" pitchFamily="18" charset="0"/>
                <a:cs typeface="Times New Roman" pitchFamily="18" charset="0"/>
              </a:rPr>
              <a:t>Dr. Md. </a:t>
            </a:r>
            <a:r>
              <a:rPr lang="en-US" sz="3300" b="1" dirty="0" err="1" smtClean="0">
                <a:latin typeface="Times New Roman" pitchFamily="18" charset="0"/>
                <a:cs typeface="Times New Roman" pitchFamily="18" charset="0"/>
              </a:rPr>
              <a:t>Sujan</a:t>
            </a:r>
            <a:r>
              <a:rPr lang="en-US" sz="3300" b="1" dirty="0" smtClean="0">
                <a:latin typeface="Times New Roman" pitchFamily="18" charset="0"/>
                <a:cs typeface="Times New Roman" pitchFamily="18" charset="0"/>
              </a:rPr>
              <a:t> Ali</a:t>
            </a:r>
          </a:p>
          <a:p>
            <a:r>
              <a:rPr lang="en-US" dirty="0" smtClean="0">
                <a:latin typeface="Times New Roman" pitchFamily="18" charset="0"/>
                <a:cs typeface="Times New Roman" pitchFamily="18" charset="0"/>
              </a:rPr>
              <a:t>Associate Professor</a:t>
            </a:r>
          </a:p>
          <a:p>
            <a:r>
              <a:rPr lang="en-US" dirty="0" smtClean="0">
                <a:latin typeface="Times New Roman" pitchFamily="18" charset="0"/>
                <a:cs typeface="Times New Roman" pitchFamily="18" charset="0"/>
              </a:rPr>
              <a:t>Dept. of Computer Science and Engineering</a:t>
            </a:r>
          </a:p>
          <a:p>
            <a:r>
              <a:rPr lang="en-US" dirty="0" err="1" smtClean="0">
                <a:latin typeface="Times New Roman" pitchFamily="18" charset="0"/>
                <a:cs typeface="Times New Roman" pitchFamily="18" charset="0"/>
              </a:rPr>
              <a:t>Jatiya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Kabi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Kazi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Nazrul</a:t>
            </a:r>
            <a:r>
              <a:rPr lang="en-US" dirty="0" smtClean="0">
                <a:latin typeface="Times New Roman" pitchFamily="18" charset="0"/>
                <a:cs typeface="Times New Roman" pitchFamily="18" charset="0"/>
              </a:rPr>
              <a:t> Islam University</a:t>
            </a:r>
          </a:p>
          <a:p>
            <a:r>
              <a:rPr lang="en-US" dirty="0" err="1" smtClean="0">
                <a:latin typeface="Times New Roman" pitchFamily="18" charset="0"/>
                <a:cs typeface="Times New Roman" pitchFamily="18" charset="0"/>
              </a:rPr>
              <a:t>Trishal</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Mymensingh</a:t>
            </a:r>
            <a:r>
              <a:rPr lang="en-US" dirty="0" smtClean="0">
                <a:latin typeface="Times New Roman" pitchFamily="18" charset="0"/>
                <a:cs typeface="Times New Roman" pitchFamily="18" charset="0"/>
              </a:rPr>
              <a:t>, Bangladesh</a:t>
            </a:r>
            <a:endParaRPr lang="en-US" dirty="0">
              <a:latin typeface="Times New Roman" pitchFamily="18" charset="0"/>
              <a:cs typeface="Times New Roman" pitchFamily="18" charset="0"/>
            </a:endParaRPr>
          </a:p>
        </p:txBody>
      </p:sp>
    </p:spTree>
    <p:extLst>
      <p:ext uri="{BB962C8B-B14F-4D97-AF65-F5344CB8AC3E}">
        <p14:creationId xmlns="" xmlns:p14="http://schemas.microsoft.com/office/powerpoint/2010/main" val="10219642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itchFamily="18" charset="0"/>
                <a:cs typeface="Times New Roman" pitchFamily="18" charset="0"/>
              </a:rPr>
              <a:t>Internal architecture of 8086 (cont’d)</a:t>
            </a:r>
            <a:endParaRPr lang="en-US" sz="3600" dirty="0"/>
          </a:p>
        </p:txBody>
      </p:sp>
      <p:sp>
        <p:nvSpPr>
          <p:cNvPr id="3" name="Content Placeholder 2"/>
          <p:cNvSpPr>
            <a:spLocks noGrp="1"/>
          </p:cNvSpPr>
          <p:nvPr>
            <p:ph idx="1"/>
          </p:nvPr>
        </p:nvSpPr>
        <p:spPr>
          <a:xfrm>
            <a:off x="457200" y="1371600"/>
            <a:ext cx="8229600" cy="4754563"/>
          </a:xfrm>
        </p:spPr>
        <p:txBody>
          <a:bodyPr>
            <a:normAutofit fontScale="92500" lnSpcReduction="10000"/>
          </a:bodyPr>
          <a:lstStyle/>
          <a:p>
            <a:pPr>
              <a:buFont typeface="Wingdings" pitchFamily="2" charset="2"/>
              <a:buChar char="ü"/>
            </a:pPr>
            <a:r>
              <a:rPr lang="en-US" sz="2800" b="1" dirty="0" smtClean="0">
                <a:latin typeface="Times New Roman" pitchFamily="18" charset="0"/>
                <a:cs typeface="Times New Roman" pitchFamily="18" charset="0"/>
              </a:rPr>
              <a:t>Segment Registers (cont’d)</a:t>
            </a:r>
          </a:p>
          <a:p>
            <a:pPr>
              <a:buFont typeface="Wingdings" pitchFamily="2" charset="2"/>
              <a:buChar char="ü"/>
            </a:pPr>
            <a:endParaRPr lang="en-US" sz="2800" b="1" dirty="0" smtClean="0">
              <a:latin typeface="Times New Roman" pitchFamily="18" charset="0"/>
              <a:cs typeface="Times New Roman" pitchFamily="18" charset="0"/>
            </a:endParaRPr>
          </a:p>
          <a:p>
            <a:pPr>
              <a:buFont typeface="Wingdings" pitchFamily="2" charset="2"/>
              <a:buChar char="ü"/>
            </a:pPr>
            <a:endParaRPr lang="en-US" sz="2800" b="1" dirty="0" smtClean="0">
              <a:latin typeface="Times New Roman" pitchFamily="18" charset="0"/>
              <a:cs typeface="Times New Roman" pitchFamily="18" charset="0"/>
            </a:endParaRPr>
          </a:p>
          <a:p>
            <a:pPr>
              <a:buNone/>
            </a:pPr>
            <a:endParaRPr lang="en-US" sz="2800" b="1" dirty="0" smtClean="0">
              <a:latin typeface="Times New Roman" pitchFamily="18" charset="0"/>
              <a:cs typeface="Times New Roman" pitchFamily="18" charset="0"/>
            </a:endParaRPr>
          </a:p>
          <a:p>
            <a:pPr>
              <a:buFont typeface="Wingdings" pitchFamily="2" charset="2"/>
              <a:buChar char="ü"/>
            </a:pPr>
            <a:endParaRPr lang="en-US" sz="2800" b="1" dirty="0" smtClean="0">
              <a:latin typeface="Times New Roman" pitchFamily="18" charset="0"/>
              <a:cs typeface="Times New Roman" pitchFamily="18" charset="0"/>
            </a:endParaRPr>
          </a:p>
          <a:p>
            <a:pPr>
              <a:buFont typeface="Wingdings" pitchFamily="2" charset="2"/>
              <a:buChar char="ü"/>
            </a:pPr>
            <a:endParaRPr lang="en-US" sz="2800" b="1" dirty="0" smtClean="0">
              <a:latin typeface="Times New Roman" pitchFamily="18" charset="0"/>
              <a:cs typeface="Times New Roman" pitchFamily="18" charset="0"/>
            </a:endParaRPr>
          </a:p>
          <a:p>
            <a:r>
              <a:rPr lang="en-US" sz="2600" dirty="0" smtClean="0">
                <a:latin typeface="Times New Roman" pitchFamily="18" charset="0"/>
                <a:cs typeface="Times New Roman" pitchFamily="18" charset="0"/>
              </a:rPr>
              <a:t>The memory of 8086 is divided into 4 segments namely </a:t>
            </a:r>
          </a:p>
          <a:p>
            <a:pPr lvl="1"/>
            <a:r>
              <a:rPr lang="en-US" sz="2600" dirty="0" smtClean="0">
                <a:latin typeface="Times New Roman" pitchFamily="18" charset="0"/>
                <a:cs typeface="Times New Roman" pitchFamily="18" charset="0"/>
              </a:rPr>
              <a:t> Code segment (program memory)</a:t>
            </a:r>
          </a:p>
          <a:p>
            <a:pPr lvl="1"/>
            <a:r>
              <a:rPr lang="en-US" sz="2600" dirty="0" smtClean="0">
                <a:latin typeface="Times New Roman" pitchFamily="18" charset="0"/>
                <a:cs typeface="Times New Roman" pitchFamily="18" charset="0"/>
              </a:rPr>
              <a:t> Data segment (data memory)</a:t>
            </a:r>
          </a:p>
          <a:p>
            <a:pPr lvl="1"/>
            <a:r>
              <a:rPr lang="en-US" sz="2600" dirty="0" smtClean="0">
                <a:latin typeface="Times New Roman" pitchFamily="18" charset="0"/>
                <a:cs typeface="Times New Roman" pitchFamily="18" charset="0"/>
              </a:rPr>
              <a:t> Stack memory (stack segment) </a:t>
            </a:r>
          </a:p>
          <a:p>
            <a:pPr lvl="1"/>
            <a:r>
              <a:rPr lang="en-US" sz="2600" dirty="0" smtClean="0">
                <a:latin typeface="Times New Roman" pitchFamily="18" charset="0"/>
                <a:cs typeface="Times New Roman" pitchFamily="18" charset="0"/>
              </a:rPr>
              <a:t> Extra memory (extra segment) </a:t>
            </a:r>
          </a:p>
          <a:p>
            <a:endParaRPr lang="en-US" dirty="0"/>
          </a:p>
        </p:txBody>
      </p:sp>
      <p:pic>
        <p:nvPicPr>
          <p:cNvPr id="7" name="Picture 4"/>
          <p:cNvPicPr>
            <a:picLocks noChangeAspect="1" noChangeArrowheads="1"/>
          </p:cNvPicPr>
          <p:nvPr/>
        </p:nvPicPr>
        <p:blipFill>
          <a:blip r:embed="rId2"/>
          <a:srcRect/>
          <a:stretch>
            <a:fillRect/>
          </a:stretch>
        </p:blipFill>
        <p:spPr>
          <a:xfrm>
            <a:off x="1600200" y="1905000"/>
            <a:ext cx="4876800" cy="1905000"/>
          </a:xfrm>
          <a:prstGeom prst="rect">
            <a:avLst/>
          </a:prstGeom>
          <a:noFill/>
        </p:spPr>
      </p:pic>
      <p:sp>
        <p:nvSpPr>
          <p:cNvPr id="8" name="Date Placeholder 7"/>
          <p:cNvSpPr>
            <a:spLocks noGrp="1"/>
          </p:cNvSpPr>
          <p:nvPr>
            <p:ph type="dt" sz="half" idx="10"/>
          </p:nvPr>
        </p:nvSpPr>
        <p:spPr/>
        <p:txBody>
          <a:bodyPr/>
          <a:lstStyle/>
          <a:p>
            <a:fld id="{C48E60E4-BD43-4D40-BBDA-B7F625ACFD42}" type="datetime3">
              <a:rPr lang="en-US" smtClean="0"/>
              <a:pPr/>
              <a:t>28 March 2020</a:t>
            </a:fld>
            <a:endParaRPr lang="en-US"/>
          </a:p>
        </p:txBody>
      </p:sp>
      <p:sp>
        <p:nvSpPr>
          <p:cNvPr id="9" name="Slide Number Placeholder 8"/>
          <p:cNvSpPr>
            <a:spLocks noGrp="1"/>
          </p:cNvSpPr>
          <p:nvPr>
            <p:ph type="sldNum" sz="quarter" idx="12"/>
          </p:nvPr>
        </p:nvSpPr>
        <p:spPr/>
        <p:txBody>
          <a:bodyPr/>
          <a:lstStyle/>
          <a:p>
            <a:fld id="{0FC8CFFE-504E-48E2-9562-8F7E4BA14AAB}" type="slidenum">
              <a:rPr lang="en-US" smtClean="0"/>
              <a:pPr/>
              <a:t>10</a:t>
            </a:fld>
            <a:endParaRPr lang="en-US"/>
          </a:p>
        </p:txBody>
      </p:sp>
      <p:sp>
        <p:nvSpPr>
          <p:cNvPr id="10" name="Footer Placeholder 9"/>
          <p:cNvSpPr>
            <a:spLocks noGrp="1"/>
          </p:cNvSpPr>
          <p:nvPr>
            <p:ph type="ftr" sz="quarter" idx="11"/>
          </p:nvPr>
        </p:nvSpPr>
        <p:spPr/>
        <p:txBody>
          <a:bodyPr/>
          <a:lstStyle/>
          <a:p>
            <a:r>
              <a:rPr lang="en-US" smtClean="0"/>
              <a:t>CSE 301: Microprocessors, Dept. of Computer Science and Engineering</a:t>
            </a: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Autofit/>
          </a:bodyPr>
          <a:lstStyle/>
          <a:p>
            <a:r>
              <a:rPr lang="en-US" sz="3600" b="1" dirty="0" smtClean="0">
                <a:latin typeface="Times New Roman" pitchFamily="18" charset="0"/>
                <a:cs typeface="Times New Roman" pitchFamily="18" charset="0"/>
              </a:rPr>
              <a:t>Internal architecture of 8086 (cont’d)</a:t>
            </a:r>
            <a:endParaRPr lang="en-US" sz="3600" dirty="0"/>
          </a:p>
        </p:txBody>
      </p:sp>
      <p:sp>
        <p:nvSpPr>
          <p:cNvPr id="3" name="Content Placeholder 2"/>
          <p:cNvSpPr>
            <a:spLocks noGrp="1"/>
          </p:cNvSpPr>
          <p:nvPr>
            <p:ph idx="1"/>
          </p:nvPr>
        </p:nvSpPr>
        <p:spPr>
          <a:xfrm>
            <a:off x="457200" y="1295400"/>
            <a:ext cx="8229600" cy="5029200"/>
          </a:xfrm>
        </p:spPr>
        <p:txBody>
          <a:bodyPr>
            <a:normAutofit fontScale="55000" lnSpcReduction="20000"/>
          </a:bodyPr>
          <a:lstStyle/>
          <a:p>
            <a:pPr algn="just">
              <a:lnSpc>
                <a:spcPct val="80000"/>
              </a:lnSpc>
            </a:pPr>
            <a:endParaRPr lang="en-US" dirty="0" smtClean="0"/>
          </a:p>
          <a:p>
            <a:pPr algn="just">
              <a:lnSpc>
                <a:spcPct val="80000"/>
              </a:lnSpc>
              <a:buFont typeface="Wingdings" pitchFamily="2" charset="2"/>
              <a:buChar char="ü"/>
            </a:pPr>
            <a:r>
              <a:rPr lang="en-US" sz="5100" b="1" dirty="0" smtClean="0">
                <a:latin typeface="Times New Roman" pitchFamily="18" charset="0"/>
                <a:cs typeface="Times New Roman" pitchFamily="18" charset="0"/>
              </a:rPr>
              <a:t>Segment Registers (cont’d)</a:t>
            </a:r>
          </a:p>
          <a:p>
            <a:pPr algn="just">
              <a:lnSpc>
                <a:spcPct val="80000"/>
              </a:lnSpc>
            </a:pPr>
            <a:endParaRPr lang="en-US" dirty="0" smtClean="0"/>
          </a:p>
          <a:p>
            <a:pPr algn="just">
              <a:lnSpc>
                <a:spcPct val="120000"/>
              </a:lnSpc>
              <a:spcAft>
                <a:spcPts val="600"/>
              </a:spcAft>
              <a:buFont typeface="Courier New" pitchFamily="49" charset="0"/>
              <a:buChar char="o"/>
            </a:pPr>
            <a:r>
              <a:rPr lang="en-US" sz="4400" b="1" dirty="0" smtClean="0">
                <a:latin typeface="Times New Roman" pitchFamily="18" charset="0"/>
                <a:cs typeface="Times New Roman" pitchFamily="18" charset="0"/>
              </a:rPr>
              <a:t>Code Segment (CS) register</a:t>
            </a:r>
          </a:p>
          <a:p>
            <a:pPr algn="just">
              <a:lnSpc>
                <a:spcPct val="120000"/>
              </a:lnSpc>
              <a:spcAft>
                <a:spcPts val="600"/>
              </a:spcAft>
            </a:pPr>
            <a:r>
              <a:rPr lang="en-US" sz="5100" dirty="0" smtClean="0">
                <a:latin typeface="Times New Roman" pitchFamily="18" charset="0"/>
                <a:cs typeface="Times New Roman" pitchFamily="18" charset="0"/>
              </a:rPr>
              <a:t>It is a 16-bit register containing address of 64 KB segment with processor instructions</a:t>
            </a:r>
          </a:p>
          <a:p>
            <a:pPr algn="just">
              <a:lnSpc>
                <a:spcPct val="120000"/>
              </a:lnSpc>
              <a:spcAft>
                <a:spcPts val="600"/>
              </a:spcAft>
            </a:pPr>
            <a:r>
              <a:rPr lang="en-US" sz="5100" dirty="0" smtClean="0">
                <a:latin typeface="Times New Roman" pitchFamily="18" charset="0"/>
                <a:cs typeface="Times New Roman" pitchFamily="18" charset="0"/>
              </a:rPr>
              <a:t>The processor uses CS segment for all accesses to instructions referenced by instruction pointer (IP) register</a:t>
            </a:r>
          </a:p>
          <a:p>
            <a:pPr algn="just">
              <a:lnSpc>
                <a:spcPct val="120000"/>
              </a:lnSpc>
              <a:spcAft>
                <a:spcPts val="600"/>
              </a:spcAft>
            </a:pPr>
            <a:r>
              <a:rPr lang="en-US" sz="5100" dirty="0" smtClean="0">
                <a:latin typeface="Times New Roman" pitchFamily="18" charset="0"/>
              </a:rPr>
              <a:t>It points to the starting address of the code segment</a:t>
            </a:r>
            <a:endParaRPr lang="en-US" sz="5100" dirty="0" smtClean="0">
              <a:latin typeface="Times New Roman" pitchFamily="18" charset="0"/>
              <a:cs typeface="Times New Roman" pitchFamily="18" charset="0"/>
            </a:endParaRPr>
          </a:p>
          <a:p>
            <a:endParaRPr lang="en-US" dirty="0"/>
          </a:p>
        </p:txBody>
      </p:sp>
      <p:sp>
        <p:nvSpPr>
          <p:cNvPr id="7" name="Date Placeholder 6"/>
          <p:cNvSpPr>
            <a:spLocks noGrp="1"/>
          </p:cNvSpPr>
          <p:nvPr>
            <p:ph type="dt" sz="half" idx="10"/>
          </p:nvPr>
        </p:nvSpPr>
        <p:spPr/>
        <p:txBody>
          <a:bodyPr/>
          <a:lstStyle/>
          <a:p>
            <a:fld id="{6FC593BA-5E0F-453F-990F-8C098AB5AC66}" type="datetime3">
              <a:rPr lang="en-US" smtClean="0"/>
              <a:pPr/>
              <a:t>28 March 2020</a:t>
            </a:fld>
            <a:endParaRPr lang="en-US"/>
          </a:p>
        </p:txBody>
      </p:sp>
      <p:sp>
        <p:nvSpPr>
          <p:cNvPr id="8" name="Slide Number Placeholder 7"/>
          <p:cNvSpPr>
            <a:spLocks noGrp="1"/>
          </p:cNvSpPr>
          <p:nvPr>
            <p:ph type="sldNum" sz="quarter" idx="12"/>
          </p:nvPr>
        </p:nvSpPr>
        <p:spPr/>
        <p:txBody>
          <a:bodyPr/>
          <a:lstStyle/>
          <a:p>
            <a:fld id="{0FC8CFFE-504E-48E2-9562-8F7E4BA14AAB}" type="slidenum">
              <a:rPr lang="en-US" smtClean="0"/>
              <a:pPr/>
              <a:t>11</a:t>
            </a:fld>
            <a:endParaRPr lang="en-US"/>
          </a:p>
        </p:txBody>
      </p:sp>
      <p:sp>
        <p:nvSpPr>
          <p:cNvPr id="9" name="Footer Placeholder 8"/>
          <p:cNvSpPr>
            <a:spLocks noGrp="1"/>
          </p:cNvSpPr>
          <p:nvPr>
            <p:ph type="ftr" sz="quarter" idx="11"/>
          </p:nvPr>
        </p:nvSpPr>
        <p:spPr/>
        <p:txBody>
          <a:bodyPr/>
          <a:lstStyle/>
          <a:p>
            <a:r>
              <a:rPr lang="en-US" smtClean="0"/>
              <a:t>CSE 301: Microprocessors, Dept. of Computer Science and Engineering</a:t>
            </a:r>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itchFamily="18" charset="0"/>
                <a:cs typeface="Times New Roman" pitchFamily="18" charset="0"/>
              </a:rPr>
              <a:t>Internal architecture of 8086 (cont’d)</a:t>
            </a:r>
            <a:endParaRPr lang="en-US" sz="3600" dirty="0"/>
          </a:p>
        </p:txBody>
      </p:sp>
      <p:sp>
        <p:nvSpPr>
          <p:cNvPr id="3" name="Content Placeholder 2"/>
          <p:cNvSpPr>
            <a:spLocks noGrp="1"/>
          </p:cNvSpPr>
          <p:nvPr>
            <p:ph idx="1"/>
          </p:nvPr>
        </p:nvSpPr>
        <p:spPr/>
        <p:txBody>
          <a:bodyPr>
            <a:normAutofit fontScale="85000" lnSpcReduction="20000"/>
          </a:bodyPr>
          <a:lstStyle/>
          <a:p>
            <a:pPr algn="just">
              <a:lnSpc>
                <a:spcPct val="120000"/>
              </a:lnSpc>
              <a:spcAft>
                <a:spcPts val="600"/>
              </a:spcAft>
              <a:buFont typeface="Wingdings" pitchFamily="2" charset="2"/>
              <a:buChar char="ü"/>
            </a:pPr>
            <a:r>
              <a:rPr lang="en-US" sz="3600" b="1" dirty="0" smtClean="0">
                <a:latin typeface="Times New Roman" pitchFamily="18" charset="0"/>
                <a:cs typeface="Times New Roman" pitchFamily="18" charset="0"/>
              </a:rPr>
              <a:t>Segment Registers (cont’d)</a:t>
            </a:r>
            <a:endParaRPr lang="en-US" sz="3300" b="1" dirty="0" smtClean="0">
              <a:latin typeface="Times New Roman" pitchFamily="18" charset="0"/>
              <a:cs typeface="Times New Roman" pitchFamily="18" charset="0"/>
            </a:endParaRPr>
          </a:p>
          <a:p>
            <a:pPr algn="just">
              <a:lnSpc>
                <a:spcPct val="120000"/>
              </a:lnSpc>
              <a:spcAft>
                <a:spcPts val="600"/>
              </a:spcAft>
              <a:buFont typeface="Courier New" pitchFamily="49" charset="0"/>
              <a:buChar char="o"/>
            </a:pPr>
            <a:r>
              <a:rPr lang="en-US" sz="3100" b="1" dirty="0" smtClean="0">
                <a:latin typeface="Times New Roman" pitchFamily="18" charset="0"/>
                <a:cs typeface="Times New Roman" pitchFamily="18" charset="0"/>
              </a:rPr>
              <a:t>Stack Segment (SS) register </a:t>
            </a:r>
          </a:p>
          <a:p>
            <a:pPr algn="just">
              <a:lnSpc>
                <a:spcPct val="120000"/>
              </a:lnSpc>
              <a:spcAft>
                <a:spcPts val="600"/>
              </a:spcAft>
            </a:pPr>
            <a:r>
              <a:rPr lang="en-US" sz="3100" dirty="0" smtClean="0">
                <a:latin typeface="Times New Roman" pitchFamily="18" charset="0"/>
                <a:cs typeface="Times New Roman" pitchFamily="18" charset="0"/>
              </a:rPr>
              <a:t>It is a 16-bit register containing address of 64KB segment with program stack</a:t>
            </a:r>
          </a:p>
          <a:p>
            <a:pPr algn="just">
              <a:lnSpc>
                <a:spcPct val="120000"/>
              </a:lnSpc>
              <a:spcAft>
                <a:spcPts val="600"/>
              </a:spcAft>
            </a:pPr>
            <a:r>
              <a:rPr lang="en-US" sz="3100" dirty="0" smtClean="0">
                <a:latin typeface="Times New Roman" pitchFamily="18" charset="0"/>
                <a:cs typeface="Times New Roman" pitchFamily="18" charset="0"/>
              </a:rPr>
              <a:t>By default, the processor assumes that all data referenced by the stack pointer (SP) and base pointer (BP) registers is located in the stack segment</a:t>
            </a:r>
          </a:p>
          <a:p>
            <a:pPr algn="just">
              <a:lnSpc>
                <a:spcPct val="120000"/>
              </a:lnSpc>
              <a:spcAft>
                <a:spcPts val="600"/>
              </a:spcAft>
            </a:pPr>
            <a:r>
              <a:rPr lang="en-US" sz="3100" dirty="0" smtClean="0">
                <a:latin typeface="Times New Roman" pitchFamily="18" charset="0"/>
              </a:rPr>
              <a:t>It is used to compute the address of the stack location to be accessed.</a:t>
            </a:r>
            <a:r>
              <a:rPr lang="en-US" sz="3100" dirty="0" smtClean="0">
                <a:latin typeface="Times New Roman" pitchFamily="18" charset="0"/>
                <a:cs typeface="Times New Roman" pitchFamily="18" charset="0"/>
              </a:rPr>
              <a:t> </a:t>
            </a:r>
          </a:p>
          <a:p>
            <a:endParaRPr lang="en-US" dirty="0"/>
          </a:p>
        </p:txBody>
      </p:sp>
      <p:sp>
        <p:nvSpPr>
          <p:cNvPr id="7" name="Date Placeholder 6"/>
          <p:cNvSpPr>
            <a:spLocks noGrp="1"/>
          </p:cNvSpPr>
          <p:nvPr>
            <p:ph type="dt" sz="half" idx="10"/>
          </p:nvPr>
        </p:nvSpPr>
        <p:spPr/>
        <p:txBody>
          <a:bodyPr/>
          <a:lstStyle/>
          <a:p>
            <a:fld id="{03C1101E-30CC-45D5-8FAE-EFC0BAA7D805}" type="datetime3">
              <a:rPr lang="en-US" smtClean="0"/>
              <a:pPr/>
              <a:t>28 March 2020</a:t>
            </a:fld>
            <a:endParaRPr lang="en-US"/>
          </a:p>
        </p:txBody>
      </p:sp>
      <p:sp>
        <p:nvSpPr>
          <p:cNvPr id="8" name="Slide Number Placeholder 7"/>
          <p:cNvSpPr>
            <a:spLocks noGrp="1"/>
          </p:cNvSpPr>
          <p:nvPr>
            <p:ph type="sldNum" sz="quarter" idx="12"/>
          </p:nvPr>
        </p:nvSpPr>
        <p:spPr/>
        <p:txBody>
          <a:bodyPr/>
          <a:lstStyle/>
          <a:p>
            <a:fld id="{0FC8CFFE-504E-48E2-9562-8F7E4BA14AAB}" type="slidenum">
              <a:rPr lang="en-US" smtClean="0"/>
              <a:pPr/>
              <a:t>12</a:t>
            </a:fld>
            <a:endParaRPr lang="en-US"/>
          </a:p>
        </p:txBody>
      </p:sp>
      <p:sp>
        <p:nvSpPr>
          <p:cNvPr id="9" name="Footer Placeholder 8"/>
          <p:cNvSpPr>
            <a:spLocks noGrp="1"/>
          </p:cNvSpPr>
          <p:nvPr>
            <p:ph type="ftr" sz="quarter" idx="11"/>
          </p:nvPr>
        </p:nvSpPr>
        <p:spPr/>
        <p:txBody>
          <a:bodyPr/>
          <a:lstStyle/>
          <a:p>
            <a:r>
              <a:rPr lang="en-US" smtClean="0"/>
              <a:t>CSE 301: Microprocessors, Dept. of Computer Science and Engineering</a:t>
            </a:r>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itchFamily="18" charset="0"/>
                <a:cs typeface="Times New Roman" pitchFamily="18" charset="0"/>
              </a:rPr>
              <a:t>Internal architecture of 8086 (cont’d)</a:t>
            </a:r>
            <a:endParaRPr lang="en-US" sz="3600" dirty="0"/>
          </a:p>
        </p:txBody>
      </p:sp>
      <p:sp>
        <p:nvSpPr>
          <p:cNvPr id="3" name="Content Placeholder 2"/>
          <p:cNvSpPr>
            <a:spLocks noGrp="1"/>
          </p:cNvSpPr>
          <p:nvPr>
            <p:ph idx="1"/>
          </p:nvPr>
        </p:nvSpPr>
        <p:spPr/>
        <p:txBody>
          <a:bodyPr>
            <a:normAutofit lnSpcReduction="10000"/>
          </a:bodyPr>
          <a:lstStyle/>
          <a:p>
            <a:pPr>
              <a:buFont typeface="Wingdings" pitchFamily="2" charset="2"/>
              <a:buChar char="ü"/>
            </a:pPr>
            <a:r>
              <a:rPr lang="en-US" sz="2800" b="1" dirty="0" smtClean="0">
                <a:latin typeface="Times New Roman" pitchFamily="18" charset="0"/>
                <a:cs typeface="Times New Roman" pitchFamily="18" charset="0"/>
              </a:rPr>
              <a:t>Segment Registers (cont’d)</a:t>
            </a:r>
          </a:p>
          <a:p>
            <a:pPr>
              <a:buFont typeface="Wingdings" pitchFamily="2" charset="2"/>
              <a:buChar char="ü"/>
            </a:pPr>
            <a:endParaRPr lang="en-US" sz="1800" b="1" dirty="0" smtClean="0">
              <a:latin typeface="Times New Roman" pitchFamily="18" charset="0"/>
              <a:cs typeface="Times New Roman" pitchFamily="18" charset="0"/>
            </a:endParaRPr>
          </a:p>
          <a:p>
            <a:pPr algn="just">
              <a:lnSpc>
                <a:spcPct val="80000"/>
              </a:lnSpc>
              <a:buFont typeface="Courier New" pitchFamily="49" charset="0"/>
              <a:buChar char="o"/>
            </a:pPr>
            <a:r>
              <a:rPr lang="en-US" sz="2400" b="1" dirty="0" smtClean="0">
                <a:latin typeface="Times New Roman" pitchFamily="18" charset="0"/>
                <a:cs typeface="Times New Roman" pitchFamily="18" charset="0"/>
              </a:rPr>
              <a:t>Data Segment (DS) register</a:t>
            </a:r>
          </a:p>
          <a:p>
            <a:pPr algn="just">
              <a:lnSpc>
                <a:spcPct val="80000"/>
              </a:lnSpc>
              <a:buFont typeface="Courier New" pitchFamily="49" charset="0"/>
              <a:buChar char="o"/>
            </a:pPr>
            <a:endParaRPr lang="en-US" sz="1800" b="1" dirty="0" smtClean="0">
              <a:latin typeface="Times New Roman" pitchFamily="18" charset="0"/>
              <a:cs typeface="Times New Roman" pitchFamily="18" charset="0"/>
            </a:endParaRPr>
          </a:p>
          <a:p>
            <a:pPr algn="just">
              <a:spcBef>
                <a:spcPts val="600"/>
              </a:spcBef>
              <a:spcAft>
                <a:spcPts val="600"/>
              </a:spcAft>
            </a:pPr>
            <a:r>
              <a:rPr lang="en-US" sz="2400" dirty="0" smtClean="0">
                <a:latin typeface="Times New Roman" pitchFamily="18" charset="0"/>
                <a:cs typeface="Times New Roman" pitchFamily="18" charset="0"/>
              </a:rPr>
              <a:t>It is a 16-bit register containing address of 64KB segment with program data</a:t>
            </a:r>
          </a:p>
          <a:p>
            <a:pPr algn="just">
              <a:spcBef>
                <a:spcPts val="600"/>
              </a:spcBef>
              <a:spcAft>
                <a:spcPts val="600"/>
              </a:spcAft>
            </a:pPr>
            <a:r>
              <a:rPr lang="en-US" sz="2400" dirty="0" smtClean="0">
                <a:latin typeface="Times New Roman" pitchFamily="18" charset="0"/>
                <a:cs typeface="Times New Roman" pitchFamily="18" charset="0"/>
              </a:rPr>
              <a:t>By default, the processor assumes that all data referenced by general registers (AX, BX, CX, DX) and index register (SI, DI) is located in the data segment</a:t>
            </a:r>
          </a:p>
          <a:p>
            <a:pPr algn="just">
              <a:spcBef>
                <a:spcPts val="600"/>
              </a:spcBef>
              <a:spcAft>
                <a:spcPts val="600"/>
              </a:spcAft>
            </a:pPr>
            <a:r>
              <a:rPr lang="en-US" sz="2400" dirty="0" smtClean="0">
                <a:latin typeface="Times New Roman" pitchFamily="18" charset="0"/>
              </a:rPr>
              <a:t>It points to the starting address of the data segment. The maximum capacity of a segment may be up to </a:t>
            </a:r>
            <a:r>
              <a:rPr lang="en-US" sz="2400" dirty="0" err="1" smtClean="0">
                <a:latin typeface="Times New Roman" pitchFamily="18" charset="0"/>
              </a:rPr>
              <a:t>64Kbytes</a:t>
            </a:r>
            <a:r>
              <a:rPr lang="en-US" sz="2400" dirty="0" smtClean="0">
                <a:latin typeface="Times New Roman" pitchFamily="18" charset="0"/>
              </a:rPr>
              <a:t>. The starting address is divisible by 16.</a:t>
            </a:r>
            <a:r>
              <a:rPr lang="en-US" sz="2400" dirty="0" smtClean="0">
                <a:latin typeface="Times New Roman" pitchFamily="18" charset="0"/>
                <a:cs typeface="Times New Roman" pitchFamily="18" charset="0"/>
              </a:rPr>
              <a:t> </a:t>
            </a:r>
          </a:p>
          <a:p>
            <a:endParaRPr lang="en-US" dirty="0"/>
          </a:p>
        </p:txBody>
      </p:sp>
      <p:sp>
        <p:nvSpPr>
          <p:cNvPr id="7" name="Date Placeholder 6"/>
          <p:cNvSpPr>
            <a:spLocks noGrp="1"/>
          </p:cNvSpPr>
          <p:nvPr>
            <p:ph type="dt" sz="half" idx="10"/>
          </p:nvPr>
        </p:nvSpPr>
        <p:spPr/>
        <p:txBody>
          <a:bodyPr/>
          <a:lstStyle/>
          <a:p>
            <a:fld id="{A32E6557-884A-4FDB-9CC5-15CF61D200A0}" type="datetime3">
              <a:rPr lang="en-US" smtClean="0"/>
              <a:pPr/>
              <a:t>28 March 2020</a:t>
            </a:fld>
            <a:endParaRPr lang="en-US"/>
          </a:p>
        </p:txBody>
      </p:sp>
      <p:sp>
        <p:nvSpPr>
          <p:cNvPr id="8" name="Slide Number Placeholder 7"/>
          <p:cNvSpPr>
            <a:spLocks noGrp="1"/>
          </p:cNvSpPr>
          <p:nvPr>
            <p:ph type="sldNum" sz="quarter" idx="12"/>
          </p:nvPr>
        </p:nvSpPr>
        <p:spPr/>
        <p:txBody>
          <a:bodyPr/>
          <a:lstStyle/>
          <a:p>
            <a:fld id="{0FC8CFFE-504E-48E2-9562-8F7E4BA14AAB}" type="slidenum">
              <a:rPr lang="en-US" smtClean="0"/>
              <a:pPr/>
              <a:t>13</a:t>
            </a:fld>
            <a:endParaRPr lang="en-US"/>
          </a:p>
        </p:txBody>
      </p:sp>
      <p:sp>
        <p:nvSpPr>
          <p:cNvPr id="9" name="Footer Placeholder 8"/>
          <p:cNvSpPr>
            <a:spLocks noGrp="1"/>
          </p:cNvSpPr>
          <p:nvPr>
            <p:ph type="ftr" sz="quarter" idx="11"/>
          </p:nvPr>
        </p:nvSpPr>
        <p:spPr/>
        <p:txBody>
          <a:bodyPr/>
          <a:lstStyle/>
          <a:p>
            <a:r>
              <a:rPr lang="en-US" smtClean="0"/>
              <a:t>CSE 301: Microprocessors, Dept. of Computer Science and Engineering</a:t>
            </a:r>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itchFamily="18" charset="0"/>
                <a:cs typeface="Times New Roman" pitchFamily="18" charset="0"/>
              </a:rPr>
              <a:t>Internal architecture of 8086 (cont’d)</a:t>
            </a:r>
            <a:endParaRPr lang="en-US" sz="3600" dirty="0"/>
          </a:p>
        </p:txBody>
      </p:sp>
      <p:sp>
        <p:nvSpPr>
          <p:cNvPr id="3" name="Content Placeholder 2"/>
          <p:cNvSpPr>
            <a:spLocks noGrp="1"/>
          </p:cNvSpPr>
          <p:nvPr>
            <p:ph idx="1"/>
          </p:nvPr>
        </p:nvSpPr>
        <p:spPr/>
        <p:txBody>
          <a:bodyPr/>
          <a:lstStyle/>
          <a:p>
            <a:pPr>
              <a:buFont typeface="Wingdings" pitchFamily="2" charset="2"/>
              <a:buChar char="ü"/>
            </a:pPr>
            <a:r>
              <a:rPr lang="en-US" sz="2800" b="1" dirty="0" smtClean="0">
                <a:latin typeface="Times New Roman" pitchFamily="18" charset="0"/>
                <a:cs typeface="Times New Roman" pitchFamily="18" charset="0"/>
              </a:rPr>
              <a:t>Segment Registers </a:t>
            </a:r>
          </a:p>
          <a:p>
            <a:endParaRPr lang="en-US" sz="1400" b="1" dirty="0" smtClean="0">
              <a:latin typeface="Times New Roman" pitchFamily="18" charset="0"/>
              <a:cs typeface="Times New Roman" pitchFamily="18" charset="0"/>
            </a:endParaRPr>
          </a:p>
          <a:p>
            <a:pPr>
              <a:lnSpc>
                <a:spcPct val="80000"/>
              </a:lnSpc>
              <a:buFont typeface="Courier New" pitchFamily="49" charset="0"/>
              <a:buChar char="o"/>
            </a:pPr>
            <a:r>
              <a:rPr lang="en-US" sz="2400" b="1" dirty="0" smtClean="0">
                <a:latin typeface="Times New Roman" pitchFamily="18" charset="0"/>
                <a:cs typeface="Times New Roman" pitchFamily="18" charset="0"/>
              </a:rPr>
              <a:t>Extra Segment (ES) register</a:t>
            </a:r>
          </a:p>
          <a:p>
            <a:pPr>
              <a:lnSpc>
                <a:spcPct val="80000"/>
              </a:lnSpc>
            </a:pPr>
            <a:endParaRPr lang="en-US" sz="2400" dirty="0" smtClean="0">
              <a:latin typeface="Times New Roman" pitchFamily="18" charset="0"/>
              <a:cs typeface="Times New Roman" pitchFamily="18" charset="0"/>
            </a:endParaRPr>
          </a:p>
          <a:p>
            <a:pPr algn="just">
              <a:spcBef>
                <a:spcPts val="600"/>
              </a:spcBef>
              <a:spcAft>
                <a:spcPts val="600"/>
              </a:spcAft>
            </a:pPr>
            <a:r>
              <a:rPr lang="en-US" sz="2400" dirty="0" smtClean="0">
                <a:latin typeface="Times New Roman" pitchFamily="18" charset="0"/>
                <a:cs typeface="Times New Roman" pitchFamily="18" charset="0"/>
              </a:rPr>
              <a:t>It is a 16-bit register containing address of 64KB segment, usually with program data</a:t>
            </a:r>
          </a:p>
          <a:p>
            <a:pPr algn="just">
              <a:spcBef>
                <a:spcPts val="600"/>
              </a:spcBef>
              <a:spcAft>
                <a:spcPts val="600"/>
              </a:spcAft>
            </a:pPr>
            <a:r>
              <a:rPr lang="en-US" sz="2400" dirty="0" smtClean="0">
                <a:latin typeface="Times New Roman" pitchFamily="18" charset="0"/>
                <a:cs typeface="Times New Roman" pitchFamily="18" charset="0"/>
              </a:rPr>
              <a:t>By default, the processor assumes that the DI register references the ES segment in string manipulation instructions </a:t>
            </a:r>
          </a:p>
          <a:p>
            <a:endParaRPr lang="en-US" dirty="0"/>
          </a:p>
        </p:txBody>
      </p:sp>
      <p:sp>
        <p:nvSpPr>
          <p:cNvPr id="7" name="Date Placeholder 6"/>
          <p:cNvSpPr>
            <a:spLocks noGrp="1"/>
          </p:cNvSpPr>
          <p:nvPr>
            <p:ph type="dt" sz="half" idx="10"/>
          </p:nvPr>
        </p:nvSpPr>
        <p:spPr/>
        <p:txBody>
          <a:bodyPr/>
          <a:lstStyle/>
          <a:p>
            <a:fld id="{FECADE8A-1DCF-4917-9322-CC5F03EB7391}" type="datetime3">
              <a:rPr lang="en-US" smtClean="0"/>
              <a:pPr/>
              <a:t>28 March 2020</a:t>
            </a:fld>
            <a:endParaRPr lang="en-US"/>
          </a:p>
        </p:txBody>
      </p:sp>
      <p:sp>
        <p:nvSpPr>
          <p:cNvPr id="8" name="Slide Number Placeholder 7"/>
          <p:cNvSpPr>
            <a:spLocks noGrp="1"/>
          </p:cNvSpPr>
          <p:nvPr>
            <p:ph type="sldNum" sz="quarter" idx="12"/>
          </p:nvPr>
        </p:nvSpPr>
        <p:spPr/>
        <p:txBody>
          <a:bodyPr/>
          <a:lstStyle/>
          <a:p>
            <a:fld id="{0FC8CFFE-504E-48E2-9562-8F7E4BA14AAB}" type="slidenum">
              <a:rPr lang="en-US" smtClean="0"/>
              <a:pPr/>
              <a:t>14</a:t>
            </a:fld>
            <a:endParaRPr lang="en-US"/>
          </a:p>
        </p:txBody>
      </p:sp>
      <p:sp>
        <p:nvSpPr>
          <p:cNvPr id="9" name="Footer Placeholder 8"/>
          <p:cNvSpPr>
            <a:spLocks noGrp="1"/>
          </p:cNvSpPr>
          <p:nvPr>
            <p:ph type="ftr" sz="quarter" idx="11"/>
          </p:nvPr>
        </p:nvSpPr>
        <p:spPr/>
        <p:txBody>
          <a:bodyPr/>
          <a:lstStyle/>
          <a:p>
            <a:r>
              <a:rPr lang="en-US" smtClean="0"/>
              <a:t>CSE 301: Microprocessors, Dept. of Computer Science and Engineering</a:t>
            </a:r>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itchFamily="18" charset="0"/>
                <a:cs typeface="Times New Roman" pitchFamily="18" charset="0"/>
              </a:rPr>
              <a:t>Internal architecture of 8086 (cont’d)</a:t>
            </a:r>
            <a:endParaRPr lang="en-US" sz="3600" dirty="0"/>
          </a:p>
        </p:txBody>
      </p:sp>
      <p:sp>
        <p:nvSpPr>
          <p:cNvPr id="3" name="Content Placeholder 2"/>
          <p:cNvSpPr>
            <a:spLocks noGrp="1"/>
          </p:cNvSpPr>
          <p:nvPr>
            <p:ph idx="1"/>
          </p:nvPr>
        </p:nvSpPr>
        <p:spPr/>
        <p:txBody>
          <a:bodyPr/>
          <a:lstStyle/>
          <a:p>
            <a:pPr>
              <a:buFont typeface="Wingdings" pitchFamily="2" charset="2"/>
              <a:buChar char="ü"/>
            </a:pPr>
            <a:r>
              <a:rPr lang="en-US" sz="2800" b="1" dirty="0" smtClean="0">
                <a:latin typeface="Times New Roman" pitchFamily="18" charset="0"/>
                <a:cs typeface="Times New Roman" pitchFamily="18" charset="0"/>
              </a:rPr>
              <a:t>Instruction pointer </a:t>
            </a:r>
          </a:p>
          <a:p>
            <a:pPr>
              <a:buFont typeface="Courier New" pitchFamily="49" charset="0"/>
              <a:buChar char="o"/>
            </a:pPr>
            <a:r>
              <a:rPr lang="en-US" sz="2400" dirty="0" smtClean="0">
                <a:latin typeface="Times New Roman" pitchFamily="18" charset="0"/>
              </a:rPr>
              <a:t>It points to the address of the next instruction to be executed.</a:t>
            </a:r>
            <a:endParaRPr lang="en-US" sz="2400" b="1" dirty="0" smtClean="0">
              <a:latin typeface="Times New Roman" pitchFamily="18" charset="0"/>
              <a:cs typeface="Times New Roman" pitchFamily="18" charset="0"/>
            </a:endParaRPr>
          </a:p>
          <a:p>
            <a:endParaRPr lang="en-US" dirty="0"/>
          </a:p>
        </p:txBody>
      </p:sp>
      <p:sp>
        <p:nvSpPr>
          <p:cNvPr id="7" name="Date Placeholder 6"/>
          <p:cNvSpPr>
            <a:spLocks noGrp="1"/>
          </p:cNvSpPr>
          <p:nvPr>
            <p:ph type="dt" sz="half" idx="10"/>
          </p:nvPr>
        </p:nvSpPr>
        <p:spPr/>
        <p:txBody>
          <a:bodyPr/>
          <a:lstStyle/>
          <a:p>
            <a:fld id="{9EB3A882-3F17-4466-8B38-342715BE1199}" type="datetime3">
              <a:rPr lang="en-US" smtClean="0"/>
              <a:pPr/>
              <a:t>28 March 2020</a:t>
            </a:fld>
            <a:endParaRPr lang="en-US"/>
          </a:p>
        </p:txBody>
      </p:sp>
      <p:sp>
        <p:nvSpPr>
          <p:cNvPr id="8" name="Slide Number Placeholder 7"/>
          <p:cNvSpPr>
            <a:spLocks noGrp="1"/>
          </p:cNvSpPr>
          <p:nvPr>
            <p:ph type="sldNum" sz="quarter" idx="12"/>
          </p:nvPr>
        </p:nvSpPr>
        <p:spPr/>
        <p:txBody>
          <a:bodyPr/>
          <a:lstStyle/>
          <a:p>
            <a:fld id="{0FC8CFFE-504E-48E2-9562-8F7E4BA14AAB}" type="slidenum">
              <a:rPr lang="en-US" smtClean="0"/>
              <a:pPr/>
              <a:t>15</a:t>
            </a:fld>
            <a:endParaRPr lang="en-US"/>
          </a:p>
        </p:txBody>
      </p:sp>
      <p:sp>
        <p:nvSpPr>
          <p:cNvPr id="9" name="Footer Placeholder 8"/>
          <p:cNvSpPr>
            <a:spLocks noGrp="1"/>
          </p:cNvSpPr>
          <p:nvPr>
            <p:ph type="ftr" sz="quarter" idx="11"/>
          </p:nvPr>
        </p:nvSpPr>
        <p:spPr/>
        <p:txBody>
          <a:bodyPr/>
          <a:lstStyle/>
          <a:p>
            <a:r>
              <a:rPr lang="en-US" smtClean="0"/>
              <a:t>CSE 301: Microprocessors, Dept. of Computer Science and Engineering</a:t>
            </a:r>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itchFamily="18" charset="0"/>
                <a:cs typeface="Times New Roman" pitchFamily="18" charset="0"/>
              </a:rPr>
              <a:t>Internal architecture of 8086 (cont’d)</a:t>
            </a:r>
            <a:endParaRPr lang="en-US" sz="3600" dirty="0"/>
          </a:p>
        </p:txBody>
      </p:sp>
      <p:sp>
        <p:nvSpPr>
          <p:cNvPr id="3" name="Content Placeholder 2"/>
          <p:cNvSpPr>
            <a:spLocks noGrp="1"/>
          </p:cNvSpPr>
          <p:nvPr>
            <p:ph idx="1"/>
          </p:nvPr>
        </p:nvSpPr>
        <p:spPr/>
        <p:txBody>
          <a:bodyPr>
            <a:normAutofit/>
          </a:bodyPr>
          <a:lstStyle/>
          <a:p>
            <a:pPr algn="just">
              <a:buFont typeface="Wingdings" pitchFamily="2" charset="2"/>
              <a:buChar char="ü"/>
            </a:pPr>
            <a:r>
              <a:rPr lang="en-US" sz="2800" b="1" dirty="0" smtClean="0">
                <a:latin typeface="Times New Roman" pitchFamily="18" charset="0"/>
                <a:cs typeface="Times New Roman" pitchFamily="18" charset="0"/>
              </a:rPr>
              <a:t>Execution Unit (EU) (cont’d)</a:t>
            </a:r>
            <a:endParaRPr lang="en-US" sz="2400" b="1" dirty="0" smtClean="0">
              <a:latin typeface="Times New Roman" pitchFamily="18" charset="0"/>
              <a:cs typeface="Times New Roman" pitchFamily="18" charset="0"/>
            </a:endParaRPr>
          </a:p>
          <a:p>
            <a:pPr algn="just">
              <a:buFont typeface="Courier New" pitchFamily="49" charset="0"/>
              <a:buChar char="o"/>
            </a:pPr>
            <a:r>
              <a:rPr lang="en-US" sz="2400" dirty="0" smtClean="0">
                <a:latin typeface="Times New Roman" pitchFamily="18" charset="0"/>
                <a:cs typeface="Times New Roman" pitchFamily="18" charset="0"/>
              </a:rPr>
              <a:t>The Execution Unit (EU) has </a:t>
            </a:r>
          </a:p>
          <a:p>
            <a:pPr lvl="1" algn="just"/>
            <a:r>
              <a:rPr lang="en-US" sz="2400" dirty="0" smtClean="0">
                <a:latin typeface="Times New Roman" pitchFamily="18" charset="0"/>
                <a:cs typeface="Times New Roman" pitchFamily="18" charset="0"/>
              </a:rPr>
              <a:t>Control unit</a:t>
            </a:r>
          </a:p>
          <a:p>
            <a:pPr lvl="1" algn="just"/>
            <a:r>
              <a:rPr lang="en-US" sz="2400" dirty="0" smtClean="0">
                <a:latin typeface="Times New Roman" pitchFamily="18" charset="0"/>
                <a:cs typeface="Times New Roman" pitchFamily="18" charset="0"/>
              </a:rPr>
              <a:t>Instruction decoder</a:t>
            </a:r>
          </a:p>
          <a:p>
            <a:pPr lvl="1" algn="just"/>
            <a:r>
              <a:rPr lang="en-US" sz="2400" dirty="0" smtClean="0">
                <a:latin typeface="Times New Roman" pitchFamily="18" charset="0"/>
                <a:cs typeface="Times New Roman" pitchFamily="18" charset="0"/>
              </a:rPr>
              <a:t>Arithmetic and Logical Unit (ALU)</a:t>
            </a:r>
          </a:p>
          <a:p>
            <a:pPr lvl="1" algn="just"/>
            <a:r>
              <a:rPr lang="en-US" sz="2400" dirty="0" smtClean="0">
                <a:latin typeface="Times New Roman" pitchFamily="18" charset="0"/>
                <a:cs typeface="Times New Roman" pitchFamily="18" charset="0"/>
              </a:rPr>
              <a:t>General registers</a:t>
            </a:r>
          </a:p>
          <a:p>
            <a:pPr lvl="1" algn="just"/>
            <a:r>
              <a:rPr lang="en-US" sz="2400" dirty="0" smtClean="0">
                <a:latin typeface="Times New Roman" pitchFamily="18" charset="0"/>
                <a:cs typeface="Times New Roman" pitchFamily="18" charset="0"/>
              </a:rPr>
              <a:t>Flag register</a:t>
            </a:r>
          </a:p>
          <a:p>
            <a:pPr lvl="1" algn="just"/>
            <a:r>
              <a:rPr lang="en-US" sz="2400" dirty="0" smtClean="0">
                <a:latin typeface="Times New Roman" pitchFamily="18" charset="0"/>
                <a:cs typeface="Times New Roman" pitchFamily="18" charset="0"/>
              </a:rPr>
              <a:t>Pointers</a:t>
            </a:r>
          </a:p>
          <a:p>
            <a:pPr lvl="1" algn="just"/>
            <a:r>
              <a:rPr lang="en-US" sz="2400" dirty="0" smtClean="0">
                <a:latin typeface="Times New Roman" pitchFamily="18" charset="0"/>
                <a:cs typeface="Times New Roman" pitchFamily="18" charset="0"/>
              </a:rPr>
              <a:t>Index registers </a:t>
            </a:r>
          </a:p>
          <a:p>
            <a:endParaRPr lang="en-US" dirty="0"/>
          </a:p>
        </p:txBody>
      </p:sp>
      <p:sp>
        <p:nvSpPr>
          <p:cNvPr id="7" name="Date Placeholder 6"/>
          <p:cNvSpPr>
            <a:spLocks noGrp="1"/>
          </p:cNvSpPr>
          <p:nvPr>
            <p:ph type="dt" sz="half" idx="10"/>
          </p:nvPr>
        </p:nvSpPr>
        <p:spPr/>
        <p:txBody>
          <a:bodyPr/>
          <a:lstStyle/>
          <a:p>
            <a:fld id="{6B86F634-08A7-4A19-9995-D0B983067D14}" type="datetime3">
              <a:rPr lang="en-US" smtClean="0"/>
              <a:pPr/>
              <a:t>28 March 2020</a:t>
            </a:fld>
            <a:endParaRPr lang="en-US"/>
          </a:p>
        </p:txBody>
      </p:sp>
      <p:sp>
        <p:nvSpPr>
          <p:cNvPr id="8" name="Slide Number Placeholder 7"/>
          <p:cNvSpPr>
            <a:spLocks noGrp="1"/>
          </p:cNvSpPr>
          <p:nvPr>
            <p:ph type="sldNum" sz="quarter" idx="12"/>
          </p:nvPr>
        </p:nvSpPr>
        <p:spPr/>
        <p:txBody>
          <a:bodyPr/>
          <a:lstStyle/>
          <a:p>
            <a:fld id="{0FC8CFFE-504E-48E2-9562-8F7E4BA14AAB}" type="slidenum">
              <a:rPr lang="en-US" smtClean="0"/>
              <a:pPr/>
              <a:t>16</a:t>
            </a:fld>
            <a:endParaRPr lang="en-US"/>
          </a:p>
        </p:txBody>
      </p:sp>
      <p:sp>
        <p:nvSpPr>
          <p:cNvPr id="9" name="Footer Placeholder 8"/>
          <p:cNvSpPr>
            <a:spLocks noGrp="1"/>
          </p:cNvSpPr>
          <p:nvPr>
            <p:ph type="ftr" sz="quarter" idx="11"/>
          </p:nvPr>
        </p:nvSpPr>
        <p:spPr/>
        <p:txBody>
          <a:bodyPr/>
          <a:lstStyle/>
          <a:p>
            <a:r>
              <a:rPr lang="en-US" smtClean="0"/>
              <a:t>CSE 301: Microprocessors, Dept. of Computer Science and Engineering</a:t>
            </a:r>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itchFamily="18" charset="0"/>
                <a:cs typeface="Times New Roman" pitchFamily="18" charset="0"/>
              </a:rPr>
              <a:t>Internal architecture of 8086 (cont’d)</a:t>
            </a:r>
            <a:endParaRPr lang="en-US" sz="3600" dirty="0"/>
          </a:p>
        </p:txBody>
      </p:sp>
      <p:sp>
        <p:nvSpPr>
          <p:cNvPr id="3" name="Content Placeholder 2"/>
          <p:cNvSpPr>
            <a:spLocks noGrp="1"/>
          </p:cNvSpPr>
          <p:nvPr>
            <p:ph idx="1"/>
          </p:nvPr>
        </p:nvSpPr>
        <p:spPr/>
        <p:txBody>
          <a:bodyPr>
            <a:normAutofit/>
          </a:bodyPr>
          <a:lstStyle/>
          <a:p>
            <a:pPr>
              <a:lnSpc>
                <a:spcPct val="90000"/>
              </a:lnSpc>
              <a:buFont typeface="Wingdings" pitchFamily="2" charset="2"/>
              <a:buChar char="ü"/>
            </a:pPr>
            <a:r>
              <a:rPr lang="en-US" sz="2800" b="1" dirty="0" smtClean="0">
                <a:latin typeface="Times New Roman" pitchFamily="18" charset="0"/>
                <a:cs typeface="Times New Roman" pitchFamily="18" charset="0"/>
              </a:rPr>
              <a:t>Execution Unit (EU) (cont’d)</a:t>
            </a:r>
          </a:p>
          <a:p>
            <a:pPr>
              <a:lnSpc>
                <a:spcPct val="90000"/>
              </a:lnSpc>
            </a:pPr>
            <a:endParaRPr lang="en-US" sz="2400" dirty="0" smtClean="0">
              <a:latin typeface="Times New Roman" pitchFamily="18" charset="0"/>
              <a:cs typeface="Times New Roman" pitchFamily="18" charset="0"/>
            </a:endParaRPr>
          </a:p>
          <a:p>
            <a:pPr algn="just">
              <a:lnSpc>
                <a:spcPct val="90000"/>
              </a:lnSpc>
              <a:buFont typeface="Courier New" pitchFamily="49" charset="0"/>
              <a:buChar char="o"/>
            </a:pPr>
            <a:r>
              <a:rPr lang="en-US" sz="2400" dirty="0" smtClean="0">
                <a:latin typeface="Times New Roman" pitchFamily="18" charset="0"/>
                <a:cs typeface="Times New Roman" pitchFamily="18" charset="0"/>
              </a:rPr>
              <a:t>Control unit is responsible for the co-ordination (control) of all other units of the processor </a:t>
            </a:r>
          </a:p>
          <a:p>
            <a:pPr algn="just">
              <a:lnSpc>
                <a:spcPct val="90000"/>
              </a:lnSpc>
              <a:buFont typeface="Courier New" pitchFamily="49" charset="0"/>
              <a:buChar char="o"/>
            </a:pPr>
            <a:r>
              <a:rPr lang="en-US" sz="2400" dirty="0" smtClean="0">
                <a:latin typeface="Times New Roman" pitchFamily="18" charset="0"/>
                <a:cs typeface="Times New Roman" pitchFamily="18" charset="0"/>
              </a:rPr>
              <a:t>ALU performs various arithmetic and logical operations over the data</a:t>
            </a:r>
          </a:p>
          <a:p>
            <a:pPr algn="just">
              <a:lnSpc>
                <a:spcPct val="90000"/>
              </a:lnSpc>
              <a:buFont typeface="Courier New" pitchFamily="49" charset="0"/>
              <a:buChar char="o"/>
            </a:pPr>
            <a:r>
              <a:rPr lang="en-US" sz="2400" dirty="0" smtClean="0">
                <a:latin typeface="Times New Roman" pitchFamily="18" charset="0"/>
                <a:cs typeface="Times New Roman" pitchFamily="18" charset="0"/>
              </a:rPr>
              <a:t>The instruction decoder translates the instructions fetched from the memory into a series of actions that are carried out by the EU </a:t>
            </a:r>
          </a:p>
          <a:p>
            <a:endParaRPr lang="en-US" dirty="0"/>
          </a:p>
        </p:txBody>
      </p:sp>
      <p:sp>
        <p:nvSpPr>
          <p:cNvPr id="7" name="Date Placeholder 6"/>
          <p:cNvSpPr>
            <a:spLocks noGrp="1"/>
          </p:cNvSpPr>
          <p:nvPr>
            <p:ph type="dt" sz="half" idx="10"/>
          </p:nvPr>
        </p:nvSpPr>
        <p:spPr/>
        <p:txBody>
          <a:bodyPr/>
          <a:lstStyle/>
          <a:p>
            <a:fld id="{B082DE38-4946-4FEF-ACFF-C57A47C41A95}" type="datetime3">
              <a:rPr lang="en-US" smtClean="0"/>
              <a:pPr/>
              <a:t>28 March 2020</a:t>
            </a:fld>
            <a:endParaRPr lang="en-US"/>
          </a:p>
        </p:txBody>
      </p:sp>
      <p:sp>
        <p:nvSpPr>
          <p:cNvPr id="8" name="Slide Number Placeholder 7"/>
          <p:cNvSpPr>
            <a:spLocks noGrp="1"/>
          </p:cNvSpPr>
          <p:nvPr>
            <p:ph type="sldNum" sz="quarter" idx="12"/>
          </p:nvPr>
        </p:nvSpPr>
        <p:spPr/>
        <p:txBody>
          <a:bodyPr/>
          <a:lstStyle/>
          <a:p>
            <a:fld id="{0FC8CFFE-504E-48E2-9562-8F7E4BA14AAB}" type="slidenum">
              <a:rPr lang="en-US" smtClean="0"/>
              <a:pPr/>
              <a:t>17</a:t>
            </a:fld>
            <a:endParaRPr lang="en-US"/>
          </a:p>
        </p:txBody>
      </p:sp>
      <p:sp>
        <p:nvSpPr>
          <p:cNvPr id="9" name="Footer Placeholder 8"/>
          <p:cNvSpPr>
            <a:spLocks noGrp="1"/>
          </p:cNvSpPr>
          <p:nvPr>
            <p:ph type="ftr" sz="quarter" idx="11"/>
          </p:nvPr>
        </p:nvSpPr>
        <p:spPr/>
        <p:txBody>
          <a:bodyPr/>
          <a:lstStyle/>
          <a:p>
            <a:r>
              <a:rPr lang="en-US" smtClean="0"/>
              <a:t>CSE 301: Microprocessors, Dept. of Computer Science and Engineering</a:t>
            </a:r>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itchFamily="18" charset="0"/>
                <a:cs typeface="Times New Roman" pitchFamily="18" charset="0"/>
              </a:rPr>
              <a:t>Internal architecture of 8086 (cont’d)</a:t>
            </a:r>
            <a:endParaRPr lang="en-US" sz="3600" dirty="0"/>
          </a:p>
        </p:txBody>
      </p:sp>
      <p:sp>
        <p:nvSpPr>
          <p:cNvPr id="3" name="Content Placeholder 2"/>
          <p:cNvSpPr>
            <a:spLocks noGrp="1"/>
          </p:cNvSpPr>
          <p:nvPr>
            <p:ph idx="1"/>
          </p:nvPr>
        </p:nvSpPr>
        <p:spPr>
          <a:xfrm>
            <a:off x="685800" y="1600200"/>
            <a:ext cx="7772400" cy="4525963"/>
          </a:xfrm>
        </p:spPr>
        <p:txBody>
          <a:bodyPr>
            <a:normAutofit/>
          </a:bodyPr>
          <a:lstStyle/>
          <a:p>
            <a:pPr>
              <a:buFont typeface="Wingdings" pitchFamily="2" charset="2"/>
              <a:buChar char="ü"/>
            </a:pPr>
            <a:r>
              <a:rPr lang="en-US" sz="2800" b="1" dirty="0" smtClean="0">
                <a:latin typeface="Times New Roman" pitchFamily="18" charset="0"/>
                <a:cs typeface="Times New Roman" pitchFamily="18" charset="0"/>
              </a:rPr>
              <a:t>Execution Unit – Registers (cont’d)</a:t>
            </a:r>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7" name="Picture 4"/>
          <p:cNvPicPr>
            <a:picLocks noChangeAspect="1" noChangeArrowheads="1"/>
          </p:cNvPicPr>
          <p:nvPr/>
        </p:nvPicPr>
        <p:blipFill>
          <a:blip r:embed="rId2"/>
          <a:srcRect/>
          <a:stretch>
            <a:fillRect/>
          </a:stretch>
        </p:blipFill>
        <p:spPr>
          <a:xfrm>
            <a:off x="1524000" y="2209801"/>
            <a:ext cx="5791200" cy="3929524"/>
          </a:xfrm>
          <a:prstGeom prst="rect">
            <a:avLst/>
          </a:prstGeom>
          <a:noFill/>
        </p:spPr>
      </p:pic>
      <p:sp>
        <p:nvSpPr>
          <p:cNvPr id="8" name="Date Placeholder 7"/>
          <p:cNvSpPr>
            <a:spLocks noGrp="1"/>
          </p:cNvSpPr>
          <p:nvPr>
            <p:ph type="dt" sz="half" idx="10"/>
          </p:nvPr>
        </p:nvSpPr>
        <p:spPr/>
        <p:txBody>
          <a:bodyPr/>
          <a:lstStyle/>
          <a:p>
            <a:fld id="{705E21BF-2F1B-44F4-A463-8E1C6474705F}" type="datetime3">
              <a:rPr lang="en-US" smtClean="0"/>
              <a:pPr/>
              <a:t>28 March 2020</a:t>
            </a:fld>
            <a:endParaRPr lang="en-US"/>
          </a:p>
        </p:txBody>
      </p:sp>
      <p:sp>
        <p:nvSpPr>
          <p:cNvPr id="9" name="Slide Number Placeholder 8"/>
          <p:cNvSpPr>
            <a:spLocks noGrp="1"/>
          </p:cNvSpPr>
          <p:nvPr>
            <p:ph type="sldNum" sz="quarter" idx="12"/>
          </p:nvPr>
        </p:nvSpPr>
        <p:spPr/>
        <p:txBody>
          <a:bodyPr/>
          <a:lstStyle/>
          <a:p>
            <a:fld id="{0FC8CFFE-504E-48E2-9562-8F7E4BA14AAB}" type="slidenum">
              <a:rPr lang="en-US" smtClean="0"/>
              <a:pPr/>
              <a:t>18</a:t>
            </a:fld>
            <a:endParaRPr lang="en-US"/>
          </a:p>
        </p:txBody>
      </p:sp>
      <p:sp>
        <p:nvSpPr>
          <p:cNvPr id="10" name="Footer Placeholder 9"/>
          <p:cNvSpPr>
            <a:spLocks noGrp="1"/>
          </p:cNvSpPr>
          <p:nvPr>
            <p:ph type="ftr" sz="quarter" idx="11"/>
          </p:nvPr>
        </p:nvSpPr>
        <p:spPr/>
        <p:txBody>
          <a:bodyPr/>
          <a:lstStyle/>
          <a:p>
            <a:r>
              <a:rPr lang="en-US" smtClean="0"/>
              <a:t>CSE 301: Microprocessors, Dept. of Computer Science and Engineering</a:t>
            </a:r>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itchFamily="18" charset="0"/>
                <a:cs typeface="Times New Roman" pitchFamily="18" charset="0"/>
              </a:rPr>
              <a:t>Internal architecture of 8086 (cont’d)</a:t>
            </a:r>
            <a:endParaRPr lang="en-US" sz="3600" dirty="0"/>
          </a:p>
        </p:txBody>
      </p:sp>
      <p:sp>
        <p:nvSpPr>
          <p:cNvPr id="3" name="Content Placeholder 2"/>
          <p:cNvSpPr>
            <a:spLocks noGrp="1"/>
          </p:cNvSpPr>
          <p:nvPr>
            <p:ph idx="1"/>
          </p:nvPr>
        </p:nvSpPr>
        <p:spPr/>
        <p:txBody>
          <a:bodyPr>
            <a:normAutofit/>
          </a:bodyPr>
          <a:lstStyle/>
          <a:p>
            <a:pPr>
              <a:lnSpc>
                <a:spcPct val="90000"/>
              </a:lnSpc>
              <a:buFont typeface="Wingdings" pitchFamily="2" charset="2"/>
              <a:buChar char="ü"/>
            </a:pPr>
            <a:r>
              <a:rPr lang="en-US" b="1" dirty="0" smtClean="0">
                <a:latin typeface="Times New Roman" pitchFamily="18" charset="0"/>
                <a:cs typeface="Times New Roman" pitchFamily="18" charset="0"/>
              </a:rPr>
              <a:t>Execution Unit – Registers (cont’d)</a:t>
            </a:r>
          </a:p>
          <a:p>
            <a:pPr>
              <a:lnSpc>
                <a:spcPct val="90000"/>
              </a:lnSpc>
            </a:pPr>
            <a:endParaRPr lang="en-US" sz="2400" dirty="0" smtClean="0"/>
          </a:p>
          <a:p>
            <a:pPr algn="just">
              <a:lnSpc>
                <a:spcPct val="90000"/>
              </a:lnSpc>
              <a:buFont typeface="Courier New" pitchFamily="49" charset="0"/>
              <a:buChar char="o"/>
            </a:pPr>
            <a:r>
              <a:rPr lang="en-US" sz="2400" dirty="0" smtClean="0">
                <a:latin typeface="Times New Roman" pitchFamily="18" charset="0"/>
                <a:cs typeface="Times New Roman" pitchFamily="18" charset="0"/>
              </a:rPr>
              <a:t>General registers are used for temporary storage and manipulation of data and instructions </a:t>
            </a:r>
          </a:p>
          <a:p>
            <a:pPr algn="just">
              <a:lnSpc>
                <a:spcPct val="90000"/>
              </a:lnSpc>
              <a:buFont typeface="Courier New" pitchFamily="49" charset="0"/>
              <a:buChar char="o"/>
            </a:pPr>
            <a:r>
              <a:rPr lang="en-US" sz="2400" dirty="0" smtClean="0">
                <a:latin typeface="Times New Roman" pitchFamily="18" charset="0"/>
                <a:cs typeface="Times New Roman" pitchFamily="18" charset="0"/>
              </a:rPr>
              <a:t>Accumulator register consists of two 8-bit registers AL and AH, which can be combined together and used as a 16-bit register AX </a:t>
            </a:r>
          </a:p>
          <a:p>
            <a:pPr algn="just">
              <a:lnSpc>
                <a:spcPct val="90000"/>
              </a:lnSpc>
              <a:buFont typeface="Courier New" pitchFamily="49" charset="0"/>
              <a:buChar char="o"/>
            </a:pPr>
            <a:r>
              <a:rPr lang="en-US" sz="2400" dirty="0" smtClean="0">
                <a:latin typeface="Times New Roman" pitchFamily="18" charset="0"/>
                <a:cs typeface="Times New Roman" pitchFamily="18" charset="0"/>
              </a:rPr>
              <a:t>Accumulator can be used for I/O operations and string manipulation</a:t>
            </a:r>
          </a:p>
          <a:p>
            <a:endParaRPr lang="en-US" dirty="0"/>
          </a:p>
        </p:txBody>
      </p:sp>
      <p:sp>
        <p:nvSpPr>
          <p:cNvPr id="7" name="Date Placeholder 6"/>
          <p:cNvSpPr>
            <a:spLocks noGrp="1"/>
          </p:cNvSpPr>
          <p:nvPr>
            <p:ph type="dt" sz="half" idx="10"/>
          </p:nvPr>
        </p:nvSpPr>
        <p:spPr/>
        <p:txBody>
          <a:bodyPr/>
          <a:lstStyle/>
          <a:p>
            <a:fld id="{FF481AEC-7310-4540-A877-042D1553E2DF}" type="datetime3">
              <a:rPr lang="en-US" smtClean="0"/>
              <a:pPr/>
              <a:t>28 March 2020</a:t>
            </a:fld>
            <a:endParaRPr lang="en-US"/>
          </a:p>
        </p:txBody>
      </p:sp>
      <p:sp>
        <p:nvSpPr>
          <p:cNvPr id="8" name="Slide Number Placeholder 7"/>
          <p:cNvSpPr>
            <a:spLocks noGrp="1"/>
          </p:cNvSpPr>
          <p:nvPr>
            <p:ph type="sldNum" sz="quarter" idx="12"/>
          </p:nvPr>
        </p:nvSpPr>
        <p:spPr/>
        <p:txBody>
          <a:bodyPr/>
          <a:lstStyle/>
          <a:p>
            <a:fld id="{0FC8CFFE-504E-48E2-9562-8F7E4BA14AAB}" type="slidenum">
              <a:rPr lang="en-US" smtClean="0"/>
              <a:pPr/>
              <a:t>19</a:t>
            </a:fld>
            <a:endParaRPr lang="en-US"/>
          </a:p>
        </p:txBody>
      </p:sp>
      <p:sp>
        <p:nvSpPr>
          <p:cNvPr id="9" name="Footer Placeholder 8"/>
          <p:cNvSpPr>
            <a:spLocks noGrp="1"/>
          </p:cNvSpPr>
          <p:nvPr>
            <p:ph type="ftr" sz="quarter" idx="11"/>
          </p:nvPr>
        </p:nvSpPr>
        <p:spPr/>
        <p:txBody>
          <a:bodyPr/>
          <a:lstStyle/>
          <a:p>
            <a:r>
              <a:rPr lang="en-US" smtClean="0"/>
              <a:t>CSE 301: Microprocessors, Dept. of Computer Science and Engineering</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905000"/>
            <a:ext cx="8229600" cy="838200"/>
          </a:xfrm>
        </p:spPr>
        <p:txBody>
          <a:bodyPr>
            <a:normAutofit/>
          </a:bodyPr>
          <a:lstStyle/>
          <a:p>
            <a:pPr marL="0" indent="0" algn="ctr">
              <a:buNone/>
            </a:pPr>
            <a:r>
              <a:rPr lang="en-US" sz="4000" b="1" dirty="0" smtClean="0">
                <a:latin typeface="Times New Roman" pitchFamily="18" charset="0"/>
                <a:cs typeface="Times New Roman" pitchFamily="18" charset="0"/>
              </a:rPr>
              <a:t>Intel 8086/8088 Microprocessors</a:t>
            </a:r>
            <a:endParaRPr lang="en-US" sz="4000" b="1" dirty="0">
              <a:latin typeface="Times New Roman" pitchFamily="18" charset="0"/>
              <a:cs typeface="Times New Roman" pitchFamily="18" charset="0"/>
            </a:endParaRPr>
          </a:p>
        </p:txBody>
      </p:sp>
      <p:sp>
        <p:nvSpPr>
          <p:cNvPr id="7" name="Date Placeholder 6"/>
          <p:cNvSpPr>
            <a:spLocks noGrp="1"/>
          </p:cNvSpPr>
          <p:nvPr>
            <p:ph type="dt" sz="half" idx="10"/>
          </p:nvPr>
        </p:nvSpPr>
        <p:spPr/>
        <p:txBody>
          <a:bodyPr/>
          <a:lstStyle/>
          <a:p>
            <a:fld id="{4FC1C305-BCED-4CB0-9E4E-21897937432B}" type="datetime3">
              <a:rPr lang="en-US" smtClean="0"/>
              <a:pPr/>
              <a:t>28 March 2020</a:t>
            </a:fld>
            <a:endParaRPr lang="en-US"/>
          </a:p>
        </p:txBody>
      </p:sp>
      <p:sp>
        <p:nvSpPr>
          <p:cNvPr id="8" name="Slide Number Placeholder 7"/>
          <p:cNvSpPr>
            <a:spLocks noGrp="1"/>
          </p:cNvSpPr>
          <p:nvPr>
            <p:ph type="sldNum" sz="quarter" idx="12"/>
          </p:nvPr>
        </p:nvSpPr>
        <p:spPr/>
        <p:txBody>
          <a:bodyPr/>
          <a:lstStyle/>
          <a:p>
            <a:fld id="{0FC8CFFE-504E-48E2-9562-8F7E4BA14AAB}" type="slidenum">
              <a:rPr lang="en-US" smtClean="0"/>
              <a:pPr/>
              <a:t>2</a:t>
            </a:fld>
            <a:endParaRPr lang="en-US"/>
          </a:p>
        </p:txBody>
      </p:sp>
      <p:sp>
        <p:nvSpPr>
          <p:cNvPr id="9" name="Footer Placeholder 8"/>
          <p:cNvSpPr>
            <a:spLocks noGrp="1"/>
          </p:cNvSpPr>
          <p:nvPr>
            <p:ph type="ftr" sz="quarter" idx="11"/>
          </p:nvPr>
        </p:nvSpPr>
        <p:spPr/>
        <p:txBody>
          <a:bodyPr/>
          <a:lstStyle/>
          <a:p>
            <a:r>
              <a:rPr lang="en-US" smtClean="0"/>
              <a:t>CSE 301: Microprocessors, Dept. of Computer Science and Engineering</a:t>
            </a:r>
            <a:endParaRPr lang="en-US"/>
          </a:p>
        </p:txBody>
      </p:sp>
      <p:sp>
        <p:nvSpPr>
          <p:cNvPr id="86018" name="AutoShape 2" descr="What is meant by 8086 microprocessor? - Quora"/>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86020" name="AutoShape 4" descr="What is meant by 8086 microprocessor? - Quora"/>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86021" name="Picture 5" descr="C:\Users\hp\Desktop\8086.jpg"/>
          <p:cNvPicPr>
            <a:picLocks noChangeAspect="1" noChangeArrowheads="1"/>
          </p:cNvPicPr>
          <p:nvPr/>
        </p:nvPicPr>
        <p:blipFill>
          <a:blip r:embed="rId3"/>
          <a:srcRect/>
          <a:stretch>
            <a:fillRect/>
          </a:stretch>
        </p:blipFill>
        <p:spPr bwMode="auto">
          <a:xfrm>
            <a:off x="1600200" y="2819400"/>
            <a:ext cx="6096000" cy="3048000"/>
          </a:xfrm>
          <a:prstGeom prst="rect">
            <a:avLst/>
          </a:prstGeom>
          <a:noFill/>
        </p:spPr>
      </p:pic>
    </p:spTree>
    <p:extLst>
      <p:ext uri="{BB962C8B-B14F-4D97-AF65-F5344CB8AC3E}">
        <p14:creationId xmlns="" xmlns:p14="http://schemas.microsoft.com/office/powerpoint/2010/main" val="132338208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itchFamily="18" charset="0"/>
                <a:cs typeface="Times New Roman" pitchFamily="18" charset="0"/>
              </a:rPr>
              <a:t>Internal architecture of 8086 (cont’d)</a:t>
            </a:r>
            <a:endParaRPr lang="en-US" sz="3600" dirty="0"/>
          </a:p>
        </p:txBody>
      </p:sp>
      <p:sp>
        <p:nvSpPr>
          <p:cNvPr id="3" name="Content Placeholder 2"/>
          <p:cNvSpPr>
            <a:spLocks noGrp="1"/>
          </p:cNvSpPr>
          <p:nvPr>
            <p:ph idx="1"/>
          </p:nvPr>
        </p:nvSpPr>
        <p:spPr/>
        <p:txBody>
          <a:bodyPr>
            <a:normAutofit lnSpcReduction="10000"/>
          </a:bodyPr>
          <a:lstStyle/>
          <a:p>
            <a:pPr>
              <a:lnSpc>
                <a:spcPct val="80000"/>
              </a:lnSpc>
              <a:buFont typeface="Wingdings" pitchFamily="2" charset="2"/>
              <a:buChar char="ü"/>
            </a:pPr>
            <a:r>
              <a:rPr lang="en-US" b="1" dirty="0" smtClean="0">
                <a:latin typeface="Times New Roman" pitchFamily="18" charset="0"/>
                <a:cs typeface="Times New Roman" pitchFamily="18" charset="0"/>
              </a:rPr>
              <a:t>Execution Unit – Registers (cont’d)</a:t>
            </a:r>
          </a:p>
          <a:p>
            <a:pPr>
              <a:lnSpc>
                <a:spcPct val="80000"/>
              </a:lnSpc>
            </a:pPr>
            <a:endParaRPr lang="en-US" dirty="0" smtClean="0"/>
          </a:p>
          <a:p>
            <a:pPr algn="just">
              <a:spcBef>
                <a:spcPts val="600"/>
              </a:spcBef>
              <a:spcAft>
                <a:spcPts val="600"/>
              </a:spcAft>
              <a:buFont typeface="Courier New" pitchFamily="49" charset="0"/>
              <a:buChar char="o"/>
            </a:pPr>
            <a:r>
              <a:rPr lang="en-US" sz="2400" dirty="0" smtClean="0">
                <a:latin typeface="Times New Roman" pitchFamily="18" charset="0"/>
                <a:cs typeface="Times New Roman" pitchFamily="18" charset="0"/>
              </a:rPr>
              <a:t>Base register consists of two 8-bit registers BL and BH, which can be combined together and used as a 16-bit register BX </a:t>
            </a:r>
          </a:p>
          <a:p>
            <a:pPr algn="just">
              <a:spcBef>
                <a:spcPts val="600"/>
              </a:spcBef>
              <a:spcAft>
                <a:spcPts val="600"/>
              </a:spcAft>
              <a:buFont typeface="Courier New" pitchFamily="49" charset="0"/>
              <a:buChar char="o"/>
            </a:pPr>
            <a:r>
              <a:rPr lang="en-US" sz="2400" dirty="0" smtClean="0">
                <a:latin typeface="Times New Roman" pitchFamily="18" charset="0"/>
                <a:cs typeface="Times New Roman" pitchFamily="18" charset="0"/>
              </a:rPr>
              <a:t>BX register usually contains a data pointer used for based, based indexed or register indirect addressing </a:t>
            </a:r>
          </a:p>
          <a:p>
            <a:pPr algn="just">
              <a:spcBef>
                <a:spcPts val="600"/>
              </a:spcBef>
              <a:spcAft>
                <a:spcPts val="600"/>
              </a:spcAft>
              <a:buFont typeface="Courier New" pitchFamily="49" charset="0"/>
              <a:buChar char="o"/>
            </a:pPr>
            <a:r>
              <a:rPr lang="en-US" sz="2400" dirty="0" smtClean="0">
                <a:latin typeface="Times New Roman" pitchFamily="18" charset="0"/>
                <a:cs typeface="Times New Roman" pitchFamily="18" charset="0"/>
              </a:rPr>
              <a:t>Count register consists of two 8-bit registers CL and CH, which can be combined together and used as a 16-bit register CX </a:t>
            </a:r>
          </a:p>
          <a:p>
            <a:pPr algn="just">
              <a:spcBef>
                <a:spcPts val="600"/>
              </a:spcBef>
              <a:spcAft>
                <a:spcPts val="600"/>
              </a:spcAft>
              <a:buFont typeface="Courier New" pitchFamily="49" charset="0"/>
              <a:buChar char="o"/>
            </a:pPr>
            <a:r>
              <a:rPr lang="en-US" sz="2400" dirty="0" smtClean="0">
                <a:latin typeface="Times New Roman" pitchFamily="18" charset="0"/>
                <a:cs typeface="Times New Roman" pitchFamily="18" charset="0"/>
              </a:rPr>
              <a:t>Count register can be used as a counter in string manipulation and shift/rotate instructions</a:t>
            </a:r>
          </a:p>
          <a:p>
            <a:endParaRPr lang="en-US" dirty="0"/>
          </a:p>
        </p:txBody>
      </p:sp>
      <p:sp>
        <p:nvSpPr>
          <p:cNvPr id="7" name="Date Placeholder 6"/>
          <p:cNvSpPr>
            <a:spLocks noGrp="1"/>
          </p:cNvSpPr>
          <p:nvPr>
            <p:ph type="dt" sz="half" idx="10"/>
          </p:nvPr>
        </p:nvSpPr>
        <p:spPr/>
        <p:txBody>
          <a:bodyPr/>
          <a:lstStyle/>
          <a:p>
            <a:fld id="{47579865-C63A-4E32-872E-387F45E06C50}" type="datetime3">
              <a:rPr lang="en-US" smtClean="0"/>
              <a:pPr/>
              <a:t>28 March 2020</a:t>
            </a:fld>
            <a:endParaRPr lang="en-US"/>
          </a:p>
        </p:txBody>
      </p:sp>
      <p:sp>
        <p:nvSpPr>
          <p:cNvPr id="8" name="Slide Number Placeholder 7"/>
          <p:cNvSpPr>
            <a:spLocks noGrp="1"/>
          </p:cNvSpPr>
          <p:nvPr>
            <p:ph type="sldNum" sz="quarter" idx="12"/>
          </p:nvPr>
        </p:nvSpPr>
        <p:spPr/>
        <p:txBody>
          <a:bodyPr/>
          <a:lstStyle/>
          <a:p>
            <a:fld id="{0FC8CFFE-504E-48E2-9562-8F7E4BA14AAB}" type="slidenum">
              <a:rPr lang="en-US" smtClean="0"/>
              <a:pPr/>
              <a:t>20</a:t>
            </a:fld>
            <a:endParaRPr lang="en-US"/>
          </a:p>
        </p:txBody>
      </p:sp>
      <p:sp>
        <p:nvSpPr>
          <p:cNvPr id="9" name="Footer Placeholder 8"/>
          <p:cNvSpPr>
            <a:spLocks noGrp="1"/>
          </p:cNvSpPr>
          <p:nvPr>
            <p:ph type="ftr" sz="quarter" idx="11"/>
          </p:nvPr>
        </p:nvSpPr>
        <p:spPr/>
        <p:txBody>
          <a:bodyPr/>
          <a:lstStyle/>
          <a:p>
            <a:r>
              <a:rPr lang="en-US" smtClean="0"/>
              <a:t>CSE 301: Microprocessors, Dept. of Computer Science and Engineering</a:t>
            </a:r>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itchFamily="18" charset="0"/>
                <a:cs typeface="Times New Roman" pitchFamily="18" charset="0"/>
              </a:rPr>
              <a:t>Internal architecture of 8086 (cont’d)</a:t>
            </a:r>
            <a:endParaRPr lang="en-US" sz="3600" dirty="0"/>
          </a:p>
        </p:txBody>
      </p:sp>
      <p:sp>
        <p:nvSpPr>
          <p:cNvPr id="3" name="Content Placeholder 2"/>
          <p:cNvSpPr>
            <a:spLocks noGrp="1"/>
          </p:cNvSpPr>
          <p:nvPr>
            <p:ph idx="1"/>
          </p:nvPr>
        </p:nvSpPr>
        <p:spPr/>
        <p:txBody>
          <a:bodyPr>
            <a:normAutofit/>
          </a:bodyPr>
          <a:lstStyle/>
          <a:p>
            <a:pPr>
              <a:lnSpc>
                <a:spcPct val="90000"/>
              </a:lnSpc>
              <a:buFont typeface="Wingdings" pitchFamily="2" charset="2"/>
              <a:buChar char="ü"/>
            </a:pPr>
            <a:r>
              <a:rPr lang="en-US" b="1" dirty="0" smtClean="0">
                <a:latin typeface="Times New Roman" pitchFamily="18" charset="0"/>
                <a:cs typeface="Times New Roman" pitchFamily="18" charset="0"/>
              </a:rPr>
              <a:t>Execution Unit – Registers (cont’d)</a:t>
            </a:r>
          </a:p>
          <a:p>
            <a:pPr>
              <a:lnSpc>
                <a:spcPct val="90000"/>
              </a:lnSpc>
            </a:pPr>
            <a:endParaRPr lang="en-US" dirty="0" smtClean="0"/>
          </a:p>
          <a:p>
            <a:pPr algn="just">
              <a:spcBef>
                <a:spcPts val="600"/>
              </a:spcBef>
              <a:spcAft>
                <a:spcPts val="600"/>
              </a:spcAft>
              <a:buFont typeface="Courier New" pitchFamily="49" charset="0"/>
              <a:buChar char="o"/>
            </a:pPr>
            <a:r>
              <a:rPr lang="en-US" sz="2400" dirty="0" smtClean="0">
                <a:latin typeface="Times New Roman" pitchFamily="18" charset="0"/>
                <a:cs typeface="Times New Roman" pitchFamily="18" charset="0"/>
              </a:rPr>
              <a:t>Data register consists of two 8-bit registers DL and DH, which can be combined together and used as a 16-bit register DX </a:t>
            </a:r>
          </a:p>
          <a:p>
            <a:pPr algn="just">
              <a:spcBef>
                <a:spcPts val="600"/>
              </a:spcBef>
              <a:spcAft>
                <a:spcPts val="600"/>
              </a:spcAft>
              <a:buFont typeface="Courier New" pitchFamily="49" charset="0"/>
              <a:buChar char="o"/>
            </a:pPr>
            <a:r>
              <a:rPr lang="en-US" sz="2400" dirty="0" smtClean="0">
                <a:latin typeface="Times New Roman" pitchFamily="18" charset="0"/>
                <a:cs typeface="Times New Roman" pitchFamily="18" charset="0"/>
              </a:rPr>
              <a:t>Data register can be used as a port number in I/O operations</a:t>
            </a:r>
          </a:p>
          <a:p>
            <a:pPr algn="just">
              <a:spcBef>
                <a:spcPts val="600"/>
              </a:spcBef>
              <a:spcAft>
                <a:spcPts val="600"/>
              </a:spcAft>
              <a:buFont typeface="Courier New" pitchFamily="49" charset="0"/>
              <a:buChar char="o"/>
            </a:pPr>
            <a:r>
              <a:rPr lang="en-US" sz="2400" dirty="0" smtClean="0">
                <a:latin typeface="Times New Roman" pitchFamily="18" charset="0"/>
                <a:cs typeface="Times New Roman" pitchFamily="18" charset="0"/>
              </a:rPr>
              <a:t>In integer 32-bit multiply and divide instruction the DX register contains high-order word of the initial or resulting number </a:t>
            </a:r>
          </a:p>
          <a:p>
            <a:endParaRPr lang="en-US" dirty="0"/>
          </a:p>
        </p:txBody>
      </p:sp>
      <p:sp>
        <p:nvSpPr>
          <p:cNvPr id="7" name="Date Placeholder 6"/>
          <p:cNvSpPr>
            <a:spLocks noGrp="1"/>
          </p:cNvSpPr>
          <p:nvPr>
            <p:ph type="dt" sz="half" idx="10"/>
          </p:nvPr>
        </p:nvSpPr>
        <p:spPr/>
        <p:txBody>
          <a:bodyPr/>
          <a:lstStyle/>
          <a:p>
            <a:fld id="{629AD89B-5006-40B1-974E-2CF544BB30E6}" type="datetime3">
              <a:rPr lang="en-US" smtClean="0"/>
              <a:pPr/>
              <a:t>28 March 2020</a:t>
            </a:fld>
            <a:endParaRPr lang="en-US"/>
          </a:p>
        </p:txBody>
      </p:sp>
      <p:sp>
        <p:nvSpPr>
          <p:cNvPr id="8" name="Slide Number Placeholder 7"/>
          <p:cNvSpPr>
            <a:spLocks noGrp="1"/>
          </p:cNvSpPr>
          <p:nvPr>
            <p:ph type="sldNum" sz="quarter" idx="12"/>
          </p:nvPr>
        </p:nvSpPr>
        <p:spPr/>
        <p:txBody>
          <a:bodyPr/>
          <a:lstStyle/>
          <a:p>
            <a:fld id="{0FC8CFFE-504E-48E2-9562-8F7E4BA14AAB}" type="slidenum">
              <a:rPr lang="en-US" smtClean="0"/>
              <a:pPr/>
              <a:t>21</a:t>
            </a:fld>
            <a:endParaRPr lang="en-US"/>
          </a:p>
        </p:txBody>
      </p:sp>
      <p:sp>
        <p:nvSpPr>
          <p:cNvPr id="9" name="Footer Placeholder 8"/>
          <p:cNvSpPr>
            <a:spLocks noGrp="1"/>
          </p:cNvSpPr>
          <p:nvPr>
            <p:ph type="ftr" sz="quarter" idx="11"/>
          </p:nvPr>
        </p:nvSpPr>
        <p:spPr/>
        <p:txBody>
          <a:bodyPr/>
          <a:lstStyle/>
          <a:p>
            <a:r>
              <a:rPr lang="en-US" smtClean="0"/>
              <a:t>CSE 301: Microprocessors, Dept. of Computer Science and Engineering</a:t>
            </a:r>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itchFamily="18" charset="0"/>
                <a:cs typeface="Times New Roman" pitchFamily="18" charset="0"/>
              </a:rPr>
              <a:t>Internal architecture of 8086 (cont’d)</a:t>
            </a:r>
            <a:endParaRPr lang="en-US" sz="3600" dirty="0"/>
          </a:p>
        </p:txBody>
      </p:sp>
      <p:sp>
        <p:nvSpPr>
          <p:cNvPr id="3" name="Content Placeholder 2"/>
          <p:cNvSpPr>
            <a:spLocks noGrp="1"/>
          </p:cNvSpPr>
          <p:nvPr>
            <p:ph idx="1"/>
          </p:nvPr>
        </p:nvSpPr>
        <p:spPr/>
        <p:txBody>
          <a:bodyPr>
            <a:normAutofit lnSpcReduction="10000"/>
          </a:bodyPr>
          <a:lstStyle/>
          <a:p>
            <a:pPr>
              <a:lnSpc>
                <a:spcPct val="80000"/>
              </a:lnSpc>
              <a:buFont typeface="Wingdings" pitchFamily="2" charset="2"/>
              <a:buChar char="ü"/>
            </a:pPr>
            <a:r>
              <a:rPr lang="en-US" b="1" dirty="0" smtClean="0">
                <a:latin typeface="Times New Roman" pitchFamily="18" charset="0"/>
                <a:cs typeface="Times New Roman" pitchFamily="18" charset="0"/>
              </a:rPr>
              <a:t>Execution Unit – Registers</a:t>
            </a:r>
          </a:p>
          <a:p>
            <a:pPr>
              <a:lnSpc>
                <a:spcPct val="80000"/>
              </a:lnSpc>
            </a:pPr>
            <a:endParaRPr lang="en-US" dirty="0" smtClean="0"/>
          </a:p>
          <a:p>
            <a:pPr algn="just">
              <a:spcBef>
                <a:spcPts val="600"/>
              </a:spcBef>
              <a:spcAft>
                <a:spcPts val="600"/>
              </a:spcAft>
              <a:buFont typeface="Courier New" pitchFamily="49" charset="0"/>
              <a:buChar char="o"/>
            </a:pPr>
            <a:r>
              <a:rPr lang="en-US" sz="2400" dirty="0" smtClean="0">
                <a:latin typeface="Times New Roman" pitchFamily="18" charset="0"/>
                <a:cs typeface="Times New Roman" pitchFamily="18" charset="0"/>
              </a:rPr>
              <a:t>Base register consists of two 8-bit registers BL and BH, which can be combined together and used as a 16-bit register BX </a:t>
            </a:r>
          </a:p>
          <a:p>
            <a:pPr algn="just">
              <a:spcBef>
                <a:spcPts val="600"/>
              </a:spcBef>
              <a:spcAft>
                <a:spcPts val="600"/>
              </a:spcAft>
              <a:buFont typeface="Courier New" pitchFamily="49" charset="0"/>
              <a:buChar char="o"/>
            </a:pPr>
            <a:r>
              <a:rPr lang="en-US" sz="2400" dirty="0" smtClean="0">
                <a:latin typeface="Times New Roman" pitchFamily="18" charset="0"/>
                <a:cs typeface="Times New Roman" pitchFamily="18" charset="0"/>
              </a:rPr>
              <a:t>BX register usually contains a data pointer used for based, based indexed or register indirect addressing </a:t>
            </a:r>
          </a:p>
          <a:p>
            <a:pPr algn="just">
              <a:spcBef>
                <a:spcPts val="600"/>
              </a:spcBef>
              <a:spcAft>
                <a:spcPts val="600"/>
              </a:spcAft>
              <a:buFont typeface="Courier New" pitchFamily="49" charset="0"/>
              <a:buChar char="o"/>
            </a:pPr>
            <a:r>
              <a:rPr lang="en-US" sz="2400" dirty="0" smtClean="0">
                <a:latin typeface="Times New Roman" pitchFamily="18" charset="0"/>
                <a:cs typeface="Times New Roman" pitchFamily="18" charset="0"/>
              </a:rPr>
              <a:t>Count register consists of two 8-bit registers CL and CH, which can be combined together and used as a 16-bit register CX </a:t>
            </a:r>
          </a:p>
          <a:p>
            <a:pPr algn="just">
              <a:spcBef>
                <a:spcPts val="600"/>
              </a:spcBef>
              <a:spcAft>
                <a:spcPts val="600"/>
              </a:spcAft>
              <a:buFont typeface="Courier New" pitchFamily="49" charset="0"/>
              <a:buChar char="o"/>
            </a:pPr>
            <a:r>
              <a:rPr lang="en-US" sz="2400" dirty="0" smtClean="0">
                <a:latin typeface="Times New Roman" pitchFamily="18" charset="0"/>
                <a:cs typeface="Times New Roman" pitchFamily="18" charset="0"/>
              </a:rPr>
              <a:t>Count register can be used as a counter in string manipulation and shift/rotate instructions</a:t>
            </a:r>
          </a:p>
          <a:p>
            <a:endParaRPr lang="en-US" dirty="0"/>
          </a:p>
        </p:txBody>
      </p:sp>
      <p:sp>
        <p:nvSpPr>
          <p:cNvPr id="7" name="Date Placeholder 6"/>
          <p:cNvSpPr>
            <a:spLocks noGrp="1"/>
          </p:cNvSpPr>
          <p:nvPr>
            <p:ph type="dt" sz="half" idx="10"/>
          </p:nvPr>
        </p:nvSpPr>
        <p:spPr/>
        <p:txBody>
          <a:bodyPr/>
          <a:lstStyle/>
          <a:p>
            <a:fld id="{35C5E7BD-7126-41B1-BC5B-3068FCEAF939}" type="datetime3">
              <a:rPr lang="en-US" smtClean="0"/>
              <a:pPr/>
              <a:t>28 March 2020</a:t>
            </a:fld>
            <a:endParaRPr lang="en-US"/>
          </a:p>
        </p:txBody>
      </p:sp>
      <p:sp>
        <p:nvSpPr>
          <p:cNvPr id="8" name="Slide Number Placeholder 7"/>
          <p:cNvSpPr>
            <a:spLocks noGrp="1"/>
          </p:cNvSpPr>
          <p:nvPr>
            <p:ph type="sldNum" sz="quarter" idx="12"/>
          </p:nvPr>
        </p:nvSpPr>
        <p:spPr/>
        <p:txBody>
          <a:bodyPr/>
          <a:lstStyle/>
          <a:p>
            <a:fld id="{0FC8CFFE-504E-48E2-9562-8F7E4BA14AAB}" type="slidenum">
              <a:rPr lang="en-US" smtClean="0"/>
              <a:pPr/>
              <a:t>22</a:t>
            </a:fld>
            <a:endParaRPr lang="en-US"/>
          </a:p>
        </p:txBody>
      </p:sp>
      <p:sp>
        <p:nvSpPr>
          <p:cNvPr id="9" name="Footer Placeholder 8"/>
          <p:cNvSpPr>
            <a:spLocks noGrp="1"/>
          </p:cNvSpPr>
          <p:nvPr>
            <p:ph type="ftr" sz="quarter" idx="11"/>
          </p:nvPr>
        </p:nvSpPr>
        <p:spPr/>
        <p:txBody>
          <a:bodyPr/>
          <a:lstStyle/>
          <a:p>
            <a:r>
              <a:rPr lang="en-US" smtClean="0"/>
              <a:t>CSE 301: Microprocessors, Dept. of Computer Science and Engineering</a:t>
            </a:r>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r>
              <a:rPr lang="en-US" sz="3600" b="1" dirty="0" smtClean="0">
                <a:latin typeface="Times New Roman" pitchFamily="18" charset="0"/>
                <a:cs typeface="Times New Roman" pitchFamily="18" charset="0"/>
              </a:rPr>
              <a:t>Internal architecture of 8086 (cont’d)</a:t>
            </a:r>
            <a:endParaRPr lang="en-US" sz="3600" dirty="0"/>
          </a:p>
        </p:txBody>
      </p:sp>
      <p:sp>
        <p:nvSpPr>
          <p:cNvPr id="3" name="Content Placeholder 2"/>
          <p:cNvSpPr>
            <a:spLocks noGrp="1"/>
          </p:cNvSpPr>
          <p:nvPr>
            <p:ph idx="1"/>
          </p:nvPr>
        </p:nvSpPr>
        <p:spPr>
          <a:xfrm>
            <a:off x="685800" y="1295400"/>
            <a:ext cx="7772400" cy="4953000"/>
          </a:xfrm>
        </p:spPr>
        <p:txBody>
          <a:bodyPr>
            <a:normAutofit fontScale="25000" lnSpcReduction="20000"/>
          </a:bodyPr>
          <a:lstStyle/>
          <a:p>
            <a:pPr>
              <a:lnSpc>
                <a:spcPct val="90000"/>
              </a:lnSpc>
              <a:buFont typeface="Wingdings" pitchFamily="2" charset="2"/>
              <a:buChar char="ü"/>
            </a:pPr>
            <a:r>
              <a:rPr lang="en-US" sz="11200" b="1" dirty="0" smtClean="0">
                <a:latin typeface="Times New Roman" pitchFamily="18" charset="0"/>
                <a:cs typeface="Times New Roman" pitchFamily="18" charset="0"/>
              </a:rPr>
              <a:t>Execution Unit – Functions</a:t>
            </a:r>
          </a:p>
          <a:p>
            <a:pPr>
              <a:lnSpc>
                <a:spcPct val="90000"/>
              </a:lnSpc>
              <a:buNone/>
            </a:pPr>
            <a:endParaRPr lang="en-US" sz="3000" dirty="0" smtClean="0">
              <a:latin typeface="Times New Roman" pitchFamily="18" charset="0"/>
              <a:cs typeface="Times New Roman" pitchFamily="18" charset="0"/>
            </a:endParaRPr>
          </a:p>
          <a:p>
            <a:pPr algn="just">
              <a:lnSpc>
                <a:spcPct val="120000"/>
              </a:lnSpc>
              <a:spcBef>
                <a:spcPts val="600"/>
              </a:spcBef>
              <a:spcAft>
                <a:spcPts val="600"/>
              </a:spcAft>
              <a:buFont typeface="Courier New" pitchFamily="49" charset="0"/>
              <a:buChar char="o"/>
            </a:pPr>
            <a:r>
              <a:rPr lang="en-US" sz="8000" b="1" dirty="0" smtClean="0">
                <a:latin typeface="Times New Roman" pitchFamily="18" charset="0"/>
                <a:cs typeface="Times New Roman" pitchFamily="18" charset="0"/>
              </a:rPr>
              <a:t>The functions of execution unit are:</a:t>
            </a:r>
          </a:p>
          <a:p>
            <a:pPr algn="just">
              <a:lnSpc>
                <a:spcPct val="120000"/>
              </a:lnSpc>
              <a:spcBef>
                <a:spcPts val="600"/>
              </a:spcBef>
              <a:spcAft>
                <a:spcPts val="600"/>
              </a:spcAft>
            </a:pPr>
            <a:r>
              <a:rPr lang="en-US" sz="8000" dirty="0" smtClean="0">
                <a:latin typeface="Times New Roman" pitchFamily="18" charset="0"/>
                <a:cs typeface="Times New Roman" pitchFamily="18" charset="0"/>
              </a:rPr>
              <a:t>To tell BIU where to fetch the instructions or data from.</a:t>
            </a:r>
          </a:p>
          <a:p>
            <a:pPr algn="just">
              <a:lnSpc>
                <a:spcPct val="120000"/>
              </a:lnSpc>
              <a:spcBef>
                <a:spcPts val="600"/>
              </a:spcBef>
              <a:spcAft>
                <a:spcPts val="600"/>
              </a:spcAft>
            </a:pPr>
            <a:r>
              <a:rPr lang="en-US" sz="8000" dirty="0" smtClean="0">
                <a:latin typeface="Times New Roman" pitchFamily="18" charset="0"/>
                <a:cs typeface="Times New Roman" pitchFamily="18" charset="0"/>
              </a:rPr>
              <a:t>To decode the instructions.</a:t>
            </a:r>
          </a:p>
          <a:p>
            <a:pPr algn="just">
              <a:lnSpc>
                <a:spcPct val="120000"/>
              </a:lnSpc>
              <a:spcBef>
                <a:spcPts val="600"/>
              </a:spcBef>
              <a:spcAft>
                <a:spcPts val="600"/>
              </a:spcAft>
            </a:pPr>
            <a:r>
              <a:rPr lang="en-US" sz="8000" dirty="0" smtClean="0">
                <a:latin typeface="Times New Roman" pitchFamily="18" charset="0"/>
                <a:cs typeface="Times New Roman" pitchFamily="18" charset="0"/>
              </a:rPr>
              <a:t>To execute the instructions.</a:t>
            </a:r>
          </a:p>
          <a:p>
            <a:pPr algn="just">
              <a:lnSpc>
                <a:spcPct val="120000"/>
              </a:lnSpc>
              <a:spcBef>
                <a:spcPts val="600"/>
              </a:spcBef>
              <a:spcAft>
                <a:spcPts val="600"/>
              </a:spcAft>
            </a:pPr>
            <a:r>
              <a:rPr lang="en-US" sz="8000" dirty="0" smtClean="0">
                <a:latin typeface="Times New Roman" pitchFamily="18" charset="0"/>
                <a:cs typeface="Times New Roman" pitchFamily="18" charset="0"/>
              </a:rPr>
              <a:t>The EU contains the control circuitry to perform various internal operations. </a:t>
            </a:r>
          </a:p>
          <a:p>
            <a:pPr algn="just">
              <a:lnSpc>
                <a:spcPct val="120000"/>
              </a:lnSpc>
              <a:spcBef>
                <a:spcPts val="600"/>
              </a:spcBef>
              <a:spcAft>
                <a:spcPts val="600"/>
              </a:spcAft>
            </a:pPr>
            <a:r>
              <a:rPr lang="en-US" sz="8000" dirty="0" smtClean="0">
                <a:latin typeface="Times New Roman" pitchFamily="18" charset="0"/>
                <a:cs typeface="Times New Roman" pitchFamily="18" charset="0"/>
              </a:rPr>
              <a:t>A decoder in EU decodes the instruction fetched memory to generate different internal or external control signals required to perform the operation. </a:t>
            </a:r>
          </a:p>
          <a:p>
            <a:pPr algn="just">
              <a:lnSpc>
                <a:spcPct val="120000"/>
              </a:lnSpc>
              <a:spcBef>
                <a:spcPts val="600"/>
              </a:spcBef>
              <a:spcAft>
                <a:spcPts val="600"/>
              </a:spcAft>
            </a:pPr>
            <a:r>
              <a:rPr lang="en-US" sz="8000" dirty="0" smtClean="0">
                <a:latin typeface="Times New Roman" pitchFamily="18" charset="0"/>
                <a:cs typeface="Times New Roman" pitchFamily="18" charset="0"/>
              </a:rPr>
              <a:t>EU has 16-bit ALU, which can perform arithmetic and logical operations on 8-bit as well as 16-bit.</a:t>
            </a:r>
          </a:p>
          <a:p>
            <a:endParaRPr lang="en-US" dirty="0"/>
          </a:p>
        </p:txBody>
      </p:sp>
      <p:sp>
        <p:nvSpPr>
          <p:cNvPr id="7" name="Date Placeholder 6"/>
          <p:cNvSpPr>
            <a:spLocks noGrp="1"/>
          </p:cNvSpPr>
          <p:nvPr>
            <p:ph type="dt" sz="half" idx="10"/>
          </p:nvPr>
        </p:nvSpPr>
        <p:spPr/>
        <p:txBody>
          <a:bodyPr/>
          <a:lstStyle/>
          <a:p>
            <a:fld id="{7C904622-C8CC-41FB-BF63-CA6191415592}" type="datetime3">
              <a:rPr lang="en-US" smtClean="0"/>
              <a:pPr/>
              <a:t>28 March 2020</a:t>
            </a:fld>
            <a:endParaRPr lang="en-US"/>
          </a:p>
        </p:txBody>
      </p:sp>
      <p:sp>
        <p:nvSpPr>
          <p:cNvPr id="8" name="Slide Number Placeholder 7"/>
          <p:cNvSpPr>
            <a:spLocks noGrp="1"/>
          </p:cNvSpPr>
          <p:nvPr>
            <p:ph type="sldNum" sz="quarter" idx="12"/>
          </p:nvPr>
        </p:nvSpPr>
        <p:spPr/>
        <p:txBody>
          <a:bodyPr/>
          <a:lstStyle/>
          <a:p>
            <a:fld id="{0FC8CFFE-504E-48E2-9562-8F7E4BA14AAB}" type="slidenum">
              <a:rPr lang="en-US" smtClean="0"/>
              <a:pPr/>
              <a:t>23</a:t>
            </a:fld>
            <a:endParaRPr lang="en-US"/>
          </a:p>
        </p:txBody>
      </p:sp>
      <p:sp>
        <p:nvSpPr>
          <p:cNvPr id="9" name="Footer Placeholder 8"/>
          <p:cNvSpPr>
            <a:spLocks noGrp="1"/>
          </p:cNvSpPr>
          <p:nvPr>
            <p:ph type="ftr" sz="quarter" idx="11"/>
          </p:nvPr>
        </p:nvSpPr>
        <p:spPr/>
        <p:txBody>
          <a:bodyPr/>
          <a:lstStyle/>
          <a:p>
            <a:r>
              <a:rPr lang="en-US" smtClean="0"/>
              <a:t>CSE 301: Microprocessors, Dept. of Computer Science and Engineering</a:t>
            </a:r>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itchFamily="18" charset="0"/>
                <a:cs typeface="Times New Roman" pitchFamily="18" charset="0"/>
              </a:rPr>
              <a:t>Register structure of 8086 (cont’d)</a:t>
            </a:r>
            <a:endParaRPr lang="en-US" sz="3600" b="1" dirty="0">
              <a:latin typeface="Times New Roman" pitchFamily="18" charset="0"/>
              <a:cs typeface="Times New Roman" pitchFamily="18" charset="0"/>
            </a:endParaRPr>
          </a:p>
        </p:txBody>
      </p:sp>
      <p:pic>
        <p:nvPicPr>
          <p:cNvPr id="7" name="Picture 4" descr="cpu"/>
          <p:cNvPicPr>
            <a:picLocks noGrp="1" noChangeAspect="1" noChangeArrowheads="1"/>
          </p:cNvPicPr>
          <p:nvPr>
            <p:ph idx="1"/>
          </p:nvPr>
        </p:nvPicPr>
        <p:blipFill>
          <a:blip r:embed="rId2"/>
          <a:srcRect/>
          <a:stretch>
            <a:fillRect/>
          </a:stretch>
        </p:blipFill>
        <p:spPr bwMode="auto">
          <a:xfrm>
            <a:off x="1524000" y="1524000"/>
            <a:ext cx="6248400" cy="4724400"/>
          </a:xfrm>
          <a:prstGeom prst="rect">
            <a:avLst/>
          </a:prstGeom>
          <a:noFill/>
          <a:ln w="9525">
            <a:noFill/>
            <a:miter lim="800000"/>
            <a:headEnd/>
            <a:tailEnd/>
          </a:ln>
        </p:spPr>
      </p:pic>
      <p:sp>
        <p:nvSpPr>
          <p:cNvPr id="8" name="Date Placeholder 7"/>
          <p:cNvSpPr>
            <a:spLocks noGrp="1"/>
          </p:cNvSpPr>
          <p:nvPr>
            <p:ph type="dt" sz="half" idx="10"/>
          </p:nvPr>
        </p:nvSpPr>
        <p:spPr/>
        <p:txBody>
          <a:bodyPr/>
          <a:lstStyle/>
          <a:p>
            <a:fld id="{B52C6544-AE27-4EC9-95F9-4328434464F1}" type="datetime3">
              <a:rPr lang="en-US" smtClean="0"/>
              <a:pPr/>
              <a:t>28 March 2020</a:t>
            </a:fld>
            <a:endParaRPr lang="en-US"/>
          </a:p>
        </p:txBody>
      </p:sp>
      <p:sp>
        <p:nvSpPr>
          <p:cNvPr id="9" name="Slide Number Placeholder 8"/>
          <p:cNvSpPr>
            <a:spLocks noGrp="1"/>
          </p:cNvSpPr>
          <p:nvPr>
            <p:ph type="sldNum" sz="quarter" idx="12"/>
          </p:nvPr>
        </p:nvSpPr>
        <p:spPr/>
        <p:txBody>
          <a:bodyPr/>
          <a:lstStyle/>
          <a:p>
            <a:fld id="{0FC8CFFE-504E-48E2-9562-8F7E4BA14AAB}" type="slidenum">
              <a:rPr lang="en-US" smtClean="0"/>
              <a:pPr/>
              <a:t>24</a:t>
            </a:fld>
            <a:endParaRPr lang="en-US"/>
          </a:p>
        </p:txBody>
      </p:sp>
      <p:sp>
        <p:nvSpPr>
          <p:cNvPr id="10" name="Footer Placeholder 9"/>
          <p:cNvSpPr>
            <a:spLocks noGrp="1"/>
          </p:cNvSpPr>
          <p:nvPr>
            <p:ph type="ftr" sz="quarter" idx="11"/>
          </p:nvPr>
        </p:nvSpPr>
        <p:spPr/>
        <p:txBody>
          <a:bodyPr/>
          <a:lstStyle/>
          <a:p>
            <a:r>
              <a:rPr lang="en-US" smtClean="0"/>
              <a:t>CSE 301: Microprocessors, Dept. of Computer Science and Engineering</a:t>
            </a:r>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itchFamily="18" charset="0"/>
                <a:cs typeface="Times New Roman" pitchFamily="18" charset="0"/>
              </a:rPr>
              <a:t>Register structure of 8086 (cont’d)</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10000"/>
          </a:bodyPr>
          <a:lstStyle/>
          <a:p>
            <a:pPr algn="just">
              <a:buFont typeface="Wingdings" pitchFamily="2" charset="2"/>
              <a:buChar char="ü"/>
            </a:pPr>
            <a:r>
              <a:rPr lang="en-US" sz="3300" b="1" dirty="0" smtClean="0">
                <a:latin typeface="Times New Roman" pitchFamily="18" charset="0"/>
                <a:cs typeface="Times New Roman" pitchFamily="18" charset="0"/>
              </a:rPr>
              <a:t>General purpose registers (cont’d)</a:t>
            </a:r>
          </a:p>
          <a:p>
            <a:pPr algn="just">
              <a:buNone/>
            </a:pPr>
            <a:endParaRPr lang="en-US" sz="1900" dirty="0" smtClean="0">
              <a:latin typeface="Times New Roman" pitchFamily="18" charset="0"/>
              <a:cs typeface="Times New Roman" pitchFamily="18" charset="0"/>
            </a:endParaRPr>
          </a:p>
          <a:p>
            <a:pPr algn="just">
              <a:buFont typeface="Wingdings" pitchFamily="2" charset="2"/>
              <a:buChar char="q"/>
            </a:pPr>
            <a:r>
              <a:rPr lang="en-US" sz="2800" dirty="0" smtClean="0">
                <a:latin typeface="Times New Roman" pitchFamily="18" charset="0"/>
                <a:cs typeface="Times New Roman" pitchFamily="18" charset="0"/>
              </a:rPr>
              <a:t>8086 CPU has 8 general purpose registers </a:t>
            </a:r>
          </a:p>
          <a:p>
            <a:pPr algn="just">
              <a:buNone/>
            </a:pPr>
            <a:endParaRPr lang="en-US" sz="1500" dirty="0" smtClean="0">
              <a:latin typeface="Times New Roman" pitchFamily="18" charset="0"/>
              <a:cs typeface="Times New Roman" pitchFamily="18" charset="0"/>
            </a:endParaRPr>
          </a:p>
          <a:p>
            <a:pPr algn="just">
              <a:buFont typeface="Courier New" pitchFamily="49" charset="0"/>
              <a:buChar char="o"/>
            </a:pPr>
            <a:r>
              <a:rPr lang="en-US" sz="2800" b="1" dirty="0" smtClean="0">
                <a:latin typeface="Times New Roman" pitchFamily="18" charset="0"/>
                <a:cs typeface="Times New Roman" pitchFamily="18" charset="0"/>
              </a:rPr>
              <a:t>AX</a:t>
            </a:r>
            <a:r>
              <a:rPr lang="en-US" sz="2800" dirty="0" smtClean="0">
                <a:latin typeface="Times New Roman" pitchFamily="18" charset="0"/>
                <a:cs typeface="Times New Roman" pitchFamily="18" charset="0"/>
              </a:rPr>
              <a:t> - the accumulator register (divided into </a:t>
            </a:r>
            <a:r>
              <a:rPr lang="en-US" sz="2800" b="1" dirty="0" smtClean="0">
                <a:latin typeface="Times New Roman" pitchFamily="18" charset="0"/>
                <a:cs typeface="Times New Roman" pitchFamily="18" charset="0"/>
              </a:rPr>
              <a:t>AH / AL</a:t>
            </a:r>
            <a:r>
              <a:rPr lang="en-US" sz="2800" dirty="0" smtClean="0">
                <a:latin typeface="Times New Roman" pitchFamily="18" charset="0"/>
                <a:cs typeface="Times New Roman" pitchFamily="18" charset="0"/>
              </a:rPr>
              <a:t>):</a:t>
            </a:r>
          </a:p>
          <a:p>
            <a:pPr lvl="1"/>
            <a:r>
              <a:rPr lang="en-US" sz="2600" dirty="0" smtClean="0">
                <a:latin typeface="Times New Roman" pitchFamily="18" charset="0"/>
                <a:cs typeface="Times New Roman" pitchFamily="18" charset="0"/>
              </a:rPr>
              <a:t>Generates shortest machine code</a:t>
            </a:r>
          </a:p>
          <a:p>
            <a:pPr lvl="1"/>
            <a:r>
              <a:rPr lang="en-US" sz="2600" dirty="0" smtClean="0">
                <a:latin typeface="Times New Roman" pitchFamily="18" charset="0"/>
                <a:cs typeface="Times New Roman" pitchFamily="18" charset="0"/>
              </a:rPr>
              <a:t>Arithmetic, logic and data transfer</a:t>
            </a:r>
          </a:p>
          <a:p>
            <a:pPr lvl="1"/>
            <a:r>
              <a:rPr lang="en-US" sz="2600" dirty="0" smtClean="0">
                <a:latin typeface="Times New Roman" pitchFamily="18" charset="0"/>
                <a:cs typeface="Times New Roman" pitchFamily="18" charset="0"/>
              </a:rPr>
              <a:t>One number must be in AL or AX</a:t>
            </a:r>
          </a:p>
          <a:p>
            <a:pPr lvl="1"/>
            <a:r>
              <a:rPr lang="en-US" sz="2600" dirty="0" smtClean="0">
                <a:latin typeface="Times New Roman" pitchFamily="18" charset="0"/>
                <a:cs typeface="Times New Roman" pitchFamily="18" charset="0"/>
              </a:rPr>
              <a:t>Multiplication &amp; Division</a:t>
            </a:r>
          </a:p>
          <a:p>
            <a:pPr lvl="1"/>
            <a:r>
              <a:rPr lang="en-US" sz="2600" dirty="0" smtClean="0">
                <a:latin typeface="Times New Roman" pitchFamily="18" charset="0"/>
                <a:cs typeface="Times New Roman" pitchFamily="18" charset="0"/>
              </a:rPr>
              <a:t>Input &amp; Output</a:t>
            </a:r>
          </a:p>
          <a:p>
            <a:pPr algn="just">
              <a:buFont typeface="Courier New" pitchFamily="49" charset="0"/>
              <a:buChar char="o"/>
            </a:pPr>
            <a:r>
              <a:rPr lang="en-US" sz="2800" b="1" dirty="0" smtClean="0">
                <a:latin typeface="Times New Roman" pitchFamily="18" charset="0"/>
                <a:cs typeface="Times New Roman" pitchFamily="18" charset="0"/>
              </a:rPr>
              <a:t>BX</a:t>
            </a:r>
            <a:r>
              <a:rPr lang="en-US" sz="2800" dirty="0" smtClean="0">
                <a:latin typeface="Times New Roman" pitchFamily="18" charset="0"/>
                <a:cs typeface="Times New Roman" pitchFamily="18" charset="0"/>
              </a:rPr>
              <a:t> - the base address register (divided into </a:t>
            </a:r>
            <a:r>
              <a:rPr lang="en-US" sz="2800" b="1" dirty="0" smtClean="0">
                <a:latin typeface="Times New Roman" pitchFamily="18" charset="0"/>
                <a:cs typeface="Times New Roman" pitchFamily="18" charset="0"/>
              </a:rPr>
              <a:t>BH / BL</a:t>
            </a:r>
            <a:r>
              <a:rPr lang="en-US" sz="2800" dirty="0" smtClean="0">
                <a:latin typeface="Times New Roman" pitchFamily="18" charset="0"/>
                <a:cs typeface="Times New Roman" pitchFamily="18" charset="0"/>
              </a:rPr>
              <a:t>). </a:t>
            </a:r>
          </a:p>
          <a:p>
            <a:endParaRPr lang="en-US" dirty="0"/>
          </a:p>
        </p:txBody>
      </p:sp>
      <p:sp>
        <p:nvSpPr>
          <p:cNvPr id="7" name="Date Placeholder 6"/>
          <p:cNvSpPr>
            <a:spLocks noGrp="1"/>
          </p:cNvSpPr>
          <p:nvPr>
            <p:ph type="dt" sz="half" idx="10"/>
          </p:nvPr>
        </p:nvSpPr>
        <p:spPr/>
        <p:txBody>
          <a:bodyPr/>
          <a:lstStyle/>
          <a:p>
            <a:fld id="{9F919534-9E6C-4E55-A76B-CE9B04B5A4C4}" type="datetime3">
              <a:rPr lang="en-US" smtClean="0"/>
              <a:pPr/>
              <a:t>28 March 2020</a:t>
            </a:fld>
            <a:endParaRPr lang="en-US"/>
          </a:p>
        </p:txBody>
      </p:sp>
      <p:sp>
        <p:nvSpPr>
          <p:cNvPr id="8" name="Slide Number Placeholder 7"/>
          <p:cNvSpPr>
            <a:spLocks noGrp="1"/>
          </p:cNvSpPr>
          <p:nvPr>
            <p:ph type="sldNum" sz="quarter" idx="12"/>
          </p:nvPr>
        </p:nvSpPr>
        <p:spPr/>
        <p:txBody>
          <a:bodyPr/>
          <a:lstStyle/>
          <a:p>
            <a:fld id="{0FC8CFFE-504E-48E2-9562-8F7E4BA14AAB}" type="slidenum">
              <a:rPr lang="en-US" smtClean="0"/>
              <a:pPr/>
              <a:t>25</a:t>
            </a:fld>
            <a:endParaRPr lang="en-US"/>
          </a:p>
        </p:txBody>
      </p:sp>
      <p:sp>
        <p:nvSpPr>
          <p:cNvPr id="9" name="Footer Placeholder 8"/>
          <p:cNvSpPr>
            <a:spLocks noGrp="1"/>
          </p:cNvSpPr>
          <p:nvPr>
            <p:ph type="ftr" sz="quarter" idx="11"/>
          </p:nvPr>
        </p:nvSpPr>
        <p:spPr/>
        <p:txBody>
          <a:bodyPr/>
          <a:lstStyle/>
          <a:p>
            <a:r>
              <a:rPr lang="en-US" smtClean="0"/>
              <a:t>CSE 301: Microprocessors, Dept. of Computer Science and Engineering</a:t>
            </a:r>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pitchFamily="18" charset="0"/>
                <a:cs typeface="Times New Roman" pitchFamily="18" charset="0"/>
              </a:rPr>
              <a:t>Register structure of 8086 (cont’d)</a:t>
            </a:r>
            <a:endParaRPr lang="en-US" dirty="0"/>
          </a:p>
        </p:txBody>
      </p:sp>
      <p:sp>
        <p:nvSpPr>
          <p:cNvPr id="3" name="Content Placeholder 2"/>
          <p:cNvSpPr>
            <a:spLocks noGrp="1"/>
          </p:cNvSpPr>
          <p:nvPr>
            <p:ph idx="1"/>
          </p:nvPr>
        </p:nvSpPr>
        <p:spPr/>
        <p:txBody>
          <a:bodyPr>
            <a:normAutofit lnSpcReduction="10000"/>
          </a:bodyPr>
          <a:lstStyle/>
          <a:p>
            <a:pPr>
              <a:buFont typeface="Wingdings" pitchFamily="2" charset="2"/>
              <a:buChar char="ü"/>
            </a:pPr>
            <a:r>
              <a:rPr lang="en-US" sz="3000" b="1" dirty="0" smtClean="0">
                <a:latin typeface="Times New Roman" pitchFamily="18" charset="0"/>
                <a:cs typeface="Times New Roman" pitchFamily="18" charset="0"/>
              </a:rPr>
              <a:t>General purpose registers (cont’d)</a:t>
            </a:r>
          </a:p>
          <a:p>
            <a:endParaRPr lang="en-US" sz="1900" b="1" dirty="0" smtClean="0">
              <a:latin typeface="Times New Roman" pitchFamily="18" charset="0"/>
            </a:endParaRPr>
          </a:p>
          <a:p>
            <a:pPr>
              <a:buFont typeface="Courier New" pitchFamily="49" charset="0"/>
              <a:buChar char="o"/>
            </a:pPr>
            <a:r>
              <a:rPr lang="en-US" sz="2400" b="1" dirty="0" smtClean="0">
                <a:latin typeface="Times New Roman" pitchFamily="18" charset="0"/>
              </a:rPr>
              <a:t>CX</a:t>
            </a:r>
            <a:r>
              <a:rPr lang="en-US" sz="2400" dirty="0" smtClean="0">
                <a:latin typeface="Times New Roman" pitchFamily="18" charset="0"/>
              </a:rPr>
              <a:t> - the count register (divided into </a:t>
            </a:r>
            <a:r>
              <a:rPr lang="en-US" sz="2400" b="1" dirty="0" smtClean="0">
                <a:latin typeface="Times New Roman" pitchFamily="18" charset="0"/>
              </a:rPr>
              <a:t>CH / CL</a:t>
            </a:r>
            <a:r>
              <a:rPr lang="en-US" sz="2400" dirty="0" smtClean="0">
                <a:latin typeface="Times New Roman" pitchFamily="18" charset="0"/>
              </a:rPr>
              <a:t>)</a:t>
            </a:r>
          </a:p>
          <a:p>
            <a:pPr lvl="1"/>
            <a:r>
              <a:rPr lang="en-US" sz="2400" dirty="0" smtClean="0">
                <a:latin typeface="Times New Roman" pitchFamily="18" charset="0"/>
              </a:rPr>
              <a:t>Iterative code segments using the LOOP instruction</a:t>
            </a:r>
          </a:p>
          <a:p>
            <a:pPr lvl="1"/>
            <a:r>
              <a:rPr lang="en-US" sz="2400" dirty="0" smtClean="0">
                <a:latin typeface="Times New Roman" pitchFamily="18" charset="0"/>
              </a:rPr>
              <a:t>Repetitive operations on strings with the REP command</a:t>
            </a:r>
          </a:p>
          <a:p>
            <a:pPr lvl="1"/>
            <a:r>
              <a:rPr lang="en-US" sz="2400" dirty="0" smtClean="0">
                <a:latin typeface="Times New Roman" pitchFamily="18" charset="0"/>
              </a:rPr>
              <a:t>Count (in CL) of bits to shift and rotate</a:t>
            </a:r>
          </a:p>
          <a:p>
            <a:pPr lvl="1">
              <a:buNone/>
            </a:pPr>
            <a:endParaRPr lang="en-US" sz="1800" dirty="0" smtClean="0">
              <a:latin typeface="Times New Roman" pitchFamily="18" charset="0"/>
            </a:endParaRPr>
          </a:p>
          <a:p>
            <a:pPr algn="just">
              <a:buFont typeface="Courier New" pitchFamily="49" charset="0"/>
              <a:buChar char="o"/>
            </a:pPr>
            <a:r>
              <a:rPr lang="en-US" sz="2600" b="1" dirty="0" smtClean="0">
                <a:latin typeface="Times New Roman" pitchFamily="18" charset="0"/>
              </a:rPr>
              <a:t>DX</a:t>
            </a:r>
            <a:r>
              <a:rPr lang="en-US" sz="2600" dirty="0" smtClean="0">
                <a:latin typeface="Times New Roman" pitchFamily="18" charset="0"/>
              </a:rPr>
              <a:t> - the data register (divided into </a:t>
            </a:r>
            <a:r>
              <a:rPr lang="en-US" sz="2600" b="1" dirty="0" smtClean="0">
                <a:latin typeface="Times New Roman" pitchFamily="18" charset="0"/>
              </a:rPr>
              <a:t>DH / DL</a:t>
            </a:r>
            <a:r>
              <a:rPr lang="en-US" sz="2600" dirty="0" smtClean="0">
                <a:latin typeface="Times New Roman" pitchFamily="18" charset="0"/>
              </a:rPr>
              <a:t>):</a:t>
            </a:r>
          </a:p>
          <a:p>
            <a:pPr lvl="1" algn="just">
              <a:buFontTx/>
              <a:buChar char="•"/>
            </a:pPr>
            <a:r>
              <a:rPr lang="en-US" sz="2400" dirty="0" smtClean="0">
                <a:latin typeface="Times New Roman" pitchFamily="18" charset="0"/>
              </a:rPr>
              <a:t>DX:AX concatenated into 32-bit register for some MUL and DIV operations</a:t>
            </a:r>
          </a:p>
          <a:p>
            <a:pPr lvl="1" algn="just">
              <a:buFontTx/>
              <a:buChar char="•"/>
            </a:pPr>
            <a:r>
              <a:rPr lang="en-US" sz="2400" dirty="0" smtClean="0">
                <a:latin typeface="Times New Roman" pitchFamily="18" charset="0"/>
              </a:rPr>
              <a:t>Specifying ports in some IN and OUT operations</a:t>
            </a:r>
          </a:p>
          <a:p>
            <a:endParaRPr lang="en-US" dirty="0"/>
          </a:p>
        </p:txBody>
      </p:sp>
      <p:sp>
        <p:nvSpPr>
          <p:cNvPr id="7" name="Date Placeholder 6"/>
          <p:cNvSpPr>
            <a:spLocks noGrp="1"/>
          </p:cNvSpPr>
          <p:nvPr>
            <p:ph type="dt" sz="half" idx="10"/>
          </p:nvPr>
        </p:nvSpPr>
        <p:spPr/>
        <p:txBody>
          <a:bodyPr/>
          <a:lstStyle/>
          <a:p>
            <a:fld id="{9AA60521-FA90-4122-8C9D-2FE0F90C9D55}" type="datetime3">
              <a:rPr lang="en-US" smtClean="0"/>
              <a:pPr/>
              <a:t>28 March 2020</a:t>
            </a:fld>
            <a:endParaRPr lang="en-US"/>
          </a:p>
        </p:txBody>
      </p:sp>
      <p:sp>
        <p:nvSpPr>
          <p:cNvPr id="8" name="Slide Number Placeholder 7"/>
          <p:cNvSpPr>
            <a:spLocks noGrp="1"/>
          </p:cNvSpPr>
          <p:nvPr>
            <p:ph type="sldNum" sz="quarter" idx="12"/>
          </p:nvPr>
        </p:nvSpPr>
        <p:spPr/>
        <p:txBody>
          <a:bodyPr/>
          <a:lstStyle/>
          <a:p>
            <a:fld id="{0FC8CFFE-504E-48E2-9562-8F7E4BA14AAB}" type="slidenum">
              <a:rPr lang="en-US" smtClean="0"/>
              <a:pPr/>
              <a:t>26</a:t>
            </a:fld>
            <a:endParaRPr lang="en-US"/>
          </a:p>
        </p:txBody>
      </p:sp>
      <p:sp>
        <p:nvSpPr>
          <p:cNvPr id="9" name="Footer Placeholder 8"/>
          <p:cNvSpPr>
            <a:spLocks noGrp="1"/>
          </p:cNvSpPr>
          <p:nvPr>
            <p:ph type="ftr" sz="quarter" idx="11"/>
          </p:nvPr>
        </p:nvSpPr>
        <p:spPr/>
        <p:txBody>
          <a:bodyPr/>
          <a:lstStyle/>
          <a:p>
            <a:r>
              <a:rPr lang="en-US" smtClean="0"/>
              <a:t>CSE 301: Microprocessors, Dept. of Computer Science and Engineering</a:t>
            </a:r>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pitchFamily="18" charset="0"/>
                <a:cs typeface="Times New Roman" pitchFamily="18" charset="0"/>
              </a:rPr>
              <a:t>Register structure of 8086 (cont’d)</a:t>
            </a:r>
            <a:endParaRPr lang="en-US" dirty="0"/>
          </a:p>
        </p:txBody>
      </p:sp>
      <p:sp>
        <p:nvSpPr>
          <p:cNvPr id="3" name="Content Placeholder 2"/>
          <p:cNvSpPr>
            <a:spLocks noGrp="1"/>
          </p:cNvSpPr>
          <p:nvPr>
            <p:ph idx="1"/>
          </p:nvPr>
        </p:nvSpPr>
        <p:spPr/>
        <p:txBody>
          <a:bodyPr>
            <a:normAutofit/>
          </a:bodyPr>
          <a:lstStyle/>
          <a:p>
            <a:pPr>
              <a:buFont typeface="Wingdings" pitchFamily="2" charset="2"/>
              <a:buChar char="ü"/>
            </a:pPr>
            <a:r>
              <a:rPr lang="en-US" sz="3000" b="1" dirty="0" smtClean="0">
                <a:latin typeface="Times New Roman" pitchFamily="18" charset="0"/>
                <a:cs typeface="Times New Roman" pitchFamily="18" charset="0"/>
              </a:rPr>
              <a:t>General purpose registers (cont’d)</a:t>
            </a:r>
          </a:p>
          <a:p>
            <a:pPr algn="just">
              <a:buFont typeface="Courier New" pitchFamily="49" charset="0"/>
              <a:buChar char="o"/>
            </a:pPr>
            <a:r>
              <a:rPr lang="en-US" sz="2800" b="1" dirty="0" smtClean="0">
                <a:latin typeface="Times New Roman" pitchFamily="18" charset="0"/>
                <a:cs typeface="Times New Roman" pitchFamily="18" charset="0"/>
              </a:rPr>
              <a:t>SI</a:t>
            </a:r>
            <a:r>
              <a:rPr lang="en-US" sz="2800" dirty="0" smtClean="0">
                <a:latin typeface="Times New Roman" pitchFamily="18" charset="0"/>
                <a:cs typeface="Times New Roman" pitchFamily="18" charset="0"/>
              </a:rPr>
              <a:t> - source index register:</a:t>
            </a:r>
          </a:p>
          <a:p>
            <a:pPr lvl="1" algn="just"/>
            <a:r>
              <a:rPr lang="en-US" sz="2400" dirty="0" smtClean="0">
                <a:latin typeface="Times New Roman" pitchFamily="18" charset="0"/>
                <a:cs typeface="Times New Roman" pitchFamily="18" charset="0"/>
              </a:rPr>
              <a:t>Can be used for pointer addressing of data</a:t>
            </a:r>
          </a:p>
          <a:p>
            <a:pPr lvl="1" algn="just"/>
            <a:r>
              <a:rPr lang="en-US" sz="2400" dirty="0" smtClean="0">
                <a:latin typeface="Times New Roman" pitchFamily="18" charset="0"/>
                <a:cs typeface="Times New Roman" pitchFamily="18" charset="0"/>
              </a:rPr>
              <a:t>Used as source in some string processing instructions</a:t>
            </a:r>
          </a:p>
          <a:p>
            <a:pPr lvl="1" algn="just"/>
            <a:r>
              <a:rPr lang="en-US" sz="2400" dirty="0" smtClean="0">
                <a:latin typeface="Times New Roman" pitchFamily="18" charset="0"/>
                <a:cs typeface="Times New Roman" pitchFamily="18" charset="0"/>
              </a:rPr>
              <a:t>Offset address relative to DS</a:t>
            </a:r>
          </a:p>
          <a:p>
            <a:pPr algn="just">
              <a:buFont typeface="Courier New" pitchFamily="49" charset="0"/>
              <a:buChar char="o"/>
            </a:pPr>
            <a:r>
              <a:rPr lang="en-US" sz="2800" b="1" dirty="0" smtClean="0">
                <a:latin typeface="Times New Roman" pitchFamily="18" charset="0"/>
                <a:cs typeface="Times New Roman" pitchFamily="18" charset="0"/>
              </a:rPr>
              <a:t>DI</a:t>
            </a:r>
            <a:r>
              <a:rPr lang="en-US" sz="2800" dirty="0" smtClean="0">
                <a:latin typeface="Times New Roman" pitchFamily="18" charset="0"/>
                <a:cs typeface="Times New Roman" pitchFamily="18" charset="0"/>
              </a:rPr>
              <a:t> - destination index register:</a:t>
            </a:r>
          </a:p>
          <a:p>
            <a:pPr lvl="1" algn="just">
              <a:buFontTx/>
              <a:buChar char="•"/>
            </a:pPr>
            <a:r>
              <a:rPr lang="en-US" sz="2400" dirty="0" smtClean="0">
                <a:latin typeface="Times New Roman" pitchFamily="18" charset="0"/>
                <a:cs typeface="Times New Roman" pitchFamily="18" charset="0"/>
              </a:rPr>
              <a:t>Can be used for pointer addressing of data</a:t>
            </a:r>
          </a:p>
          <a:p>
            <a:pPr lvl="1" algn="just">
              <a:buFontTx/>
              <a:buChar char="•"/>
            </a:pPr>
            <a:r>
              <a:rPr lang="en-US" sz="2400" dirty="0" smtClean="0">
                <a:latin typeface="Times New Roman" pitchFamily="18" charset="0"/>
                <a:cs typeface="Times New Roman" pitchFamily="18" charset="0"/>
              </a:rPr>
              <a:t>Used as destination in some string processing instructions</a:t>
            </a:r>
          </a:p>
          <a:p>
            <a:pPr lvl="1" algn="just">
              <a:buFontTx/>
              <a:buChar char="•"/>
            </a:pPr>
            <a:r>
              <a:rPr lang="en-US" sz="2400" dirty="0" smtClean="0">
                <a:latin typeface="Times New Roman" pitchFamily="18" charset="0"/>
                <a:cs typeface="Times New Roman" pitchFamily="18" charset="0"/>
              </a:rPr>
              <a:t>Offset address relative to ES</a:t>
            </a:r>
          </a:p>
          <a:p>
            <a:endParaRPr lang="en-US" dirty="0"/>
          </a:p>
        </p:txBody>
      </p:sp>
      <p:sp>
        <p:nvSpPr>
          <p:cNvPr id="7" name="Date Placeholder 6"/>
          <p:cNvSpPr>
            <a:spLocks noGrp="1"/>
          </p:cNvSpPr>
          <p:nvPr>
            <p:ph type="dt" sz="half" idx="10"/>
          </p:nvPr>
        </p:nvSpPr>
        <p:spPr/>
        <p:txBody>
          <a:bodyPr/>
          <a:lstStyle/>
          <a:p>
            <a:fld id="{8D316AC5-125A-498D-8998-F9E1773577C7}" type="datetime3">
              <a:rPr lang="en-US" smtClean="0"/>
              <a:pPr/>
              <a:t>28 March 2020</a:t>
            </a:fld>
            <a:endParaRPr lang="en-US"/>
          </a:p>
        </p:txBody>
      </p:sp>
      <p:sp>
        <p:nvSpPr>
          <p:cNvPr id="8" name="Slide Number Placeholder 7"/>
          <p:cNvSpPr>
            <a:spLocks noGrp="1"/>
          </p:cNvSpPr>
          <p:nvPr>
            <p:ph type="sldNum" sz="quarter" idx="12"/>
          </p:nvPr>
        </p:nvSpPr>
        <p:spPr/>
        <p:txBody>
          <a:bodyPr/>
          <a:lstStyle/>
          <a:p>
            <a:fld id="{0FC8CFFE-504E-48E2-9562-8F7E4BA14AAB}" type="slidenum">
              <a:rPr lang="en-US" smtClean="0"/>
              <a:pPr/>
              <a:t>27</a:t>
            </a:fld>
            <a:endParaRPr lang="en-US"/>
          </a:p>
        </p:txBody>
      </p:sp>
      <p:sp>
        <p:nvSpPr>
          <p:cNvPr id="9" name="Footer Placeholder 8"/>
          <p:cNvSpPr>
            <a:spLocks noGrp="1"/>
          </p:cNvSpPr>
          <p:nvPr>
            <p:ph type="ftr" sz="quarter" idx="11"/>
          </p:nvPr>
        </p:nvSpPr>
        <p:spPr/>
        <p:txBody>
          <a:bodyPr/>
          <a:lstStyle/>
          <a:p>
            <a:r>
              <a:rPr lang="en-US" smtClean="0"/>
              <a:t>CSE 301: Microprocessors, Dept. of Computer Science and Engineering</a:t>
            </a:r>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pitchFamily="18" charset="0"/>
                <a:cs typeface="Times New Roman" pitchFamily="18" charset="0"/>
              </a:rPr>
              <a:t>Register structure of 8086 (cont’d)</a:t>
            </a:r>
            <a:endParaRPr lang="en-US" dirty="0"/>
          </a:p>
        </p:txBody>
      </p:sp>
      <p:sp>
        <p:nvSpPr>
          <p:cNvPr id="3" name="Content Placeholder 2"/>
          <p:cNvSpPr>
            <a:spLocks noGrp="1"/>
          </p:cNvSpPr>
          <p:nvPr>
            <p:ph idx="1"/>
          </p:nvPr>
        </p:nvSpPr>
        <p:spPr/>
        <p:txBody>
          <a:bodyPr>
            <a:normAutofit/>
          </a:bodyPr>
          <a:lstStyle/>
          <a:p>
            <a:pPr>
              <a:buFont typeface="Wingdings" pitchFamily="2" charset="2"/>
              <a:buChar char="ü"/>
            </a:pPr>
            <a:r>
              <a:rPr lang="en-US" sz="2800" b="1" dirty="0" smtClean="0">
                <a:latin typeface="Times New Roman" pitchFamily="18" charset="0"/>
                <a:cs typeface="Times New Roman" pitchFamily="18" charset="0"/>
              </a:rPr>
              <a:t>General purpose registers (cont’d)</a:t>
            </a:r>
          </a:p>
          <a:p>
            <a:pPr>
              <a:buFont typeface="Courier New" pitchFamily="49" charset="0"/>
              <a:buChar char="o"/>
            </a:pPr>
            <a:r>
              <a:rPr lang="en-US" sz="2400" b="1" dirty="0" smtClean="0">
                <a:latin typeface="Times New Roman" pitchFamily="18" charset="0"/>
                <a:cs typeface="Times New Roman" pitchFamily="18" charset="0"/>
              </a:rPr>
              <a:t>BP</a:t>
            </a:r>
            <a:r>
              <a:rPr lang="en-US" sz="2400" dirty="0" smtClean="0">
                <a:latin typeface="Times New Roman" pitchFamily="18" charset="0"/>
                <a:cs typeface="Times New Roman" pitchFamily="18" charset="0"/>
              </a:rPr>
              <a:t> - base pointer:</a:t>
            </a:r>
          </a:p>
          <a:p>
            <a:pPr lvl="1"/>
            <a:r>
              <a:rPr lang="en-US" sz="2400" dirty="0" smtClean="0">
                <a:latin typeface="Times New Roman" pitchFamily="18" charset="0"/>
                <a:cs typeface="Times New Roman" pitchFamily="18" charset="0"/>
              </a:rPr>
              <a:t>Primarily used to access parameters passed via the stack</a:t>
            </a:r>
          </a:p>
          <a:p>
            <a:pPr lvl="1"/>
            <a:r>
              <a:rPr lang="en-US" sz="2400" dirty="0" smtClean="0">
                <a:latin typeface="Times New Roman" pitchFamily="18" charset="0"/>
                <a:cs typeface="Times New Roman" pitchFamily="18" charset="0"/>
              </a:rPr>
              <a:t>Offset address relative to SS</a:t>
            </a:r>
          </a:p>
          <a:p>
            <a:pPr>
              <a:buFont typeface="Courier New" pitchFamily="49" charset="0"/>
              <a:buChar char="o"/>
            </a:pPr>
            <a:r>
              <a:rPr lang="en-US" sz="2400" b="1" dirty="0" smtClean="0">
                <a:latin typeface="Times New Roman" pitchFamily="18" charset="0"/>
                <a:cs typeface="Times New Roman" pitchFamily="18" charset="0"/>
              </a:rPr>
              <a:t>SP</a:t>
            </a:r>
            <a:r>
              <a:rPr lang="en-US" sz="2400" dirty="0" smtClean="0">
                <a:latin typeface="Times New Roman" pitchFamily="18" charset="0"/>
                <a:cs typeface="Times New Roman" pitchFamily="18" charset="0"/>
              </a:rPr>
              <a:t> - stack pointer:</a:t>
            </a:r>
          </a:p>
          <a:p>
            <a:pPr lvl="1">
              <a:buFontTx/>
              <a:buChar char="•"/>
            </a:pPr>
            <a:r>
              <a:rPr lang="en-US" sz="2400" dirty="0" smtClean="0">
                <a:latin typeface="Times New Roman" pitchFamily="18" charset="0"/>
                <a:cs typeface="Times New Roman" pitchFamily="18" charset="0"/>
              </a:rPr>
              <a:t>Always points to top item on the stack</a:t>
            </a:r>
          </a:p>
          <a:p>
            <a:pPr lvl="1">
              <a:buFontTx/>
              <a:buChar char="•"/>
            </a:pPr>
            <a:r>
              <a:rPr lang="en-US" sz="2400" dirty="0" smtClean="0">
                <a:latin typeface="Times New Roman" pitchFamily="18" charset="0"/>
                <a:cs typeface="Times New Roman" pitchFamily="18" charset="0"/>
              </a:rPr>
              <a:t>Offset address relative to SS</a:t>
            </a:r>
          </a:p>
          <a:p>
            <a:pPr lvl="1">
              <a:buFontTx/>
              <a:buChar char="•"/>
            </a:pPr>
            <a:r>
              <a:rPr lang="en-US" sz="2400" dirty="0" smtClean="0">
                <a:latin typeface="Times New Roman" pitchFamily="18" charset="0"/>
                <a:cs typeface="Times New Roman" pitchFamily="18" charset="0"/>
              </a:rPr>
              <a:t>Always points to word (byte at even address)</a:t>
            </a:r>
          </a:p>
          <a:p>
            <a:pPr lvl="1">
              <a:buFontTx/>
              <a:buChar char="•"/>
            </a:pPr>
            <a:r>
              <a:rPr lang="en-US" sz="2400" dirty="0" smtClean="0">
                <a:latin typeface="Times New Roman" pitchFamily="18" charset="0"/>
                <a:cs typeface="Times New Roman" pitchFamily="18" charset="0"/>
              </a:rPr>
              <a:t>An empty stack will had SP = </a:t>
            </a:r>
            <a:r>
              <a:rPr lang="en-US" sz="2400" dirty="0" err="1" smtClean="0">
                <a:latin typeface="Times New Roman" pitchFamily="18" charset="0"/>
                <a:cs typeface="Times New Roman" pitchFamily="18" charset="0"/>
              </a:rPr>
              <a:t>FFFEh</a:t>
            </a:r>
            <a:endParaRPr lang="en-US" sz="2400" dirty="0" smtClean="0">
              <a:latin typeface="Times New Roman" pitchFamily="18" charset="0"/>
              <a:cs typeface="Times New Roman" pitchFamily="18" charset="0"/>
            </a:endParaRPr>
          </a:p>
          <a:p>
            <a:endParaRPr lang="en-US" dirty="0"/>
          </a:p>
        </p:txBody>
      </p:sp>
      <p:sp>
        <p:nvSpPr>
          <p:cNvPr id="7" name="Date Placeholder 6"/>
          <p:cNvSpPr>
            <a:spLocks noGrp="1"/>
          </p:cNvSpPr>
          <p:nvPr>
            <p:ph type="dt" sz="half" idx="10"/>
          </p:nvPr>
        </p:nvSpPr>
        <p:spPr/>
        <p:txBody>
          <a:bodyPr/>
          <a:lstStyle/>
          <a:p>
            <a:fld id="{D3BE3719-17B5-421E-992A-A4B1C6FE9354}" type="datetime3">
              <a:rPr lang="en-US" smtClean="0"/>
              <a:pPr/>
              <a:t>28 March 2020</a:t>
            </a:fld>
            <a:endParaRPr lang="en-US"/>
          </a:p>
        </p:txBody>
      </p:sp>
      <p:sp>
        <p:nvSpPr>
          <p:cNvPr id="8" name="Slide Number Placeholder 7"/>
          <p:cNvSpPr>
            <a:spLocks noGrp="1"/>
          </p:cNvSpPr>
          <p:nvPr>
            <p:ph type="sldNum" sz="quarter" idx="12"/>
          </p:nvPr>
        </p:nvSpPr>
        <p:spPr/>
        <p:txBody>
          <a:bodyPr/>
          <a:lstStyle/>
          <a:p>
            <a:fld id="{0FC8CFFE-504E-48E2-9562-8F7E4BA14AAB}" type="slidenum">
              <a:rPr lang="en-US" smtClean="0"/>
              <a:pPr/>
              <a:t>28</a:t>
            </a:fld>
            <a:endParaRPr lang="en-US"/>
          </a:p>
        </p:txBody>
      </p:sp>
      <p:sp>
        <p:nvSpPr>
          <p:cNvPr id="9" name="Footer Placeholder 8"/>
          <p:cNvSpPr>
            <a:spLocks noGrp="1"/>
          </p:cNvSpPr>
          <p:nvPr>
            <p:ph type="ftr" sz="quarter" idx="11"/>
          </p:nvPr>
        </p:nvSpPr>
        <p:spPr/>
        <p:txBody>
          <a:bodyPr/>
          <a:lstStyle/>
          <a:p>
            <a:r>
              <a:rPr lang="en-US" smtClean="0"/>
              <a:t>CSE 301: Microprocessors, Dept. of Computer Science and Engineering</a:t>
            </a:r>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pitchFamily="18" charset="0"/>
                <a:cs typeface="Times New Roman" pitchFamily="18" charset="0"/>
              </a:rPr>
              <a:t>Register structure of 8086 (cont’d)</a:t>
            </a:r>
            <a:endParaRPr lang="en-US" dirty="0"/>
          </a:p>
        </p:txBody>
      </p:sp>
      <p:sp>
        <p:nvSpPr>
          <p:cNvPr id="3" name="Content Placeholder 2"/>
          <p:cNvSpPr>
            <a:spLocks noGrp="1"/>
          </p:cNvSpPr>
          <p:nvPr>
            <p:ph idx="1"/>
          </p:nvPr>
        </p:nvSpPr>
        <p:spPr/>
        <p:txBody>
          <a:bodyPr>
            <a:normAutofit/>
          </a:bodyPr>
          <a:lstStyle/>
          <a:p>
            <a:pPr>
              <a:buFont typeface="Wingdings" pitchFamily="2" charset="2"/>
              <a:buChar char="ü"/>
            </a:pPr>
            <a:r>
              <a:rPr lang="en-US" sz="2800" b="1" dirty="0" smtClean="0">
                <a:latin typeface="Times New Roman" pitchFamily="18" charset="0"/>
                <a:cs typeface="Times New Roman" pitchFamily="18" charset="0"/>
              </a:rPr>
              <a:t>Segment Register</a:t>
            </a:r>
          </a:p>
          <a:p>
            <a:pPr>
              <a:buNone/>
            </a:pPr>
            <a:endParaRPr lang="en-US" sz="2800" dirty="0" smtClean="0">
              <a:latin typeface="Times New Roman" pitchFamily="18" charset="0"/>
              <a:cs typeface="Times New Roman" pitchFamily="18" charset="0"/>
            </a:endParaRPr>
          </a:p>
          <a:p>
            <a:pPr>
              <a:buNone/>
            </a:pPr>
            <a:r>
              <a:rPr lang="en-US" sz="2800" dirty="0" smtClean="0">
                <a:latin typeface="Times New Roman" pitchFamily="18" charset="0"/>
                <a:cs typeface="Times New Roman" pitchFamily="18" charset="0"/>
              </a:rPr>
              <a:t>     [N.B. Please see BIU]</a:t>
            </a:r>
            <a:endParaRPr lang="en-US" sz="2800" dirty="0">
              <a:latin typeface="Times New Roman" pitchFamily="18" charset="0"/>
              <a:cs typeface="Times New Roman" pitchFamily="18" charset="0"/>
            </a:endParaRPr>
          </a:p>
        </p:txBody>
      </p:sp>
      <p:sp>
        <p:nvSpPr>
          <p:cNvPr id="7" name="Date Placeholder 6"/>
          <p:cNvSpPr>
            <a:spLocks noGrp="1"/>
          </p:cNvSpPr>
          <p:nvPr>
            <p:ph type="dt" sz="half" idx="10"/>
          </p:nvPr>
        </p:nvSpPr>
        <p:spPr/>
        <p:txBody>
          <a:bodyPr/>
          <a:lstStyle/>
          <a:p>
            <a:fld id="{1D957318-A5C8-4875-A8CB-7E54561BD34A}" type="datetime3">
              <a:rPr lang="en-US" smtClean="0"/>
              <a:pPr/>
              <a:t>28 March 2020</a:t>
            </a:fld>
            <a:endParaRPr lang="en-US"/>
          </a:p>
        </p:txBody>
      </p:sp>
      <p:sp>
        <p:nvSpPr>
          <p:cNvPr id="8" name="Slide Number Placeholder 7"/>
          <p:cNvSpPr>
            <a:spLocks noGrp="1"/>
          </p:cNvSpPr>
          <p:nvPr>
            <p:ph type="sldNum" sz="quarter" idx="12"/>
          </p:nvPr>
        </p:nvSpPr>
        <p:spPr/>
        <p:txBody>
          <a:bodyPr/>
          <a:lstStyle/>
          <a:p>
            <a:fld id="{0FC8CFFE-504E-48E2-9562-8F7E4BA14AAB}" type="slidenum">
              <a:rPr lang="en-US" smtClean="0"/>
              <a:pPr/>
              <a:t>29</a:t>
            </a:fld>
            <a:endParaRPr lang="en-US"/>
          </a:p>
        </p:txBody>
      </p:sp>
      <p:sp>
        <p:nvSpPr>
          <p:cNvPr id="9" name="Footer Placeholder 8"/>
          <p:cNvSpPr>
            <a:spLocks noGrp="1"/>
          </p:cNvSpPr>
          <p:nvPr>
            <p:ph type="ftr" sz="quarter" idx="11"/>
          </p:nvPr>
        </p:nvSpPr>
        <p:spPr/>
        <p:txBody>
          <a:bodyPr/>
          <a:lstStyle/>
          <a:p>
            <a:r>
              <a:rPr lang="en-US" smtClean="0"/>
              <a:t>CSE 301: Microprocessors, Dept. of Computer Science and Engineering</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b="1" dirty="0" smtClean="0">
                <a:latin typeface="Times New Roman" pitchFamily="18" charset="0"/>
                <a:cs typeface="Times New Roman" pitchFamily="18" charset="0"/>
              </a:rPr>
              <a:t>Intel 8086 microprocessor</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371600"/>
            <a:ext cx="8229600" cy="5029200"/>
          </a:xfrm>
        </p:spPr>
        <p:txBody>
          <a:bodyPr>
            <a:normAutofit lnSpcReduction="10000"/>
          </a:bodyPr>
          <a:lstStyle/>
          <a:p>
            <a:pPr algn="just"/>
            <a:r>
              <a:rPr lang="en-US" altLang="zh-TW" sz="2600" dirty="0" smtClean="0">
                <a:latin typeface="Times New Roman" pitchFamily="18" charset="0"/>
                <a:cs typeface="Times New Roman" pitchFamily="18" charset="0"/>
              </a:rPr>
              <a:t>The 8086, announced in 1978, was the first 16-bit</a:t>
            </a:r>
            <a:r>
              <a:rPr lang="zh-TW" altLang="en-US" sz="2600" dirty="0" smtClean="0">
                <a:latin typeface="Times New Roman" pitchFamily="18" charset="0"/>
                <a:cs typeface="Times New Roman" pitchFamily="18" charset="0"/>
              </a:rPr>
              <a:t> </a:t>
            </a:r>
            <a:r>
              <a:rPr lang="en-US" altLang="zh-TW" sz="2600" dirty="0" smtClean="0">
                <a:latin typeface="Times New Roman" pitchFamily="18" charset="0"/>
                <a:cs typeface="Times New Roman" pitchFamily="18" charset="0"/>
              </a:rPr>
              <a:t>microprocessor introduced by Intel Corporation.</a:t>
            </a:r>
          </a:p>
          <a:p>
            <a:pPr algn="just"/>
            <a:r>
              <a:rPr lang="en-US" altLang="zh-TW" sz="2600" dirty="0" smtClean="0">
                <a:latin typeface="Times New Roman" pitchFamily="18" charset="0"/>
                <a:cs typeface="Times New Roman" pitchFamily="18" charset="0"/>
              </a:rPr>
              <a:t>8086 is 16-bit microprocessor.</a:t>
            </a:r>
          </a:p>
          <a:p>
            <a:pPr algn="just"/>
            <a:r>
              <a:rPr lang="en-US" sz="2600" dirty="0" smtClean="0">
                <a:latin typeface="Times New Roman" pitchFamily="18" charset="0"/>
                <a:cs typeface="Times New Roman" pitchFamily="18" charset="0"/>
              </a:rPr>
              <a:t>8086 has a 20 bit address bus can access </a:t>
            </a:r>
            <a:r>
              <a:rPr lang="en-US" sz="2600" dirty="0" err="1" smtClean="0">
                <a:latin typeface="Times New Roman" pitchFamily="18" charset="0"/>
                <a:cs typeface="Times New Roman" pitchFamily="18" charset="0"/>
              </a:rPr>
              <a:t>upto</a:t>
            </a:r>
            <a:r>
              <a:rPr lang="en-US" sz="2600" dirty="0" smtClean="0">
                <a:latin typeface="Times New Roman" pitchFamily="18" charset="0"/>
                <a:cs typeface="Times New Roman" pitchFamily="18" charset="0"/>
              </a:rPr>
              <a:t> 2</a:t>
            </a:r>
            <a:r>
              <a:rPr lang="en-US" sz="2600" b="1" baseline="30000" dirty="0" smtClean="0">
                <a:latin typeface="Times New Roman" pitchFamily="18" charset="0"/>
                <a:cs typeface="Times New Roman" pitchFamily="18" charset="0"/>
              </a:rPr>
              <a:t>20</a:t>
            </a:r>
            <a:r>
              <a:rPr lang="en-US" sz="2600" dirty="0" smtClean="0">
                <a:latin typeface="Times New Roman" pitchFamily="18" charset="0"/>
                <a:cs typeface="Times New Roman" pitchFamily="18" charset="0"/>
              </a:rPr>
              <a:t> memory locations ( 1 MB).</a:t>
            </a:r>
            <a:endParaRPr lang="en-US" altLang="zh-TW" sz="2600" dirty="0" smtClean="0">
              <a:latin typeface="Times New Roman" pitchFamily="18" charset="0"/>
              <a:cs typeface="Times New Roman" pitchFamily="18" charset="0"/>
            </a:endParaRPr>
          </a:p>
          <a:p>
            <a:pPr algn="just"/>
            <a:r>
              <a:rPr lang="en-US" altLang="zh-TW" sz="2600" dirty="0" smtClean="0">
                <a:latin typeface="Times New Roman" pitchFamily="18" charset="0"/>
                <a:cs typeface="Times New Roman" pitchFamily="18" charset="0"/>
              </a:rPr>
              <a:t>Externally the 8086 has a 16-bit data bus 8086 has the ability to address up to 1 </a:t>
            </a:r>
            <a:r>
              <a:rPr lang="en-US" altLang="zh-TW" sz="2600" dirty="0" err="1" smtClean="0">
                <a:latin typeface="Times New Roman" pitchFamily="18" charset="0"/>
                <a:cs typeface="Times New Roman" pitchFamily="18" charset="0"/>
              </a:rPr>
              <a:t>Mbyte</a:t>
            </a:r>
            <a:r>
              <a:rPr lang="en-US" altLang="zh-TW" sz="2600" dirty="0" smtClean="0">
                <a:latin typeface="Times New Roman" pitchFamily="18" charset="0"/>
                <a:cs typeface="Times New Roman" pitchFamily="18" charset="0"/>
              </a:rPr>
              <a:t> of memory and 64K of input/output port.</a:t>
            </a:r>
          </a:p>
          <a:p>
            <a:pPr algn="just"/>
            <a:r>
              <a:rPr lang="en-US" altLang="zh-TW" sz="2600" dirty="0" smtClean="0">
                <a:latin typeface="Times New Roman" pitchFamily="18" charset="0"/>
                <a:cs typeface="Times New Roman" pitchFamily="18" charset="0"/>
              </a:rPr>
              <a:t>The 8086 is manufactured using </a:t>
            </a:r>
            <a:r>
              <a:rPr lang="en-US" altLang="zh-TW" sz="2600" b="1" i="1" dirty="0" smtClean="0">
                <a:latin typeface="Times New Roman" pitchFamily="18" charset="0"/>
                <a:cs typeface="Times New Roman" pitchFamily="18" charset="0"/>
              </a:rPr>
              <a:t>high-performance metal-oxide semiconductor </a:t>
            </a:r>
            <a:r>
              <a:rPr lang="en-US" altLang="zh-TW" sz="2600" b="1" dirty="0" smtClean="0">
                <a:latin typeface="Times New Roman" pitchFamily="18" charset="0"/>
                <a:cs typeface="Times New Roman" pitchFamily="18" charset="0"/>
              </a:rPr>
              <a:t>(HMOS) </a:t>
            </a:r>
            <a:r>
              <a:rPr lang="en-US" altLang="zh-TW" sz="2600" b="1" i="1" dirty="0" smtClean="0">
                <a:latin typeface="Times New Roman" pitchFamily="18" charset="0"/>
                <a:cs typeface="Times New Roman" pitchFamily="18" charset="0"/>
              </a:rPr>
              <a:t>technology.</a:t>
            </a:r>
            <a:endParaRPr lang="zh-TW" altLang="en-US" sz="2600" dirty="0" smtClean="0">
              <a:latin typeface="Times New Roman" pitchFamily="18" charset="0"/>
              <a:cs typeface="Times New Roman" pitchFamily="18" charset="0"/>
            </a:endParaRPr>
          </a:p>
          <a:p>
            <a:pPr algn="just"/>
            <a:r>
              <a:rPr lang="en-US" altLang="zh-TW" sz="2600" dirty="0" smtClean="0">
                <a:latin typeface="Times New Roman" pitchFamily="18" charset="0"/>
                <a:cs typeface="Times New Roman" pitchFamily="18" charset="0"/>
              </a:rPr>
              <a:t>The 8086 is housed in a 40-pin dual inline package and many pins have multiple functions.</a:t>
            </a:r>
            <a:endParaRPr lang="zh-TW" altLang="en-US" sz="2600" dirty="0" smtClean="0">
              <a:latin typeface="Times New Roman" pitchFamily="18" charset="0"/>
              <a:cs typeface="Times New Roman" pitchFamily="18" charset="0"/>
            </a:endParaRPr>
          </a:p>
          <a:p>
            <a:endParaRPr lang="en-US" dirty="0"/>
          </a:p>
        </p:txBody>
      </p:sp>
      <p:sp>
        <p:nvSpPr>
          <p:cNvPr id="7" name="Date Placeholder 6"/>
          <p:cNvSpPr>
            <a:spLocks noGrp="1"/>
          </p:cNvSpPr>
          <p:nvPr>
            <p:ph type="dt" sz="half" idx="10"/>
          </p:nvPr>
        </p:nvSpPr>
        <p:spPr/>
        <p:txBody>
          <a:bodyPr/>
          <a:lstStyle/>
          <a:p>
            <a:fld id="{08E3F99A-B679-4B15-8154-DF20547A1FFA}" type="datetime3">
              <a:rPr lang="en-US" smtClean="0"/>
              <a:pPr/>
              <a:t>28 March 2020</a:t>
            </a:fld>
            <a:endParaRPr lang="en-US"/>
          </a:p>
        </p:txBody>
      </p:sp>
      <p:sp>
        <p:nvSpPr>
          <p:cNvPr id="8" name="Slide Number Placeholder 7"/>
          <p:cNvSpPr>
            <a:spLocks noGrp="1"/>
          </p:cNvSpPr>
          <p:nvPr>
            <p:ph type="sldNum" sz="quarter" idx="12"/>
          </p:nvPr>
        </p:nvSpPr>
        <p:spPr/>
        <p:txBody>
          <a:bodyPr/>
          <a:lstStyle/>
          <a:p>
            <a:fld id="{0FC8CFFE-504E-48E2-9562-8F7E4BA14AAB}" type="slidenum">
              <a:rPr lang="en-US" smtClean="0"/>
              <a:pPr/>
              <a:t>3</a:t>
            </a:fld>
            <a:endParaRPr lang="en-US"/>
          </a:p>
        </p:txBody>
      </p:sp>
      <p:sp>
        <p:nvSpPr>
          <p:cNvPr id="9" name="Footer Placeholder 8"/>
          <p:cNvSpPr>
            <a:spLocks noGrp="1"/>
          </p:cNvSpPr>
          <p:nvPr>
            <p:ph type="ftr" sz="quarter" idx="11"/>
          </p:nvPr>
        </p:nvSpPr>
        <p:spPr/>
        <p:txBody>
          <a:bodyPr/>
          <a:lstStyle/>
          <a:p>
            <a:r>
              <a:rPr lang="en-US" smtClean="0"/>
              <a:t>CSE 301: Microprocessors, Dept. of Computer Science and Engineering</a:t>
            </a:r>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pitchFamily="18" charset="0"/>
                <a:cs typeface="Times New Roman" pitchFamily="18" charset="0"/>
              </a:rPr>
              <a:t>Register structure of 8086 (cont’d)</a:t>
            </a:r>
            <a:endParaRPr lang="en-US" dirty="0"/>
          </a:p>
        </p:txBody>
      </p:sp>
      <p:sp>
        <p:nvSpPr>
          <p:cNvPr id="3" name="Content Placeholder 2"/>
          <p:cNvSpPr>
            <a:spLocks noGrp="1"/>
          </p:cNvSpPr>
          <p:nvPr>
            <p:ph idx="1"/>
          </p:nvPr>
        </p:nvSpPr>
        <p:spPr/>
        <p:txBody>
          <a:bodyPr>
            <a:normAutofit fontScale="85000" lnSpcReduction="20000"/>
          </a:bodyPr>
          <a:lstStyle/>
          <a:p>
            <a:pPr>
              <a:buFont typeface="Wingdings" pitchFamily="2" charset="2"/>
              <a:buChar char="ü"/>
            </a:pPr>
            <a:r>
              <a:rPr lang="en-US" sz="3300" b="1" dirty="0" smtClean="0">
                <a:latin typeface="Times New Roman" pitchFamily="18" charset="0"/>
              </a:rPr>
              <a:t>Special purpose registers (cont’d)</a:t>
            </a:r>
          </a:p>
          <a:p>
            <a:pPr>
              <a:buNone/>
            </a:pPr>
            <a:endParaRPr lang="en-US" sz="2800" b="1" dirty="0" smtClean="0">
              <a:latin typeface="Times New Roman" pitchFamily="18" charset="0"/>
            </a:endParaRPr>
          </a:p>
          <a:p>
            <a:pPr algn="just">
              <a:buFont typeface="Courier New" pitchFamily="49" charset="0"/>
              <a:buChar char="o"/>
            </a:pPr>
            <a:r>
              <a:rPr lang="en-US" sz="2800" b="1" dirty="0" smtClean="0">
                <a:latin typeface="Times New Roman" pitchFamily="18" charset="0"/>
                <a:cs typeface="Times New Roman" pitchFamily="18" charset="0"/>
              </a:rPr>
              <a:t>IP</a:t>
            </a:r>
            <a:r>
              <a:rPr lang="en-US" sz="2800" dirty="0" smtClean="0">
                <a:latin typeface="Times New Roman" pitchFamily="18" charset="0"/>
                <a:cs typeface="Times New Roman" pitchFamily="18" charset="0"/>
              </a:rPr>
              <a:t> - the instruction pointer:</a:t>
            </a:r>
          </a:p>
          <a:p>
            <a:pPr lvl="1" algn="just"/>
            <a:r>
              <a:rPr lang="en-US" dirty="0" smtClean="0">
                <a:latin typeface="Times New Roman" pitchFamily="18" charset="0"/>
                <a:cs typeface="Times New Roman" pitchFamily="18" charset="0"/>
              </a:rPr>
              <a:t> Always points to next instruction to be executed</a:t>
            </a:r>
          </a:p>
          <a:p>
            <a:pPr lvl="1" algn="just"/>
            <a:r>
              <a:rPr lang="en-US" dirty="0" smtClean="0">
                <a:latin typeface="Times New Roman" pitchFamily="18" charset="0"/>
                <a:cs typeface="Times New Roman" pitchFamily="18" charset="0"/>
              </a:rPr>
              <a:t>Offset address relative to CS</a:t>
            </a:r>
          </a:p>
          <a:p>
            <a:pPr lvl="1" algn="just"/>
            <a:r>
              <a:rPr lang="en-US" b="1" dirty="0" smtClean="0">
                <a:latin typeface="Times New Roman" pitchFamily="18" charset="0"/>
                <a:cs typeface="Times New Roman" pitchFamily="18" charset="0"/>
              </a:rPr>
              <a:t>IP</a:t>
            </a:r>
            <a:r>
              <a:rPr lang="en-US" dirty="0" smtClean="0">
                <a:latin typeface="Times New Roman" pitchFamily="18" charset="0"/>
                <a:cs typeface="Times New Roman" pitchFamily="18" charset="0"/>
              </a:rPr>
              <a:t> register always works together with </a:t>
            </a:r>
            <a:r>
              <a:rPr lang="en-US" b="1" dirty="0" smtClean="0">
                <a:latin typeface="Times New Roman" pitchFamily="18" charset="0"/>
                <a:cs typeface="Times New Roman" pitchFamily="18" charset="0"/>
              </a:rPr>
              <a:t>CS</a:t>
            </a:r>
            <a:r>
              <a:rPr lang="en-US" dirty="0" smtClean="0">
                <a:latin typeface="Times New Roman" pitchFamily="18" charset="0"/>
                <a:cs typeface="Times New Roman" pitchFamily="18" charset="0"/>
              </a:rPr>
              <a:t> segment register and it points to currently executing instruction.</a:t>
            </a:r>
          </a:p>
          <a:p>
            <a:pPr algn="just">
              <a:buFont typeface="Courier New" pitchFamily="49" charset="0"/>
              <a:buChar char="o"/>
            </a:pPr>
            <a:r>
              <a:rPr lang="en-US" sz="2800" b="1" dirty="0" smtClean="0">
                <a:latin typeface="Times New Roman" pitchFamily="18" charset="0"/>
                <a:cs typeface="Times New Roman" pitchFamily="18" charset="0"/>
              </a:rPr>
              <a:t>SP - </a:t>
            </a:r>
            <a:r>
              <a:rPr lang="en-US" sz="2800" dirty="0" smtClean="0">
                <a:latin typeface="Times New Roman" pitchFamily="18" charset="0"/>
                <a:cs typeface="Times New Roman" pitchFamily="18" charset="0"/>
              </a:rPr>
              <a:t>Stack Pointer</a:t>
            </a:r>
          </a:p>
          <a:p>
            <a:pPr algn="just">
              <a:buNone/>
            </a:pPr>
            <a:r>
              <a:rPr lang="en-US" sz="2800" b="1" dirty="0" smtClean="0">
                <a:latin typeface="Times New Roman" pitchFamily="18" charset="0"/>
                <a:cs typeface="Times New Roman" pitchFamily="18" charset="0"/>
              </a:rPr>
              <a:t>	  – </a:t>
            </a:r>
            <a:r>
              <a:rPr lang="en-US" sz="2800" dirty="0" smtClean="0">
                <a:latin typeface="Times New Roman" pitchFamily="18" charset="0"/>
                <a:cs typeface="Times New Roman" pitchFamily="18" charset="0"/>
              </a:rPr>
              <a:t>SP addresses an area of memory called the stack.</a:t>
            </a:r>
          </a:p>
          <a:p>
            <a:pPr algn="just">
              <a:buNone/>
            </a:pPr>
            <a:r>
              <a:rPr lang="en-US" sz="2800" dirty="0" smtClean="0">
                <a:latin typeface="Times New Roman" pitchFamily="18" charset="0"/>
                <a:cs typeface="Times New Roman" pitchFamily="18" charset="0"/>
              </a:rPr>
              <a:t>	  </a:t>
            </a:r>
            <a:r>
              <a:rPr lang="en-US" sz="2800" b="1"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The stack memory is a data LIFO data structure. </a:t>
            </a:r>
          </a:p>
          <a:p>
            <a:pPr algn="just">
              <a:buNone/>
            </a:pPr>
            <a:r>
              <a:rPr lang="en-US" sz="2800" dirty="0" smtClean="0">
                <a:latin typeface="Times New Roman" pitchFamily="18" charset="0"/>
                <a:cs typeface="Times New Roman" pitchFamily="18" charset="0"/>
              </a:rPr>
              <a:t>	 </a:t>
            </a:r>
            <a:r>
              <a:rPr lang="en-US" sz="2800" b="1" dirty="0" smtClean="0">
                <a:latin typeface="Times New Roman" pitchFamily="18" charset="0"/>
                <a:cs typeface="Times New Roman" pitchFamily="18" charset="0"/>
              </a:rPr>
              <a:t> – </a:t>
            </a:r>
            <a:r>
              <a:rPr lang="en-US" sz="2800" dirty="0" smtClean="0">
                <a:latin typeface="Times New Roman" pitchFamily="18" charset="0"/>
                <a:cs typeface="Times New Roman" pitchFamily="18" charset="0"/>
              </a:rPr>
              <a:t>The register is referred to as SP if used in 16 bit   mode and</a:t>
            </a:r>
          </a:p>
          <a:p>
            <a:pPr algn="just">
              <a:buNone/>
            </a:pPr>
            <a:r>
              <a:rPr lang="en-US" sz="2800" dirty="0" smtClean="0">
                <a:latin typeface="Times New Roman" pitchFamily="18" charset="0"/>
                <a:cs typeface="Times New Roman" pitchFamily="18" charset="0"/>
              </a:rPr>
              <a:t>          </a:t>
            </a:r>
            <a:r>
              <a:rPr lang="en-US" sz="2800" b="1" dirty="0" smtClean="0">
                <a:latin typeface="Times New Roman" pitchFamily="18" charset="0"/>
                <a:cs typeface="Times New Roman" pitchFamily="18" charset="0"/>
              </a:rPr>
              <a:t>ESP </a:t>
            </a:r>
            <a:r>
              <a:rPr lang="en-US" sz="2800" dirty="0" smtClean="0">
                <a:latin typeface="Times New Roman" pitchFamily="18" charset="0"/>
                <a:cs typeface="Times New Roman" pitchFamily="18" charset="0"/>
              </a:rPr>
              <a:t>if referred to as a 32 bit register.</a:t>
            </a:r>
          </a:p>
          <a:p>
            <a:endParaRPr lang="en-US" dirty="0"/>
          </a:p>
        </p:txBody>
      </p:sp>
      <p:sp>
        <p:nvSpPr>
          <p:cNvPr id="7" name="Date Placeholder 6"/>
          <p:cNvSpPr>
            <a:spLocks noGrp="1"/>
          </p:cNvSpPr>
          <p:nvPr>
            <p:ph type="dt" sz="half" idx="10"/>
          </p:nvPr>
        </p:nvSpPr>
        <p:spPr/>
        <p:txBody>
          <a:bodyPr/>
          <a:lstStyle/>
          <a:p>
            <a:fld id="{A34D23DE-6C82-4F48-BD37-5BFB1E335A14}" type="datetime3">
              <a:rPr lang="en-US" smtClean="0"/>
              <a:pPr/>
              <a:t>28 March 2020</a:t>
            </a:fld>
            <a:endParaRPr lang="en-US"/>
          </a:p>
        </p:txBody>
      </p:sp>
      <p:sp>
        <p:nvSpPr>
          <p:cNvPr id="8" name="Slide Number Placeholder 7"/>
          <p:cNvSpPr>
            <a:spLocks noGrp="1"/>
          </p:cNvSpPr>
          <p:nvPr>
            <p:ph type="sldNum" sz="quarter" idx="12"/>
          </p:nvPr>
        </p:nvSpPr>
        <p:spPr/>
        <p:txBody>
          <a:bodyPr/>
          <a:lstStyle/>
          <a:p>
            <a:fld id="{0FC8CFFE-504E-48E2-9562-8F7E4BA14AAB}" type="slidenum">
              <a:rPr lang="en-US" smtClean="0"/>
              <a:pPr/>
              <a:t>30</a:t>
            </a:fld>
            <a:endParaRPr lang="en-US"/>
          </a:p>
        </p:txBody>
      </p:sp>
      <p:sp>
        <p:nvSpPr>
          <p:cNvPr id="9" name="Footer Placeholder 8"/>
          <p:cNvSpPr>
            <a:spLocks noGrp="1"/>
          </p:cNvSpPr>
          <p:nvPr>
            <p:ph type="ftr" sz="quarter" idx="11"/>
          </p:nvPr>
        </p:nvSpPr>
        <p:spPr/>
        <p:txBody>
          <a:bodyPr/>
          <a:lstStyle/>
          <a:p>
            <a:r>
              <a:rPr lang="en-US" smtClean="0"/>
              <a:t>CSE 301: Microprocessors, Dept. of Computer Science and Engineering</a:t>
            </a:r>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pitchFamily="18" charset="0"/>
                <a:cs typeface="Times New Roman" pitchFamily="18" charset="0"/>
              </a:rPr>
              <a:t>Register structure of 8086 (cont’d)</a:t>
            </a:r>
            <a:endParaRPr lang="en-US" dirty="0"/>
          </a:p>
        </p:txBody>
      </p:sp>
      <p:sp>
        <p:nvSpPr>
          <p:cNvPr id="3" name="Content Placeholder 2"/>
          <p:cNvSpPr>
            <a:spLocks noGrp="1"/>
          </p:cNvSpPr>
          <p:nvPr>
            <p:ph idx="1"/>
          </p:nvPr>
        </p:nvSpPr>
        <p:spPr/>
        <p:txBody>
          <a:bodyPr/>
          <a:lstStyle/>
          <a:p>
            <a:pPr>
              <a:buFont typeface="Wingdings" pitchFamily="2" charset="2"/>
              <a:buChar char="ü"/>
            </a:pPr>
            <a:r>
              <a:rPr lang="en-US" b="1" dirty="0" smtClean="0">
                <a:latin typeface="Times New Roman" pitchFamily="18" charset="0"/>
              </a:rPr>
              <a:t>Special purpose registers</a:t>
            </a:r>
          </a:p>
          <a:p>
            <a:endParaRPr lang="en-US" sz="1800" b="1" dirty="0" smtClean="0"/>
          </a:p>
          <a:p>
            <a:pPr algn="just">
              <a:buFont typeface="Courier New" pitchFamily="49" charset="0"/>
              <a:buChar char="o"/>
            </a:pPr>
            <a:r>
              <a:rPr lang="en-US" sz="2400" b="1" dirty="0" smtClean="0">
                <a:latin typeface="Times New Roman" pitchFamily="18" charset="0"/>
                <a:cs typeface="Times New Roman" pitchFamily="18" charset="0"/>
              </a:rPr>
              <a:t>FLAGS</a:t>
            </a:r>
            <a:r>
              <a:rPr lang="en-US" sz="2800" b="1" dirty="0" smtClean="0">
                <a:latin typeface="Times New Roman" pitchFamily="18" charset="0"/>
                <a:cs typeface="Times New Roman" pitchFamily="18" charset="0"/>
              </a:rPr>
              <a:t> </a:t>
            </a:r>
          </a:p>
          <a:p>
            <a:pPr algn="just"/>
            <a:r>
              <a:rPr lang="en-US" sz="2400" dirty="0" smtClean="0">
                <a:latin typeface="Times New Roman" pitchFamily="18" charset="0"/>
                <a:cs typeface="Times New Roman" pitchFamily="18" charset="0"/>
              </a:rPr>
              <a:t>Indicates the condition of the microprocessor and controls its operations. </a:t>
            </a:r>
          </a:p>
          <a:p>
            <a:pPr algn="just"/>
            <a:r>
              <a:rPr lang="en-US" sz="2400" dirty="0" smtClean="0">
                <a:latin typeface="Times New Roman" pitchFamily="18" charset="0"/>
                <a:cs typeface="Times New Roman" pitchFamily="18" charset="0"/>
              </a:rPr>
              <a:t>Flag registers are also upward compatible since the 8086-80268 have 16 bit registers and the 80386 and above have EGLAF register (32 bits).</a:t>
            </a:r>
          </a:p>
          <a:p>
            <a:endParaRPr lang="en-US" dirty="0"/>
          </a:p>
        </p:txBody>
      </p:sp>
      <p:sp>
        <p:nvSpPr>
          <p:cNvPr id="7" name="Date Placeholder 6"/>
          <p:cNvSpPr>
            <a:spLocks noGrp="1"/>
          </p:cNvSpPr>
          <p:nvPr>
            <p:ph type="dt" sz="half" idx="10"/>
          </p:nvPr>
        </p:nvSpPr>
        <p:spPr/>
        <p:txBody>
          <a:bodyPr/>
          <a:lstStyle/>
          <a:p>
            <a:fld id="{A0A2CF0E-6204-4262-9AC6-149410858F47}" type="datetime3">
              <a:rPr lang="en-US" smtClean="0"/>
              <a:pPr/>
              <a:t>28 March 2020</a:t>
            </a:fld>
            <a:endParaRPr lang="en-US"/>
          </a:p>
        </p:txBody>
      </p:sp>
      <p:sp>
        <p:nvSpPr>
          <p:cNvPr id="8" name="Slide Number Placeholder 7"/>
          <p:cNvSpPr>
            <a:spLocks noGrp="1"/>
          </p:cNvSpPr>
          <p:nvPr>
            <p:ph type="sldNum" sz="quarter" idx="12"/>
          </p:nvPr>
        </p:nvSpPr>
        <p:spPr/>
        <p:txBody>
          <a:bodyPr/>
          <a:lstStyle/>
          <a:p>
            <a:fld id="{0FC8CFFE-504E-48E2-9562-8F7E4BA14AAB}" type="slidenum">
              <a:rPr lang="en-US" smtClean="0"/>
              <a:pPr/>
              <a:t>31</a:t>
            </a:fld>
            <a:endParaRPr lang="en-US"/>
          </a:p>
        </p:txBody>
      </p:sp>
      <p:sp>
        <p:nvSpPr>
          <p:cNvPr id="9" name="Footer Placeholder 8"/>
          <p:cNvSpPr>
            <a:spLocks noGrp="1"/>
          </p:cNvSpPr>
          <p:nvPr>
            <p:ph type="ftr" sz="quarter" idx="11"/>
          </p:nvPr>
        </p:nvSpPr>
        <p:spPr/>
        <p:txBody>
          <a:bodyPr/>
          <a:lstStyle/>
          <a:p>
            <a:r>
              <a:rPr lang="en-US" smtClean="0"/>
              <a:t>CSE 301: Microprocessors, Dept. of Computer Science and Engineering</a:t>
            </a:r>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4"/>
          <p:cNvSpPr>
            <a:spLocks noGrp="1" noChangeArrowheads="1"/>
          </p:cNvSpPr>
          <p:nvPr>
            <p:ph type="title"/>
          </p:nvPr>
        </p:nvSpPr>
        <p:spPr>
          <a:xfrm>
            <a:off x="457200" y="152400"/>
            <a:ext cx="8229600" cy="922337"/>
          </a:xfrm>
        </p:spPr>
        <p:txBody>
          <a:bodyPr>
            <a:normAutofit/>
          </a:bodyPr>
          <a:lstStyle/>
          <a:p>
            <a:r>
              <a:rPr lang="en-US" sz="3600" b="1" dirty="0" smtClean="0">
                <a:latin typeface="Times New Roman" pitchFamily="18" charset="0"/>
                <a:cs typeface="Times New Roman" pitchFamily="18" charset="0"/>
              </a:rPr>
              <a:t>Programming model</a:t>
            </a:r>
            <a:endParaRPr lang="en-US" sz="3600" dirty="0" smtClean="0">
              <a:latin typeface="Monotype Corsiva" pitchFamily="66" charset="0"/>
            </a:endParaRPr>
          </a:p>
        </p:txBody>
      </p:sp>
      <p:sp>
        <p:nvSpPr>
          <p:cNvPr id="2052" name="Rectangle 5"/>
          <p:cNvSpPr>
            <a:spLocks noGrp="1" noChangeArrowheads="1"/>
          </p:cNvSpPr>
          <p:nvPr>
            <p:ph type="body" idx="1"/>
          </p:nvPr>
        </p:nvSpPr>
        <p:spPr>
          <a:xfrm>
            <a:off x="152400" y="1600200"/>
            <a:ext cx="3771900" cy="4525963"/>
          </a:xfrm>
        </p:spPr>
        <p:txBody>
          <a:bodyPr/>
          <a:lstStyle/>
          <a:p>
            <a:pPr marL="609600" indent="-609600" algn="l" rtl="0" eaLnBrk="1" hangingPunct="1">
              <a:buFont typeface="Wingdings" pitchFamily="2" charset="2"/>
              <a:buChar char="ü"/>
            </a:pPr>
            <a:r>
              <a:rPr lang="en-US" sz="2000" b="1" dirty="0" smtClean="0">
                <a:latin typeface="Times New Roman" pitchFamily="18" charset="0"/>
                <a:cs typeface="Times New Roman" pitchFamily="18" charset="0"/>
              </a:rPr>
              <a:t>The Programming Model</a:t>
            </a:r>
            <a:r>
              <a:rPr lang="en-US" sz="2000" dirty="0" smtClean="0">
                <a:latin typeface="Times New Roman" pitchFamily="18" charset="0"/>
                <a:cs typeface="Times New Roman" pitchFamily="18" charset="0"/>
              </a:rPr>
              <a:t> :-</a:t>
            </a:r>
          </a:p>
          <a:p>
            <a:pPr marL="609600" indent="-609600" algn="l" rtl="0" eaLnBrk="1" hangingPunct="1">
              <a:buClr>
                <a:schemeClr val="hlink"/>
              </a:buClr>
              <a:buFont typeface="Courier New" pitchFamily="49" charset="0"/>
              <a:buChar char="o"/>
            </a:pPr>
            <a:r>
              <a:rPr lang="en-US" sz="2000" dirty="0" smtClean="0">
                <a:latin typeface="Times New Roman" pitchFamily="18" charset="0"/>
                <a:cs typeface="Times New Roman" pitchFamily="18" charset="0"/>
              </a:rPr>
              <a:t>Programming model of the 8086 – P4 is considered  to be </a:t>
            </a:r>
            <a:r>
              <a:rPr lang="en-US" sz="2000" dirty="0" smtClean="0">
                <a:solidFill>
                  <a:srgbClr val="663300"/>
                </a:solidFill>
                <a:latin typeface="Times New Roman" pitchFamily="18" charset="0"/>
                <a:cs typeface="Times New Roman" pitchFamily="18" charset="0"/>
              </a:rPr>
              <a:t>program visible</a:t>
            </a:r>
            <a:r>
              <a:rPr lang="en-US" sz="2000" dirty="0" smtClean="0">
                <a:latin typeface="Times New Roman" pitchFamily="18" charset="0"/>
                <a:cs typeface="Times New Roman" pitchFamily="18" charset="0"/>
              </a:rPr>
              <a:t>.</a:t>
            </a:r>
          </a:p>
          <a:p>
            <a:pPr marL="609600" indent="-609600" algn="l" rtl="0" eaLnBrk="1" hangingPunct="1">
              <a:buClr>
                <a:schemeClr val="hlink"/>
              </a:buClr>
              <a:buFontTx/>
              <a:buBlip>
                <a:blip r:embed="rId3"/>
              </a:buBlip>
            </a:pPr>
            <a:endParaRPr lang="en-US" sz="2000" dirty="0" smtClean="0">
              <a:latin typeface="Times New Roman" pitchFamily="18" charset="0"/>
              <a:cs typeface="Times New Roman" pitchFamily="18" charset="0"/>
            </a:endParaRPr>
          </a:p>
          <a:p>
            <a:pPr marL="609600" indent="-609600" algn="l" rtl="0" eaLnBrk="1" hangingPunct="1">
              <a:buClr>
                <a:schemeClr val="hlink"/>
              </a:buClr>
              <a:buFontTx/>
              <a:buNone/>
            </a:pPr>
            <a:endParaRPr lang="en-US" sz="2000" dirty="0" smtClean="0">
              <a:latin typeface="Times New Roman" pitchFamily="18" charset="0"/>
              <a:cs typeface="Times New Roman" pitchFamily="18" charset="0"/>
            </a:endParaRPr>
          </a:p>
          <a:p>
            <a:pPr marL="609600" indent="-609600" algn="l" rtl="0" eaLnBrk="1" hangingPunct="1">
              <a:buClr>
                <a:schemeClr val="hlink"/>
              </a:buClr>
              <a:buFont typeface="Courier New" pitchFamily="49" charset="0"/>
              <a:buChar char="o"/>
            </a:pPr>
            <a:r>
              <a:rPr lang="en-US" sz="2000" dirty="0" smtClean="0">
                <a:latin typeface="Times New Roman" pitchFamily="18" charset="0"/>
                <a:cs typeface="Times New Roman" pitchFamily="18" charset="0"/>
              </a:rPr>
              <a:t>The 80286 and above contain the program </a:t>
            </a:r>
            <a:r>
              <a:rPr lang="en-US" sz="2000" dirty="0" smtClean="0">
                <a:solidFill>
                  <a:srgbClr val="663300"/>
                </a:solidFill>
                <a:latin typeface="Times New Roman" pitchFamily="18" charset="0"/>
                <a:cs typeface="Times New Roman" pitchFamily="18" charset="0"/>
              </a:rPr>
              <a:t>invisible registers.</a:t>
            </a:r>
          </a:p>
        </p:txBody>
      </p:sp>
      <p:sp>
        <p:nvSpPr>
          <p:cNvPr id="2053" name="Rectangle 80"/>
          <p:cNvSpPr>
            <a:spLocks noChangeArrowheads="1"/>
          </p:cNvSpPr>
          <p:nvPr/>
        </p:nvSpPr>
        <p:spPr bwMode="auto">
          <a:xfrm>
            <a:off x="7777163" y="3644900"/>
            <a:ext cx="1403350" cy="288925"/>
          </a:xfrm>
          <a:prstGeom prst="rect">
            <a:avLst/>
          </a:prstGeom>
          <a:noFill/>
          <a:ln w="9525">
            <a:noFill/>
            <a:miter lim="800000"/>
            <a:headEnd/>
            <a:tailEnd/>
          </a:ln>
          <a:effectLst/>
        </p:spPr>
        <p:txBody>
          <a:bodyPr anchor="ctr"/>
          <a:lstStyle/>
          <a:p>
            <a:pPr algn="ctr"/>
            <a:r>
              <a:rPr lang="en-US" sz="1000" b="1">
                <a:solidFill>
                  <a:schemeClr val="tx2"/>
                </a:solidFill>
              </a:rPr>
              <a:t>Destination index</a:t>
            </a:r>
          </a:p>
        </p:txBody>
      </p:sp>
      <p:sp>
        <p:nvSpPr>
          <p:cNvPr id="2054" name="Rectangle 82"/>
          <p:cNvSpPr>
            <a:spLocks noChangeArrowheads="1"/>
          </p:cNvSpPr>
          <p:nvPr/>
        </p:nvSpPr>
        <p:spPr bwMode="auto">
          <a:xfrm>
            <a:off x="7740650" y="4435475"/>
            <a:ext cx="1403350" cy="288925"/>
          </a:xfrm>
          <a:prstGeom prst="rect">
            <a:avLst/>
          </a:prstGeom>
          <a:noFill/>
          <a:ln w="9525">
            <a:noFill/>
            <a:miter lim="800000"/>
            <a:headEnd/>
            <a:tailEnd/>
          </a:ln>
          <a:effectLst/>
        </p:spPr>
        <p:txBody>
          <a:bodyPr anchor="ctr"/>
          <a:lstStyle/>
          <a:p>
            <a:pPr algn="ctr"/>
            <a:r>
              <a:rPr lang="en-US" sz="1000" b="1">
                <a:solidFill>
                  <a:schemeClr val="tx2"/>
                </a:solidFill>
              </a:rPr>
              <a:t>Instruction pointer</a:t>
            </a:r>
          </a:p>
        </p:txBody>
      </p:sp>
      <p:grpSp>
        <p:nvGrpSpPr>
          <p:cNvPr id="2" name="Group 88"/>
          <p:cNvGrpSpPr>
            <a:grpSpLocks/>
          </p:cNvGrpSpPr>
          <p:nvPr/>
        </p:nvGrpSpPr>
        <p:grpSpPr bwMode="auto">
          <a:xfrm>
            <a:off x="3563938" y="1341438"/>
            <a:ext cx="5400675" cy="5183187"/>
            <a:chOff x="2245" y="845"/>
            <a:chExt cx="3402" cy="3265"/>
          </a:xfrm>
        </p:grpSpPr>
        <p:sp>
          <p:nvSpPr>
            <p:cNvPr id="2057" name="Rectangle 9"/>
            <p:cNvSpPr>
              <a:spLocks noChangeArrowheads="1"/>
            </p:cNvSpPr>
            <p:nvPr/>
          </p:nvSpPr>
          <p:spPr bwMode="auto">
            <a:xfrm>
              <a:off x="3846" y="1207"/>
              <a:ext cx="1075" cy="181"/>
            </a:xfrm>
            <a:prstGeom prst="rect">
              <a:avLst/>
            </a:prstGeom>
            <a:solidFill>
              <a:schemeClr val="accent1"/>
            </a:solidFill>
            <a:ln w="9525">
              <a:solidFill>
                <a:schemeClr val="tx1"/>
              </a:solidFill>
              <a:miter lim="800000"/>
              <a:headEnd/>
              <a:tailEnd/>
            </a:ln>
            <a:effectLst/>
          </p:spPr>
          <p:txBody>
            <a:bodyPr wrap="none" anchor="ctr"/>
            <a:lstStyle/>
            <a:p>
              <a:pPr algn="ctr"/>
              <a:r>
                <a:rPr lang="en-US" sz="1400" b="1"/>
                <a:t>AH      AX      AL</a:t>
              </a:r>
            </a:p>
          </p:txBody>
        </p:sp>
        <p:sp>
          <p:nvSpPr>
            <p:cNvPr id="2058" name="Rectangle 10"/>
            <p:cNvSpPr>
              <a:spLocks noChangeArrowheads="1"/>
            </p:cNvSpPr>
            <p:nvPr/>
          </p:nvSpPr>
          <p:spPr bwMode="auto">
            <a:xfrm>
              <a:off x="2803" y="1207"/>
              <a:ext cx="1075" cy="181"/>
            </a:xfrm>
            <a:prstGeom prst="rect">
              <a:avLst/>
            </a:prstGeom>
            <a:solidFill>
              <a:srgbClr val="FF9999"/>
            </a:solidFill>
            <a:ln w="9525">
              <a:solidFill>
                <a:schemeClr val="tx1"/>
              </a:solidFill>
              <a:miter lim="800000"/>
              <a:headEnd/>
              <a:tailEnd/>
            </a:ln>
            <a:effectLst/>
          </p:spPr>
          <p:txBody>
            <a:bodyPr wrap="none" anchor="ctr"/>
            <a:lstStyle/>
            <a:p>
              <a:endParaRPr lang="en-US"/>
            </a:p>
          </p:txBody>
        </p:sp>
        <p:sp>
          <p:nvSpPr>
            <p:cNvPr id="2059" name="Line 12"/>
            <p:cNvSpPr>
              <a:spLocks noChangeShapeType="1"/>
            </p:cNvSpPr>
            <p:nvPr/>
          </p:nvSpPr>
          <p:spPr bwMode="auto">
            <a:xfrm flipV="1">
              <a:off x="4377" y="981"/>
              <a:ext cx="0" cy="181"/>
            </a:xfrm>
            <a:prstGeom prst="line">
              <a:avLst/>
            </a:prstGeom>
            <a:noFill/>
            <a:ln w="9525">
              <a:solidFill>
                <a:schemeClr val="tx1"/>
              </a:solidFill>
              <a:round/>
              <a:headEnd/>
              <a:tailEnd/>
            </a:ln>
            <a:effectLst/>
          </p:spPr>
          <p:txBody>
            <a:bodyPr/>
            <a:lstStyle/>
            <a:p>
              <a:endParaRPr lang="en-US"/>
            </a:p>
          </p:txBody>
        </p:sp>
        <p:sp>
          <p:nvSpPr>
            <p:cNvPr id="2060" name="Line 13"/>
            <p:cNvSpPr>
              <a:spLocks noChangeShapeType="1"/>
            </p:cNvSpPr>
            <p:nvPr/>
          </p:nvSpPr>
          <p:spPr bwMode="auto">
            <a:xfrm flipV="1">
              <a:off x="4921" y="845"/>
              <a:ext cx="0" cy="317"/>
            </a:xfrm>
            <a:prstGeom prst="line">
              <a:avLst/>
            </a:prstGeom>
            <a:noFill/>
            <a:ln w="9525">
              <a:solidFill>
                <a:schemeClr val="tx1"/>
              </a:solidFill>
              <a:round/>
              <a:headEnd/>
              <a:tailEnd/>
            </a:ln>
            <a:effectLst/>
          </p:spPr>
          <p:txBody>
            <a:bodyPr/>
            <a:lstStyle/>
            <a:p>
              <a:endParaRPr lang="en-US"/>
            </a:p>
          </p:txBody>
        </p:sp>
        <p:sp>
          <p:nvSpPr>
            <p:cNvPr id="2061" name="Line 14"/>
            <p:cNvSpPr>
              <a:spLocks noChangeShapeType="1"/>
            </p:cNvSpPr>
            <p:nvPr/>
          </p:nvSpPr>
          <p:spPr bwMode="auto">
            <a:xfrm flipH="1">
              <a:off x="4377" y="1071"/>
              <a:ext cx="136" cy="0"/>
            </a:xfrm>
            <a:prstGeom prst="line">
              <a:avLst/>
            </a:prstGeom>
            <a:noFill/>
            <a:ln w="9525">
              <a:solidFill>
                <a:schemeClr val="tx1"/>
              </a:solidFill>
              <a:round/>
              <a:headEnd/>
              <a:tailEnd type="triangle" w="med" len="med"/>
            </a:ln>
            <a:effectLst/>
          </p:spPr>
          <p:txBody>
            <a:bodyPr/>
            <a:lstStyle/>
            <a:p>
              <a:endParaRPr lang="en-US"/>
            </a:p>
          </p:txBody>
        </p:sp>
        <p:sp>
          <p:nvSpPr>
            <p:cNvPr id="2062" name="Line 15"/>
            <p:cNvSpPr>
              <a:spLocks noChangeShapeType="1"/>
            </p:cNvSpPr>
            <p:nvPr/>
          </p:nvSpPr>
          <p:spPr bwMode="auto">
            <a:xfrm>
              <a:off x="4241" y="1071"/>
              <a:ext cx="136" cy="0"/>
            </a:xfrm>
            <a:prstGeom prst="line">
              <a:avLst/>
            </a:prstGeom>
            <a:noFill/>
            <a:ln w="9525">
              <a:solidFill>
                <a:schemeClr val="tx1"/>
              </a:solidFill>
              <a:round/>
              <a:headEnd/>
              <a:tailEnd type="triangle" w="med" len="med"/>
            </a:ln>
            <a:effectLst/>
          </p:spPr>
          <p:txBody>
            <a:bodyPr/>
            <a:lstStyle/>
            <a:p>
              <a:endParaRPr lang="en-US"/>
            </a:p>
          </p:txBody>
        </p:sp>
        <p:sp>
          <p:nvSpPr>
            <p:cNvPr id="2063" name="Line 16"/>
            <p:cNvSpPr>
              <a:spLocks noChangeShapeType="1"/>
            </p:cNvSpPr>
            <p:nvPr/>
          </p:nvSpPr>
          <p:spPr bwMode="auto">
            <a:xfrm>
              <a:off x="4785" y="1071"/>
              <a:ext cx="136" cy="0"/>
            </a:xfrm>
            <a:prstGeom prst="line">
              <a:avLst/>
            </a:prstGeom>
            <a:noFill/>
            <a:ln w="9525">
              <a:solidFill>
                <a:schemeClr val="tx1"/>
              </a:solidFill>
              <a:round/>
              <a:headEnd/>
              <a:tailEnd type="triangle" w="med" len="med"/>
            </a:ln>
            <a:effectLst/>
          </p:spPr>
          <p:txBody>
            <a:bodyPr/>
            <a:lstStyle/>
            <a:p>
              <a:endParaRPr lang="en-US"/>
            </a:p>
          </p:txBody>
        </p:sp>
        <p:sp>
          <p:nvSpPr>
            <p:cNvPr id="2064" name="Line 17"/>
            <p:cNvSpPr>
              <a:spLocks noChangeShapeType="1"/>
            </p:cNvSpPr>
            <p:nvPr/>
          </p:nvSpPr>
          <p:spPr bwMode="auto">
            <a:xfrm flipH="1">
              <a:off x="3878" y="1071"/>
              <a:ext cx="136" cy="0"/>
            </a:xfrm>
            <a:prstGeom prst="line">
              <a:avLst/>
            </a:prstGeom>
            <a:noFill/>
            <a:ln w="9525">
              <a:solidFill>
                <a:schemeClr val="tx1"/>
              </a:solidFill>
              <a:round/>
              <a:headEnd/>
              <a:tailEnd type="triangle" w="med" len="med"/>
            </a:ln>
            <a:effectLst/>
          </p:spPr>
          <p:txBody>
            <a:bodyPr/>
            <a:lstStyle/>
            <a:p>
              <a:endParaRPr lang="en-US"/>
            </a:p>
          </p:txBody>
        </p:sp>
        <p:sp>
          <p:nvSpPr>
            <p:cNvPr id="2065" name="Line 18"/>
            <p:cNvSpPr>
              <a:spLocks noChangeShapeType="1"/>
            </p:cNvSpPr>
            <p:nvPr/>
          </p:nvSpPr>
          <p:spPr bwMode="auto">
            <a:xfrm flipV="1">
              <a:off x="3878" y="845"/>
              <a:ext cx="0" cy="317"/>
            </a:xfrm>
            <a:prstGeom prst="line">
              <a:avLst/>
            </a:prstGeom>
            <a:noFill/>
            <a:ln w="9525">
              <a:solidFill>
                <a:schemeClr val="tx1"/>
              </a:solidFill>
              <a:round/>
              <a:headEnd/>
              <a:tailEnd/>
            </a:ln>
            <a:effectLst/>
          </p:spPr>
          <p:txBody>
            <a:bodyPr/>
            <a:lstStyle/>
            <a:p>
              <a:endParaRPr lang="en-US"/>
            </a:p>
          </p:txBody>
        </p:sp>
        <p:sp>
          <p:nvSpPr>
            <p:cNvPr id="2066" name="Rectangle 19"/>
            <p:cNvSpPr>
              <a:spLocks noChangeArrowheads="1"/>
            </p:cNvSpPr>
            <p:nvPr/>
          </p:nvSpPr>
          <p:spPr bwMode="auto">
            <a:xfrm>
              <a:off x="4468" y="981"/>
              <a:ext cx="317" cy="136"/>
            </a:xfrm>
            <a:prstGeom prst="rect">
              <a:avLst/>
            </a:prstGeom>
            <a:noFill/>
            <a:ln w="9525">
              <a:noFill/>
              <a:miter lim="800000"/>
              <a:headEnd/>
              <a:tailEnd/>
            </a:ln>
            <a:effectLst/>
          </p:spPr>
          <p:txBody>
            <a:bodyPr anchor="ctr"/>
            <a:lstStyle/>
            <a:p>
              <a:pPr algn="ctr"/>
              <a:r>
                <a:rPr lang="en-US" sz="1000" b="1">
                  <a:solidFill>
                    <a:schemeClr val="tx2"/>
                  </a:solidFill>
                </a:rPr>
                <a:t>8-bit</a:t>
              </a:r>
            </a:p>
          </p:txBody>
        </p:sp>
        <p:sp>
          <p:nvSpPr>
            <p:cNvPr id="2067" name="Rectangle 20"/>
            <p:cNvSpPr>
              <a:spLocks noChangeArrowheads="1"/>
            </p:cNvSpPr>
            <p:nvPr/>
          </p:nvSpPr>
          <p:spPr bwMode="auto">
            <a:xfrm>
              <a:off x="3969" y="981"/>
              <a:ext cx="317" cy="136"/>
            </a:xfrm>
            <a:prstGeom prst="rect">
              <a:avLst/>
            </a:prstGeom>
            <a:noFill/>
            <a:ln w="9525">
              <a:noFill/>
              <a:miter lim="800000"/>
              <a:headEnd/>
              <a:tailEnd/>
            </a:ln>
            <a:effectLst/>
          </p:spPr>
          <p:txBody>
            <a:bodyPr anchor="ctr"/>
            <a:lstStyle/>
            <a:p>
              <a:pPr algn="ctr"/>
              <a:r>
                <a:rPr lang="en-US" sz="1000" b="1">
                  <a:solidFill>
                    <a:schemeClr val="tx2"/>
                  </a:solidFill>
                </a:rPr>
                <a:t>8-bit</a:t>
              </a:r>
            </a:p>
          </p:txBody>
        </p:sp>
        <p:sp>
          <p:nvSpPr>
            <p:cNvPr id="2068" name="Rectangle 21"/>
            <p:cNvSpPr>
              <a:spLocks noChangeArrowheads="1"/>
            </p:cNvSpPr>
            <p:nvPr/>
          </p:nvSpPr>
          <p:spPr bwMode="auto">
            <a:xfrm>
              <a:off x="4151" y="845"/>
              <a:ext cx="453" cy="136"/>
            </a:xfrm>
            <a:prstGeom prst="rect">
              <a:avLst/>
            </a:prstGeom>
            <a:noFill/>
            <a:ln w="9525">
              <a:noFill/>
              <a:miter lim="800000"/>
              <a:headEnd/>
              <a:tailEnd/>
            </a:ln>
            <a:effectLst/>
          </p:spPr>
          <p:txBody>
            <a:bodyPr anchor="ctr"/>
            <a:lstStyle/>
            <a:p>
              <a:pPr algn="ctr"/>
              <a:r>
                <a:rPr lang="en-US" sz="1200" b="1">
                  <a:solidFill>
                    <a:schemeClr val="tx2"/>
                  </a:solidFill>
                </a:rPr>
                <a:t>16-bit</a:t>
              </a:r>
            </a:p>
          </p:txBody>
        </p:sp>
        <p:sp>
          <p:nvSpPr>
            <p:cNvPr id="2069" name="Line 22"/>
            <p:cNvSpPr>
              <a:spLocks noChangeShapeType="1"/>
            </p:cNvSpPr>
            <p:nvPr/>
          </p:nvSpPr>
          <p:spPr bwMode="auto">
            <a:xfrm flipH="1">
              <a:off x="3878" y="890"/>
              <a:ext cx="317" cy="0"/>
            </a:xfrm>
            <a:prstGeom prst="line">
              <a:avLst/>
            </a:prstGeom>
            <a:noFill/>
            <a:ln w="9525">
              <a:solidFill>
                <a:schemeClr val="tx1"/>
              </a:solidFill>
              <a:round/>
              <a:headEnd/>
              <a:tailEnd type="triangle" w="med" len="med"/>
            </a:ln>
            <a:effectLst/>
          </p:spPr>
          <p:txBody>
            <a:bodyPr/>
            <a:lstStyle/>
            <a:p>
              <a:endParaRPr lang="en-US"/>
            </a:p>
          </p:txBody>
        </p:sp>
        <p:sp>
          <p:nvSpPr>
            <p:cNvPr id="2070" name="Line 23"/>
            <p:cNvSpPr>
              <a:spLocks noChangeShapeType="1"/>
            </p:cNvSpPr>
            <p:nvPr/>
          </p:nvSpPr>
          <p:spPr bwMode="auto">
            <a:xfrm>
              <a:off x="4558" y="890"/>
              <a:ext cx="363" cy="0"/>
            </a:xfrm>
            <a:prstGeom prst="line">
              <a:avLst/>
            </a:prstGeom>
            <a:noFill/>
            <a:ln w="9525">
              <a:solidFill>
                <a:schemeClr val="tx1"/>
              </a:solidFill>
              <a:round/>
              <a:headEnd/>
              <a:tailEnd type="triangle" w="med" len="med"/>
            </a:ln>
            <a:effectLst/>
          </p:spPr>
          <p:txBody>
            <a:bodyPr/>
            <a:lstStyle/>
            <a:p>
              <a:endParaRPr lang="en-US"/>
            </a:p>
          </p:txBody>
        </p:sp>
        <p:sp>
          <p:nvSpPr>
            <p:cNvPr id="2071" name="Rectangle 26"/>
            <p:cNvSpPr>
              <a:spLocks noChangeArrowheads="1"/>
            </p:cNvSpPr>
            <p:nvPr/>
          </p:nvSpPr>
          <p:spPr bwMode="auto">
            <a:xfrm>
              <a:off x="3846" y="1389"/>
              <a:ext cx="1075" cy="181"/>
            </a:xfrm>
            <a:prstGeom prst="rect">
              <a:avLst/>
            </a:prstGeom>
            <a:solidFill>
              <a:schemeClr val="accent1"/>
            </a:solidFill>
            <a:ln w="9525">
              <a:solidFill>
                <a:schemeClr val="tx1"/>
              </a:solidFill>
              <a:miter lim="800000"/>
              <a:headEnd/>
              <a:tailEnd/>
            </a:ln>
            <a:effectLst/>
          </p:spPr>
          <p:txBody>
            <a:bodyPr wrap="none" anchor="ctr"/>
            <a:lstStyle/>
            <a:p>
              <a:pPr algn="ctr"/>
              <a:r>
                <a:rPr lang="en-US" sz="1400" b="1"/>
                <a:t>BH      BX      BL</a:t>
              </a:r>
            </a:p>
          </p:txBody>
        </p:sp>
        <p:sp>
          <p:nvSpPr>
            <p:cNvPr id="2072" name="Rectangle 27"/>
            <p:cNvSpPr>
              <a:spLocks noChangeArrowheads="1"/>
            </p:cNvSpPr>
            <p:nvPr/>
          </p:nvSpPr>
          <p:spPr bwMode="auto">
            <a:xfrm>
              <a:off x="2803" y="1389"/>
              <a:ext cx="1075" cy="181"/>
            </a:xfrm>
            <a:prstGeom prst="rect">
              <a:avLst/>
            </a:prstGeom>
            <a:solidFill>
              <a:srgbClr val="FF9999"/>
            </a:solidFill>
            <a:ln w="9525">
              <a:solidFill>
                <a:schemeClr val="tx1"/>
              </a:solidFill>
              <a:miter lim="800000"/>
              <a:headEnd/>
              <a:tailEnd/>
            </a:ln>
            <a:effectLst/>
          </p:spPr>
          <p:txBody>
            <a:bodyPr wrap="none" anchor="ctr"/>
            <a:lstStyle/>
            <a:p>
              <a:endParaRPr lang="en-US"/>
            </a:p>
          </p:txBody>
        </p:sp>
        <p:sp>
          <p:nvSpPr>
            <p:cNvPr id="2073" name="Rectangle 29"/>
            <p:cNvSpPr>
              <a:spLocks noChangeArrowheads="1"/>
            </p:cNvSpPr>
            <p:nvPr/>
          </p:nvSpPr>
          <p:spPr bwMode="auto">
            <a:xfrm>
              <a:off x="3846" y="1570"/>
              <a:ext cx="1075" cy="181"/>
            </a:xfrm>
            <a:prstGeom prst="rect">
              <a:avLst/>
            </a:prstGeom>
            <a:solidFill>
              <a:schemeClr val="accent1"/>
            </a:solidFill>
            <a:ln w="9525">
              <a:solidFill>
                <a:schemeClr val="tx1"/>
              </a:solidFill>
              <a:miter lim="800000"/>
              <a:headEnd/>
              <a:tailEnd/>
            </a:ln>
            <a:effectLst/>
          </p:spPr>
          <p:txBody>
            <a:bodyPr wrap="none" anchor="ctr"/>
            <a:lstStyle/>
            <a:p>
              <a:pPr algn="ctr"/>
              <a:r>
                <a:rPr lang="en-US" sz="1400" b="1"/>
                <a:t>CH      CX      CL</a:t>
              </a:r>
            </a:p>
          </p:txBody>
        </p:sp>
        <p:sp>
          <p:nvSpPr>
            <p:cNvPr id="2074" name="Rectangle 30"/>
            <p:cNvSpPr>
              <a:spLocks noChangeArrowheads="1"/>
            </p:cNvSpPr>
            <p:nvPr/>
          </p:nvSpPr>
          <p:spPr bwMode="auto">
            <a:xfrm>
              <a:off x="2803" y="1570"/>
              <a:ext cx="1075" cy="181"/>
            </a:xfrm>
            <a:prstGeom prst="rect">
              <a:avLst/>
            </a:prstGeom>
            <a:solidFill>
              <a:srgbClr val="FF9999"/>
            </a:solidFill>
            <a:ln w="9525">
              <a:solidFill>
                <a:schemeClr val="tx1"/>
              </a:solidFill>
              <a:miter lim="800000"/>
              <a:headEnd/>
              <a:tailEnd/>
            </a:ln>
            <a:effectLst/>
          </p:spPr>
          <p:txBody>
            <a:bodyPr wrap="none" anchor="ctr"/>
            <a:lstStyle/>
            <a:p>
              <a:endParaRPr lang="en-US"/>
            </a:p>
          </p:txBody>
        </p:sp>
        <p:sp>
          <p:nvSpPr>
            <p:cNvPr id="2075" name="Rectangle 32"/>
            <p:cNvSpPr>
              <a:spLocks noChangeArrowheads="1"/>
            </p:cNvSpPr>
            <p:nvPr/>
          </p:nvSpPr>
          <p:spPr bwMode="auto">
            <a:xfrm>
              <a:off x="3846" y="1752"/>
              <a:ext cx="1075" cy="181"/>
            </a:xfrm>
            <a:prstGeom prst="rect">
              <a:avLst/>
            </a:prstGeom>
            <a:solidFill>
              <a:schemeClr val="accent1"/>
            </a:solidFill>
            <a:ln w="9525">
              <a:solidFill>
                <a:schemeClr val="tx1"/>
              </a:solidFill>
              <a:miter lim="800000"/>
              <a:headEnd/>
              <a:tailEnd/>
            </a:ln>
            <a:effectLst/>
          </p:spPr>
          <p:txBody>
            <a:bodyPr wrap="none" anchor="ctr"/>
            <a:lstStyle/>
            <a:p>
              <a:pPr algn="ctr"/>
              <a:r>
                <a:rPr lang="en-US" sz="1400" b="1" dirty="0"/>
                <a:t>DH      DX      DL</a:t>
              </a:r>
            </a:p>
          </p:txBody>
        </p:sp>
        <p:sp>
          <p:nvSpPr>
            <p:cNvPr id="2076" name="Rectangle 33"/>
            <p:cNvSpPr>
              <a:spLocks noChangeArrowheads="1"/>
            </p:cNvSpPr>
            <p:nvPr/>
          </p:nvSpPr>
          <p:spPr bwMode="auto">
            <a:xfrm>
              <a:off x="2803" y="1752"/>
              <a:ext cx="1075" cy="181"/>
            </a:xfrm>
            <a:prstGeom prst="rect">
              <a:avLst/>
            </a:prstGeom>
            <a:solidFill>
              <a:srgbClr val="FF9999"/>
            </a:solidFill>
            <a:ln w="9525">
              <a:solidFill>
                <a:schemeClr val="tx1"/>
              </a:solidFill>
              <a:miter lim="800000"/>
              <a:headEnd/>
              <a:tailEnd/>
            </a:ln>
            <a:effectLst/>
          </p:spPr>
          <p:txBody>
            <a:bodyPr wrap="none" anchor="ctr"/>
            <a:lstStyle/>
            <a:p>
              <a:endParaRPr lang="en-US"/>
            </a:p>
          </p:txBody>
        </p:sp>
        <p:sp>
          <p:nvSpPr>
            <p:cNvPr id="2077" name="Rectangle 35"/>
            <p:cNvSpPr>
              <a:spLocks noChangeArrowheads="1"/>
            </p:cNvSpPr>
            <p:nvPr/>
          </p:nvSpPr>
          <p:spPr bwMode="auto">
            <a:xfrm>
              <a:off x="3846" y="1933"/>
              <a:ext cx="1075" cy="181"/>
            </a:xfrm>
            <a:prstGeom prst="rect">
              <a:avLst/>
            </a:prstGeom>
            <a:solidFill>
              <a:schemeClr val="accent1"/>
            </a:solidFill>
            <a:ln w="9525">
              <a:solidFill>
                <a:schemeClr val="tx1"/>
              </a:solidFill>
              <a:miter lim="800000"/>
              <a:headEnd/>
              <a:tailEnd/>
            </a:ln>
            <a:effectLst/>
          </p:spPr>
          <p:txBody>
            <a:bodyPr wrap="none" anchor="ctr"/>
            <a:lstStyle/>
            <a:p>
              <a:pPr algn="ctr"/>
              <a:r>
                <a:rPr lang="en-US" sz="1400" b="1"/>
                <a:t>SP</a:t>
              </a:r>
            </a:p>
          </p:txBody>
        </p:sp>
        <p:sp>
          <p:nvSpPr>
            <p:cNvPr id="2078" name="Rectangle 36"/>
            <p:cNvSpPr>
              <a:spLocks noChangeArrowheads="1"/>
            </p:cNvSpPr>
            <p:nvPr/>
          </p:nvSpPr>
          <p:spPr bwMode="auto">
            <a:xfrm>
              <a:off x="2803" y="1933"/>
              <a:ext cx="1075" cy="181"/>
            </a:xfrm>
            <a:prstGeom prst="rect">
              <a:avLst/>
            </a:prstGeom>
            <a:solidFill>
              <a:srgbClr val="FF9999"/>
            </a:solidFill>
            <a:ln w="0">
              <a:solidFill>
                <a:schemeClr val="tx1"/>
              </a:solidFill>
              <a:miter lim="800000"/>
              <a:headEnd/>
              <a:tailEnd/>
            </a:ln>
            <a:effectLst/>
          </p:spPr>
          <p:txBody>
            <a:bodyPr wrap="none" anchor="ctr"/>
            <a:lstStyle/>
            <a:p>
              <a:endParaRPr lang="en-US"/>
            </a:p>
          </p:txBody>
        </p:sp>
        <p:sp>
          <p:nvSpPr>
            <p:cNvPr id="2079" name="Rectangle 38"/>
            <p:cNvSpPr>
              <a:spLocks noChangeArrowheads="1"/>
            </p:cNvSpPr>
            <p:nvPr/>
          </p:nvSpPr>
          <p:spPr bwMode="auto">
            <a:xfrm>
              <a:off x="3846" y="2115"/>
              <a:ext cx="1075" cy="181"/>
            </a:xfrm>
            <a:prstGeom prst="rect">
              <a:avLst/>
            </a:prstGeom>
            <a:solidFill>
              <a:schemeClr val="accent1"/>
            </a:solidFill>
            <a:ln w="9525">
              <a:solidFill>
                <a:schemeClr val="tx1"/>
              </a:solidFill>
              <a:miter lim="800000"/>
              <a:headEnd/>
              <a:tailEnd/>
            </a:ln>
            <a:effectLst/>
          </p:spPr>
          <p:txBody>
            <a:bodyPr wrap="none" anchor="ctr"/>
            <a:lstStyle/>
            <a:p>
              <a:pPr algn="ctr"/>
              <a:r>
                <a:rPr lang="en-US" sz="1400" b="1"/>
                <a:t>BP</a:t>
              </a:r>
            </a:p>
          </p:txBody>
        </p:sp>
        <p:sp>
          <p:nvSpPr>
            <p:cNvPr id="2080" name="Rectangle 39"/>
            <p:cNvSpPr>
              <a:spLocks noChangeArrowheads="1"/>
            </p:cNvSpPr>
            <p:nvPr/>
          </p:nvSpPr>
          <p:spPr bwMode="auto">
            <a:xfrm>
              <a:off x="2803" y="2115"/>
              <a:ext cx="1075" cy="181"/>
            </a:xfrm>
            <a:prstGeom prst="rect">
              <a:avLst/>
            </a:prstGeom>
            <a:solidFill>
              <a:srgbClr val="FF9999"/>
            </a:solidFill>
            <a:ln w="0">
              <a:solidFill>
                <a:schemeClr val="tx1"/>
              </a:solidFill>
              <a:miter lim="800000"/>
              <a:headEnd/>
              <a:tailEnd/>
            </a:ln>
            <a:effectLst/>
          </p:spPr>
          <p:txBody>
            <a:bodyPr wrap="none" anchor="ctr"/>
            <a:lstStyle/>
            <a:p>
              <a:endParaRPr lang="en-US"/>
            </a:p>
          </p:txBody>
        </p:sp>
        <p:sp>
          <p:nvSpPr>
            <p:cNvPr id="2081" name="Rectangle 41"/>
            <p:cNvSpPr>
              <a:spLocks noChangeArrowheads="1"/>
            </p:cNvSpPr>
            <p:nvPr/>
          </p:nvSpPr>
          <p:spPr bwMode="auto">
            <a:xfrm>
              <a:off x="3846" y="2296"/>
              <a:ext cx="1075" cy="181"/>
            </a:xfrm>
            <a:prstGeom prst="rect">
              <a:avLst/>
            </a:prstGeom>
            <a:solidFill>
              <a:schemeClr val="accent1"/>
            </a:solidFill>
            <a:ln w="9525">
              <a:solidFill>
                <a:schemeClr val="tx1"/>
              </a:solidFill>
              <a:miter lim="800000"/>
              <a:headEnd/>
              <a:tailEnd/>
            </a:ln>
            <a:effectLst/>
          </p:spPr>
          <p:txBody>
            <a:bodyPr wrap="none" anchor="ctr"/>
            <a:lstStyle/>
            <a:p>
              <a:pPr algn="ctr"/>
              <a:r>
                <a:rPr lang="en-US" sz="1400" b="1"/>
                <a:t>DI</a:t>
              </a:r>
            </a:p>
          </p:txBody>
        </p:sp>
        <p:sp>
          <p:nvSpPr>
            <p:cNvPr id="2082" name="Rectangle 42"/>
            <p:cNvSpPr>
              <a:spLocks noChangeArrowheads="1"/>
            </p:cNvSpPr>
            <p:nvPr/>
          </p:nvSpPr>
          <p:spPr bwMode="auto">
            <a:xfrm>
              <a:off x="2803" y="2296"/>
              <a:ext cx="1075" cy="181"/>
            </a:xfrm>
            <a:prstGeom prst="rect">
              <a:avLst/>
            </a:prstGeom>
            <a:solidFill>
              <a:srgbClr val="FF9999"/>
            </a:solidFill>
            <a:ln w="9525">
              <a:solidFill>
                <a:schemeClr val="tx1"/>
              </a:solidFill>
              <a:miter lim="800000"/>
              <a:headEnd/>
              <a:tailEnd/>
            </a:ln>
            <a:effectLst/>
          </p:spPr>
          <p:txBody>
            <a:bodyPr wrap="none" anchor="ctr"/>
            <a:lstStyle/>
            <a:p>
              <a:endParaRPr lang="en-US"/>
            </a:p>
          </p:txBody>
        </p:sp>
        <p:grpSp>
          <p:nvGrpSpPr>
            <p:cNvPr id="3" name="Group 61"/>
            <p:cNvGrpSpPr>
              <a:grpSpLocks/>
            </p:cNvGrpSpPr>
            <p:nvPr/>
          </p:nvGrpSpPr>
          <p:grpSpPr bwMode="auto">
            <a:xfrm>
              <a:off x="2803" y="2478"/>
              <a:ext cx="2118" cy="181"/>
              <a:chOff x="3302" y="2478"/>
              <a:chExt cx="2118" cy="181"/>
            </a:xfrm>
          </p:grpSpPr>
          <p:sp>
            <p:nvSpPr>
              <p:cNvPr id="2118" name="Rectangle 44"/>
              <p:cNvSpPr>
                <a:spLocks noChangeArrowheads="1"/>
              </p:cNvSpPr>
              <p:nvPr/>
            </p:nvSpPr>
            <p:spPr bwMode="auto">
              <a:xfrm>
                <a:off x="4345" y="2478"/>
                <a:ext cx="1075" cy="181"/>
              </a:xfrm>
              <a:prstGeom prst="rect">
                <a:avLst/>
              </a:prstGeom>
              <a:solidFill>
                <a:schemeClr val="accent1"/>
              </a:solidFill>
              <a:ln w="9525">
                <a:solidFill>
                  <a:schemeClr val="tx1"/>
                </a:solidFill>
                <a:miter lim="800000"/>
                <a:headEnd/>
                <a:tailEnd/>
              </a:ln>
              <a:effectLst/>
            </p:spPr>
            <p:txBody>
              <a:bodyPr wrap="none" anchor="ctr"/>
              <a:lstStyle/>
              <a:p>
                <a:pPr algn="ctr"/>
                <a:r>
                  <a:rPr lang="en-US" sz="1400" b="1"/>
                  <a:t>SI</a:t>
                </a:r>
              </a:p>
            </p:txBody>
          </p:sp>
          <p:sp>
            <p:nvSpPr>
              <p:cNvPr id="2119" name="Rectangle 45"/>
              <p:cNvSpPr>
                <a:spLocks noChangeArrowheads="1"/>
              </p:cNvSpPr>
              <p:nvPr/>
            </p:nvSpPr>
            <p:spPr bwMode="auto">
              <a:xfrm>
                <a:off x="3302" y="2478"/>
                <a:ext cx="1075" cy="181"/>
              </a:xfrm>
              <a:prstGeom prst="rect">
                <a:avLst/>
              </a:prstGeom>
              <a:solidFill>
                <a:srgbClr val="FF9999"/>
              </a:solidFill>
              <a:ln w="9525">
                <a:solidFill>
                  <a:schemeClr val="tx1"/>
                </a:solidFill>
                <a:miter lim="800000"/>
                <a:headEnd/>
                <a:tailEnd/>
              </a:ln>
              <a:effectLst/>
            </p:spPr>
            <p:txBody>
              <a:bodyPr wrap="none" anchor="ctr"/>
              <a:lstStyle/>
              <a:p>
                <a:endParaRPr lang="en-US"/>
              </a:p>
            </p:txBody>
          </p:sp>
        </p:grpSp>
        <p:sp>
          <p:nvSpPr>
            <p:cNvPr id="2084" name="Rectangle 46"/>
            <p:cNvSpPr>
              <a:spLocks noChangeArrowheads="1"/>
            </p:cNvSpPr>
            <p:nvPr/>
          </p:nvSpPr>
          <p:spPr bwMode="auto">
            <a:xfrm>
              <a:off x="2336" y="1026"/>
              <a:ext cx="407" cy="136"/>
            </a:xfrm>
            <a:prstGeom prst="rect">
              <a:avLst/>
            </a:prstGeom>
            <a:noFill/>
            <a:ln w="9525">
              <a:noFill/>
              <a:miter lim="800000"/>
              <a:headEnd/>
              <a:tailEnd/>
            </a:ln>
            <a:effectLst/>
          </p:spPr>
          <p:txBody>
            <a:bodyPr anchor="ctr"/>
            <a:lstStyle/>
            <a:p>
              <a:pPr algn="ctr"/>
              <a:r>
                <a:rPr lang="en-US" sz="1200" b="1">
                  <a:solidFill>
                    <a:schemeClr val="tx2"/>
                  </a:solidFill>
                </a:rPr>
                <a:t>32-bit</a:t>
              </a:r>
            </a:p>
          </p:txBody>
        </p:sp>
        <p:sp>
          <p:nvSpPr>
            <p:cNvPr id="2085" name="Rectangle 47"/>
            <p:cNvSpPr>
              <a:spLocks noChangeArrowheads="1"/>
            </p:cNvSpPr>
            <p:nvPr/>
          </p:nvSpPr>
          <p:spPr bwMode="auto">
            <a:xfrm>
              <a:off x="2336" y="1208"/>
              <a:ext cx="407" cy="136"/>
            </a:xfrm>
            <a:prstGeom prst="rect">
              <a:avLst/>
            </a:prstGeom>
            <a:noFill/>
            <a:ln w="9525">
              <a:noFill/>
              <a:miter lim="800000"/>
              <a:headEnd/>
              <a:tailEnd/>
            </a:ln>
            <a:effectLst/>
          </p:spPr>
          <p:txBody>
            <a:bodyPr anchor="ctr"/>
            <a:lstStyle/>
            <a:p>
              <a:pPr algn="ctr"/>
              <a:r>
                <a:rPr lang="en-US" sz="1200" b="1">
                  <a:solidFill>
                    <a:schemeClr val="tx2"/>
                  </a:solidFill>
                </a:rPr>
                <a:t>EAX</a:t>
              </a:r>
            </a:p>
          </p:txBody>
        </p:sp>
        <p:sp>
          <p:nvSpPr>
            <p:cNvPr id="2086" name="Rectangle 48"/>
            <p:cNvSpPr>
              <a:spLocks noChangeArrowheads="1"/>
            </p:cNvSpPr>
            <p:nvPr/>
          </p:nvSpPr>
          <p:spPr bwMode="auto">
            <a:xfrm>
              <a:off x="2336" y="1389"/>
              <a:ext cx="407" cy="136"/>
            </a:xfrm>
            <a:prstGeom prst="rect">
              <a:avLst/>
            </a:prstGeom>
            <a:noFill/>
            <a:ln w="9525">
              <a:noFill/>
              <a:miter lim="800000"/>
              <a:headEnd/>
              <a:tailEnd/>
            </a:ln>
            <a:effectLst/>
          </p:spPr>
          <p:txBody>
            <a:bodyPr anchor="ctr"/>
            <a:lstStyle/>
            <a:p>
              <a:pPr algn="ctr"/>
              <a:r>
                <a:rPr lang="en-US" sz="1200" b="1">
                  <a:solidFill>
                    <a:schemeClr val="tx2"/>
                  </a:solidFill>
                </a:rPr>
                <a:t>EBX</a:t>
              </a:r>
            </a:p>
          </p:txBody>
        </p:sp>
        <p:sp>
          <p:nvSpPr>
            <p:cNvPr id="2087" name="Rectangle 49"/>
            <p:cNvSpPr>
              <a:spLocks noChangeArrowheads="1"/>
            </p:cNvSpPr>
            <p:nvPr/>
          </p:nvSpPr>
          <p:spPr bwMode="auto">
            <a:xfrm>
              <a:off x="2336" y="1570"/>
              <a:ext cx="407" cy="136"/>
            </a:xfrm>
            <a:prstGeom prst="rect">
              <a:avLst/>
            </a:prstGeom>
            <a:noFill/>
            <a:ln w="9525">
              <a:noFill/>
              <a:miter lim="800000"/>
              <a:headEnd/>
              <a:tailEnd/>
            </a:ln>
            <a:effectLst/>
          </p:spPr>
          <p:txBody>
            <a:bodyPr anchor="ctr"/>
            <a:lstStyle/>
            <a:p>
              <a:pPr algn="ctr"/>
              <a:r>
                <a:rPr lang="en-US" sz="1200" b="1" dirty="0">
                  <a:solidFill>
                    <a:schemeClr val="tx2"/>
                  </a:solidFill>
                </a:rPr>
                <a:t>ECX</a:t>
              </a:r>
            </a:p>
          </p:txBody>
        </p:sp>
        <p:sp>
          <p:nvSpPr>
            <p:cNvPr id="2088" name="Rectangle 50"/>
            <p:cNvSpPr>
              <a:spLocks noChangeArrowheads="1"/>
            </p:cNvSpPr>
            <p:nvPr/>
          </p:nvSpPr>
          <p:spPr bwMode="auto">
            <a:xfrm>
              <a:off x="2336" y="1752"/>
              <a:ext cx="407" cy="136"/>
            </a:xfrm>
            <a:prstGeom prst="rect">
              <a:avLst/>
            </a:prstGeom>
            <a:noFill/>
            <a:ln w="9525">
              <a:noFill/>
              <a:miter lim="800000"/>
              <a:headEnd/>
              <a:tailEnd/>
            </a:ln>
            <a:effectLst/>
          </p:spPr>
          <p:txBody>
            <a:bodyPr anchor="ctr"/>
            <a:lstStyle/>
            <a:p>
              <a:pPr algn="ctr"/>
              <a:r>
                <a:rPr lang="en-US" sz="1200" b="1">
                  <a:solidFill>
                    <a:schemeClr val="tx2"/>
                  </a:solidFill>
                </a:rPr>
                <a:t>EDX</a:t>
              </a:r>
            </a:p>
          </p:txBody>
        </p:sp>
        <p:sp>
          <p:nvSpPr>
            <p:cNvPr id="2089" name="Rectangle 51"/>
            <p:cNvSpPr>
              <a:spLocks noChangeArrowheads="1"/>
            </p:cNvSpPr>
            <p:nvPr/>
          </p:nvSpPr>
          <p:spPr bwMode="auto">
            <a:xfrm>
              <a:off x="2337" y="1933"/>
              <a:ext cx="407" cy="136"/>
            </a:xfrm>
            <a:prstGeom prst="rect">
              <a:avLst/>
            </a:prstGeom>
            <a:noFill/>
            <a:ln w="9525">
              <a:noFill/>
              <a:miter lim="800000"/>
              <a:headEnd/>
              <a:tailEnd/>
            </a:ln>
            <a:effectLst/>
          </p:spPr>
          <p:txBody>
            <a:bodyPr anchor="ctr"/>
            <a:lstStyle/>
            <a:p>
              <a:pPr algn="ctr"/>
              <a:r>
                <a:rPr lang="en-US" sz="1200" b="1">
                  <a:solidFill>
                    <a:schemeClr val="tx2"/>
                  </a:solidFill>
                </a:rPr>
                <a:t>ESP</a:t>
              </a:r>
            </a:p>
          </p:txBody>
        </p:sp>
        <p:sp>
          <p:nvSpPr>
            <p:cNvPr id="2090" name="Rectangle 52"/>
            <p:cNvSpPr>
              <a:spLocks noChangeArrowheads="1"/>
            </p:cNvSpPr>
            <p:nvPr/>
          </p:nvSpPr>
          <p:spPr bwMode="auto">
            <a:xfrm>
              <a:off x="2336" y="2115"/>
              <a:ext cx="407" cy="136"/>
            </a:xfrm>
            <a:prstGeom prst="rect">
              <a:avLst/>
            </a:prstGeom>
            <a:noFill/>
            <a:ln w="9525">
              <a:noFill/>
              <a:miter lim="800000"/>
              <a:headEnd/>
              <a:tailEnd/>
            </a:ln>
            <a:effectLst/>
          </p:spPr>
          <p:txBody>
            <a:bodyPr anchor="ctr"/>
            <a:lstStyle/>
            <a:p>
              <a:pPr algn="ctr"/>
              <a:r>
                <a:rPr lang="en-US" sz="1200" b="1">
                  <a:solidFill>
                    <a:schemeClr val="tx2"/>
                  </a:solidFill>
                </a:rPr>
                <a:t>EBP</a:t>
              </a:r>
            </a:p>
          </p:txBody>
        </p:sp>
        <p:sp>
          <p:nvSpPr>
            <p:cNvPr id="2091" name="Rectangle 53"/>
            <p:cNvSpPr>
              <a:spLocks noChangeArrowheads="1"/>
            </p:cNvSpPr>
            <p:nvPr/>
          </p:nvSpPr>
          <p:spPr bwMode="auto">
            <a:xfrm>
              <a:off x="2336" y="2296"/>
              <a:ext cx="407" cy="136"/>
            </a:xfrm>
            <a:prstGeom prst="rect">
              <a:avLst/>
            </a:prstGeom>
            <a:noFill/>
            <a:ln w="9525">
              <a:noFill/>
              <a:miter lim="800000"/>
              <a:headEnd/>
              <a:tailEnd/>
            </a:ln>
            <a:effectLst/>
          </p:spPr>
          <p:txBody>
            <a:bodyPr anchor="ctr"/>
            <a:lstStyle/>
            <a:p>
              <a:pPr algn="ctr"/>
              <a:r>
                <a:rPr lang="en-US" sz="1200" b="1">
                  <a:solidFill>
                    <a:schemeClr val="tx2"/>
                  </a:solidFill>
                </a:rPr>
                <a:t>EDI</a:t>
              </a:r>
            </a:p>
          </p:txBody>
        </p:sp>
        <p:sp>
          <p:nvSpPr>
            <p:cNvPr id="2092" name="Rectangle 54"/>
            <p:cNvSpPr>
              <a:spLocks noChangeArrowheads="1"/>
            </p:cNvSpPr>
            <p:nvPr/>
          </p:nvSpPr>
          <p:spPr bwMode="auto">
            <a:xfrm>
              <a:off x="2336" y="2478"/>
              <a:ext cx="407" cy="136"/>
            </a:xfrm>
            <a:prstGeom prst="rect">
              <a:avLst/>
            </a:prstGeom>
            <a:noFill/>
            <a:ln w="9525">
              <a:noFill/>
              <a:miter lim="800000"/>
              <a:headEnd/>
              <a:tailEnd/>
            </a:ln>
            <a:effectLst/>
          </p:spPr>
          <p:txBody>
            <a:bodyPr anchor="ctr"/>
            <a:lstStyle/>
            <a:p>
              <a:pPr algn="ctr"/>
              <a:r>
                <a:rPr lang="en-US" sz="1200" b="1">
                  <a:solidFill>
                    <a:schemeClr val="tx2"/>
                  </a:solidFill>
                </a:rPr>
                <a:t>ESI</a:t>
              </a:r>
            </a:p>
          </p:txBody>
        </p:sp>
        <p:sp>
          <p:nvSpPr>
            <p:cNvPr id="2093" name="Rectangle 55"/>
            <p:cNvSpPr>
              <a:spLocks noChangeArrowheads="1"/>
            </p:cNvSpPr>
            <p:nvPr/>
          </p:nvSpPr>
          <p:spPr bwMode="auto">
            <a:xfrm>
              <a:off x="3846" y="2795"/>
              <a:ext cx="1075" cy="181"/>
            </a:xfrm>
            <a:prstGeom prst="rect">
              <a:avLst/>
            </a:prstGeom>
            <a:solidFill>
              <a:schemeClr val="accent1"/>
            </a:solidFill>
            <a:ln w="9525">
              <a:solidFill>
                <a:schemeClr val="tx1"/>
              </a:solidFill>
              <a:miter lim="800000"/>
              <a:headEnd/>
              <a:tailEnd/>
            </a:ln>
            <a:effectLst/>
          </p:spPr>
          <p:txBody>
            <a:bodyPr wrap="none" anchor="ctr"/>
            <a:lstStyle/>
            <a:p>
              <a:pPr algn="ctr"/>
              <a:r>
                <a:rPr lang="en-US" sz="1400" b="1"/>
                <a:t>IP</a:t>
              </a:r>
            </a:p>
          </p:txBody>
        </p:sp>
        <p:sp>
          <p:nvSpPr>
            <p:cNvPr id="2094" name="Rectangle 56"/>
            <p:cNvSpPr>
              <a:spLocks noChangeArrowheads="1"/>
            </p:cNvSpPr>
            <p:nvPr/>
          </p:nvSpPr>
          <p:spPr bwMode="auto">
            <a:xfrm>
              <a:off x="2803" y="2795"/>
              <a:ext cx="1075" cy="181"/>
            </a:xfrm>
            <a:prstGeom prst="rect">
              <a:avLst/>
            </a:prstGeom>
            <a:solidFill>
              <a:srgbClr val="FF9999"/>
            </a:solidFill>
            <a:ln w="9525">
              <a:solidFill>
                <a:schemeClr val="tx1"/>
              </a:solidFill>
              <a:miter lim="800000"/>
              <a:headEnd/>
              <a:tailEnd/>
            </a:ln>
            <a:effectLst/>
          </p:spPr>
          <p:txBody>
            <a:bodyPr wrap="none" anchor="ctr"/>
            <a:lstStyle/>
            <a:p>
              <a:endParaRPr lang="en-US"/>
            </a:p>
          </p:txBody>
        </p:sp>
        <p:sp>
          <p:nvSpPr>
            <p:cNvPr id="2095" name="Rectangle 57"/>
            <p:cNvSpPr>
              <a:spLocks noChangeArrowheads="1"/>
            </p:cNvSpPr>
            <p:nvPr/>
          </p:nvSpPr>
          <p:spPr bwMode="auto">
            <a:xfrm>
              <a:off x="3846" y="2977"/>
              <a:ext cx="1075" cy="181"/>
            </a:xfrm>
            <a:prstGeom prst="rect">
              <a:avLst/>
            </a:prstGeom>
            <a:solidFill>
              <a:schemeClr val="accent1"/>
            </a:solidFill>
            <a:ln w="9525">
              <a:solidFill>
                <a:schemeClr val="tx1"/>
              </a:solidFill>
              <a:miter lim="800000"/>
              <a:headEnd/>
              <a:tailEnd/>
            </a:ln>
            <a:effectLst/>
          </p:spPr>
          <p:txBody>
            <a:bodyPr wrap="none" anchor="ctr"/>
            <a:lstStyle/>
            <a:p>
              <a:pPr algn="ctr"/>
              <a:r>
                <a:rPr lang="en-US" sz="1400" b="1"/>
                <a:t>FLAGS</a:t>
              </a:r>
            </a:p>
          </p:txBody>
        </p:sp>
        <p:sp>
          <p:nvSpPr>
            <p:cNvPr id="2096" name="Rectangle 58"/>
            <p:cNvSpPr>
              <a:spLocks noChangeArrowheads="1"/>
            </p:cNvSpPr>
            <p:nvPr/>
          </p:nvSpPr>
          <p:spPr bwMode="auto">
            <a:xfrm>
              <a:off x="2803" y="2977"/>
              <a:ext cx="1075" cy="181"/>
            </a:xfrm>
            <a:prstGeom prst="rect">
              <a:avLst/>
            </a:prstGeom>
            <a:solidFill>
              <a:srgbClr val="FF9999"/>
            </a:solidFill>
            <a:ln w="9525">
              <a:solidFill>
                <a:schemeClr val="tx1"/>
              </a:solidFill>
              <a:miter lim="800000"/>
              <a:headEnd/>
              <a:tailEnd/>
            </a:ln>
            <a:effectLst/>
          </p:spPr>
          <p:txBody>
            <a:bodyPr wrap="none" anchor="ctr"/>
            <a:lstStyle/>
            <a:p>
              <a:endParaRPr lang="en-US"/>
            </a:p>
          </p:txBody>
        </p:sp>
        <p:sp>
          <p:nvSpPr>
            <p:cNvPr id="2097" name="Rectangle 59"/>
            <p:cNvSpPr>
              <a:spLocks noChangeArrowheads="1"/>
            </p:cNvSpPr>
            <p:nvPr/>
          </p:nvSpPr>
          <p:spPr bwMode="auto">
            <a:xfrm>
              <a:off x="2336" y="2795"/>
              <a:ext cx="407" cy="136"/>
            </a:xfrm>
            <a:prstGeom prst="rect">
              <a:avLst/>
            </a:prstGeom>
            <a:noFill/>
            <a:ln w="9525">
              <a:noFill/>
              <a:miter lim="800000"/>
              <a:headEnd/>
              <a:tailEnd/>
            </a:ln>
            <a:effectLst/>
          </p:spPr>
          <p:txBody>
            <a:bodyPr anchor="ctr"/>
            <a:lstStyle/>
            <a:p>
              <a:pPr algn="ctr"/>
              <a:r>
                <a:rPr lang="en-US" sz="1200" b="1">
                  <a:solidFill>
                    <a:schemeClr val="tx2"/>
                  </a:solidFill>
                </a:rPr>
                <a:t>EIP</a:t>
              </a:r>
            </a:p>
          </p:txBody>
        </p:sp>
        <p:sp>
          <p:nvSpPr>
            <p:cNvPr id="2098" name="Rectangle 60"/>
            <p:cNvSpPr>
              <a:spLocks noChangeArrowheads="1"/>
            </p:cNvSpPr>
            <p:nvPr/>
          </p:nvSpPr>
          <p:spPr bwMode="auto">
            <a:xfrm>
              <a:off x="2245" y="2976"/>
              <a:ext cx="543" cy="182"/>
            </a:xfrm>
            <a:prstGeom prst="rect">
              <a:avLst/>
            </a:prstGeom>
            <a:noFill/>
            <a:ln w="9525">
              <a:noFill/>
              <a:miter lim="800000"/>
              <a:headEnd/>
              <a:tailEnd/>
            </a:ln>
            <a:effectLst/>
          </p:spPr>
          <p:txBody>
            <a:bodyPr anchor="ctr"/>
            <a:lstStyle/>
            <a:p>
              <a:pPr algn="ctr"/>
              <a:r>
                <a:rPr lang="en-US" sz="1200" b="1">
                  <a:solidFill>
                    <a:schemeClr val="tx2"/>
                  </a:solidFill>
                </a:rPr>
                <a:t>EFLAGS</a:t>
              </a:r>
            </a:p>
          </p:txBody>
        </p:sp>
        <p:sp>
          <p:nvSpPr>
            <p:cNvPr id="2099" name="Rectangle 62"/>
            <p:cNvSpPr>
              <a:spLocks noChangeArrowheads="1"/>
            </p:cNvSpPr>
            <p:nvPr/>
          </p:nvSpPr>
          <p:spPr bwMode="auto">
            <a:xfrm>
              <a:off x="3878" y="3293"/>
              <a:ext cx="1043" cy="136"/>
            </a:xfrm>
            <a:prstGeom prst="rect">
              <a:avLst/>
            </a:prstGeom>
            <a:solidFill>
              <a:schemeClr val="accent1"/>
            </a:solidFill>
            <a:ln w="9525">
              <a:solidFill>
                <a:schemeClr val="tx1"/>
              </a:solidFill>
              <a:miter lim="800000"/>
              <a:headEnd/>
              <a:tailEnd/>
            </a:ln>
            <a:effectLst/>
          </p:spPr>
          <p:txBody>
            <a:bodyPr wrap="none" anchor="ctr"/>
            <a:lstStyle/>
            <a:p>
              <a:pPr algn="ctr"/>
              <a:r>
                <a:rPr lang="en-US" sz="1400" b="1"/>
                <a:t>CS</a:t>
              </a:r>
            </a:p>
          </p:txBody>
        </p:sp>
        <p:sp>
          <p:nvSpPr>
            <p:cNvPr id="2100" name="Rectangle 68"/>
            <p:cNvSpPr>
              <a:spLocks noChangeArrowheads="1"/>
            </p:cNvSpPr>
            <p:nvPr/>
          </p:nvSpPr>
          <p:spPr bwMode="auto">
            <a:xfrm>
              <a:off x="3878" y="3429"/>
              <a:ext cx="1043" cy="136"/>
            </a:xfrm>
            <a:prstGeom prst="rect">
              <a:avLst/>
            </a:prstGeom>
            <a:solidFill>
              <a:schemeClr val="accent1"/>
            </a:solidFill>
            <a:ln w="9525">
              <a:solidFill>
                <a:schemeClr val="tx1"/>
              </a:solidFill>
              <a:miter lim="800000"/>
              <a:headEnd/>
              <a:tailEnd/>
            </a:ln>
            <a:effectLst/>
          </p:spPr>
          <p:txBody>
            <a:bodyPr wrap="none" anchor="ctr"/>
            <a:lstStyle/>
            <a:p>
              <a:pPr algn="ctr"/>
              <a:r>
                <a:rPr lang="en-US" sz="1400" b="1"/>
                <a:t>DS</a:t>
              </a:r>
            </a:p>
          </p:txBody>
        </p:sp>
        <p:sp>
          <p:nvSpPr>
            <p:cNvPr id="2101" name="Rectangle 69"/>
            <p:cNvSpPr>
              <a:spLocks noChangeArrowheads="1"/>
            </p:cNvSpPr>
            <p:nvPr/>
          </p:nvSpPr>
          <p:spPr bwMode="auto">
            <a:xfrm>
              <a:off x="3878" y="3566"/>
              <a:ext cx="1043" cy="136"/>
            </a:xfrm>
            <a:prstGeom prst="rect">
              <a:avLst/>
            </a:prstGeom>
            <a:solidFill>
              <a:schemeClr val="accent1"/>
            </a:solidFill>
            <a:ln w="9525">
              <a:solidFill>
                <a:schemeClr val="tx1"/>
              </a:solidFill>
              <a:miter lim="800000"/>
              <a:headEnd/>
              <a:tailEnd/>
            </a:ln>
            <a:effectLst/>
          </p:spPr>
          <p:txBody>
            <a:bodyPr wrap="none" anchor="ctr"/>
            <a:lstStyle/>
            <a:p>
              <a:pPr algn="ctr"/>
              <a:r>
                <a:rPr lang="en-US" sz="1400" b="1"/>
                <a:t>ES</a:t>
              </a:r>
            </a:p>
          </p:txBody>
        </p:sp>
        <p:sp>
          <p:nvSpPr>
            <p:cNvPr id="2102" name="Rectangle 70"/>
            <p:cNvSpPr>
              <a:spLocks noChangeArrowheads="1"/>
            </p:cNvSpPr>
            <p:nvPr/>
          </p:nvSpPr>
          <p:spPr bwMode="auto">
            <a:xfrm>
              <a:off x="3878" y="3702"/>
              <a:ext cx="1043" cy="136"/>
            </a:xfrm>
            <a:prstGeom prst="rect">
              <a:avLst/>
            </a:prstGeom>
            <a:solidFill>
              <a:schemeClr val="accent1"/>
            </a:solidFill>
            <a:ln w="9525">
              <a:solidFill>
                <a:schemeClr val="tx1"/>
              </a:solidFill>
              <a:miter lim="800000"/>
              <a:headEnd/>
              <a:tailEnd/>
            </a:ln>
            <a:effectLst/>
          </p:spPr>
          <p:txBody>
            <a:bodyPr wrap="none" anchor="ctr"/>
            <a:lstStyle/>
            <a:p>
              <a:pPr algn="ctr"/>
              <a:r>
                <a:rPr lang="en-US" sz="1400" b="1"/>
                <a:t>SS</a:t>
              </a:r>
            </a:p>
          </p:txBody>
        </p:sp>
        <p:sp>
          <p:nvSpPr>
            <p:cNvPr id="2103" name="Rectangle 71"/>
            <p:cNvSpPr>
              <a:spLocks noChangeArrowheads="1"/>
            </p:cNvSpPr>
            <p:nvPr/>
          </p:nvSpPr>
          <p:spPr bwMode="auto">
            <a:xfrm>
              <a:off x="3878" y="3838"/>
              <a:ext cx="1043" cy="136"/>
            </a:xfrm>
            <a:prstGeom prst="rect">
              <a:avLst/>
            </a:prstGeom>
            <a:solidFill>
              <a:srgbClr val="FF9999"/>
            </a:solidFill>
            <a:ln w="9525">
              <a:solidFill>
                <a:schemeClr val="tx1"/>
              </a:solidFill>
              <a:miter lim="800000"/>
              <a:headEnd/>
              <a:tailEnd/>
            </a:ln>
            <a:effectLst/>
          </p:spPr>
          <p:txBody>
            <a:bodyPr wrap="none" anchor="ctr"/>
            <a:lstStyle/>
            <a:p>
              <a:pPr algn="ctr"/>
              <a:r>
                <a:rPr lang="en-US" sz="1400" b="1"/>
                <a:t>FS</a:t>
              </a:r>
            </a:p>
          </p:txBody>
        </p:sp>
        <p:sp>
          <p:nvSpPr>
            <p:cNvPr id="2104" name="Rectangle 72"/>
            <p:cNvSpPr>
              <a:spLocks noChangeArrowheads="1"/>
            </p:cNvSpPr>
            <p:nvPr/>
          </p:nvSpPr>
          <p:spPr bwMode="auto">
            <a:xfrm>
              <a:off x="3878" y="3974"/>
              <a:ext cx="1043" cy="136"/>
            </a:xfrm>
            <a:prstGeom prst="rect">
              <a:avLst/>
            </a:prstGeom>
            <a:solidFill>
              <a:srgbClr val="FF9999"/>
            </a:solidFill>
            <a:ln w="9525">
              <a:solidFill>
                <a:schemeClr val="tx1"/>
              </a:solidFill>
              <a:miter lim="800000"/>
              <a:headEnd/>
              <a:tailEnd/>
            </a:ln>
            <a:effectLst/>
          </p:spPr>
          <p:txBody>
            <a:bodyPr wrap="none" anchor="ctr"/>
            <a:lstStyle/>
            <a:p>
              <a:pPr algn="ctr"/>
              <a:r>
                <a:rPr lang="en-US" sz="1400" b="1"/>
                <a:t>GS</a:t>
              </a:r>
            </a:p>
          </p:txBody>
        </p:sp>
        <p:sp>
          <p:nvSpPr>
            <p:cNvPr id="2105" name="Rectangle 73"/>
            <p:cNvSpPr>
              <a:spLocks noChangeArrowheads="1"/>
            </p:cNvSpPr>
            <p:nvPr/>
          </p:nvSpPr>
          <p:spPr bwMode="auto">
            <a:xfrm>
              <a:off x="4944" y="1207"/>
              <a:ext cx="612" cy="182"/>
            </a:xfrm>
            <a:prstGeom prst="rect">
              <a:avLst/>
            </a:prstGeom>
            <a:noFill/>
            <a:ln w="9525">
              <a:noFill/>
              <a:miter lim="800000"/>
              <a:headEnd/>
              <a:tailEnd/>
            </a:ln>
            <a:effectLst/>
          </p:spPr>
          <p:txBody>
            <a:bodyPr anchor="ctr"/>
            <a:lstStyle/>
            <a:p>
              <a:pPr algn="ctr"/>
              <a:r>
                <a:rPr lang="en-US" sz="1000" b="1">
                  <a:solidFill>
                    <a:schemeClr val="tx2"/>
                  </a:solidFill>
                </a:rPr>
                <a:t>Accumulator</a:t>
              </a:r>
            </a:p>
          </p:txBody>
        </p:sp>
        <p:sp>
          <p:nvSpPr>
            <p:cNvPr id="2106" name="Rectangle 74"/>
            <p:cNvSpPr>
              <a:spLocks noChangeArrowheads="1"/>
            </p:cNvSpPr>
            <p:nvPr/>
          </p:nvSpPr>
          <p:spPr bwMode="auto">
            <a:xfrm>
              <a:off x="4876" y="1389"/>
              <a:ext cx="612" cy="182"/>
            </a:xfrm>
            <a:prstGeom prst="rect">
              <a:avLst/>
            </a:prstGeom>
            <a:noFill/>
            <a:ln w="9525">
              <a:noFill/>
              <a:miter lim="800000"/>
              <a:headEnd/>
              <a:tailEnd/>
            </a:ln>
            <a:effectLst/>
          </p:spPr>
          <p:txBody>
            <a:bodyPr anchor="ctr"/>
            <a:lstStyle/>
            <a:p>
              <a:pPr algn="ctr"/>
              <a:endParaRPr lang="en-US" sz="800" b="1">
                <a:solidFill>
                  <a:schemeClr val="tx2"/>
                </a:solidFill>
              </a:endParaRPr>
            </a:p>
          </p:txBody>
        </p:sp>
        <p:sp>
          <p:nvSpPr>
            <p:cNvPr id="2107" name="Rectangle 75"/>
            <p:cNvSpPr>
              <a:spLocks noChangeArrowheads="1"/>
            </p:cNvSpPr>
            <p:nvPr/>
          </p:nvSpPr>
          <p:spPr bwMode="auto">
            <a:xfrm>
              <a:off x="4921" y="1388"/>
              <a:ext cx="612" cy="182"/>
            </a:xfrm>
            <a:prstGeom prst="rect">
              <a:avLst/>
            </a:prstGeom>
            <a:noFill/>
            <a:ln w="9525">
              <a:noFill/>
              <a:miter lim="800000"/>
              <a:headEnd/>
              <a:tailEnd/>
            </a:ln>
            <a:effectLst/>
          </p:spPr>
          <p:txBody>
            <a:bodyPr anchor="ctr"/>
            <a:lstStyle/>
            <a:p>
              <a:pPr algn="ctr"/>
              <a:r>
                <a:rPr lang="en-US" sz="1000" b="1">
                  <a:solidFill>
                    <a:schemeClr val="tx2"/>
                  </a:solidFill>
                </a:rPr>
                <a:t>Base index</a:t>
              </a:r>
            </a:p>
          </p:txBody>
        </p:sp>
        <p:sp>
          <p:nvSpPr>
            <p:cNvPr id="2108" name="Rectangle 76"/>
            <p:cNvSpPr>
              <a:spLocks noChangeArrowheads="1"/>
            </p:cNvSpPr>
            <p:nvPr/>
          </p:nvSpPr>
          <p:spPr bwMode="auto">
            <a:xfrm>
              <a:off x="4876" y="1570"/>
              <a:ext cx="612" cy="182"/>
            </a:xfrm>
            <a:prstGeom prst="rect">
              <a:avLst/>
            </a:prstGeom>
            <a:noFill/>
            <a:ln w="9525">
              <a:noFill/>
              <a:miter lim="800000"/>
              <a:headEnd/>
              <a:tailEnd/>
            </a:ln>
            <a:effectLst/>
          </p:spPr>
          <p:txBody>
            <a:bodyPr anchor="ctr"/>
            <a:lstStyle/>
            <a:p>
              <a:pPr algn="ctr"/>
              <a:r>
                <a:rPr lang="en-US" sz="1000" b="1">
                  <a:solidFill>
                    <a:schemeClr val="tx2"/>
                  </a:solidFill>
                </a:rPr>
                <a:t>Count</a:t>
              </a:r>
            </a:p>
          </p:txBody>
        </p:sp>
        <p:sp>
          <p:nvSpPr>
            <p:cNvPr id="2109" name="Rectangle 77"/>
            <p:cNvSpPr>
              <a:spLocks noChangeArrowheads="1"/>
            </p:cNvSpPr>
            <p:nvPr/>
          </p:nvSpPr>
          <p:spPr bwMode="auto">
            <a:xfrm>
              <a:off x="4876" y="1752"/>
              <a:ext cx="612" cy="182"/>
            </a:xfrm>
            <a:prstGeom prst="rect">
              <a:avLst/>
            </a:prstGeom>
            <a:noFill/>
            <a:ln w="9525">
              <a:noFill/>
              <a:miter lim="800000"/>
              <a:headEnd/>
              <a:tailEnd/>
            </a:ln>
            <a:effectLst/>
          </p:spPr>
          <p:txBody>
            <a:bodyPr anchor="ctr"/>
            <a:lstStyle/>
            <a:p>
              <a:pPr algn="ctr"/>
              <a:r>
                <a:rPr lang="en-US" sz="1000" b="1">
                  <a:solidFill>
                    <a:schemeClr val="tx2"/>
                  </a:solidFill>
                </a:rPr>
                <a:t>Data</a:t>
              </a:r>
            </a:p>
          </p:txBody>
        </p:sp>
        <p:sp>
          <p:nvSpPr>
            <p:cNvPr id="2110" name="Rectangle 78"/>
            <p:cNvSpPr>
              <a:spLocks noChangeArrowheads="1"/>
            </p:cNvSpPr>
            <p:nvPr/>
          </p:nvSpPr>
          <p:spPr bwMode="auto">
            <a:xfrm>
              <a:off x="4876" y="1933"/>
              <a:ext cx="726" cy="182"/>
            </a:xfrm>
            <a:prstGeom prst="rect">
              <a:avLst/>
            </a:prstGeom>
            <a:noFill/>
            <a:ln w="9525">
              <a:noFill/>
              <a:miter lim="800000"/>
              <a:headEnd/>
              <a:tailEnd/>
            </a:ln>
            <a:effectLst/>
          </p:spPr>
          <p:txBody>
            <a:bodyPr anchor="ctr"/>
            <a:lstStyle/>
            <a:p>
              <a:pPr algn="ctr"/>
              <a:r>
                <a:rPr lang="en-US" sz="1000" b="1">
                  <a:solidFill>
                    <a:schemeClr val="tx2"/>
                  </a:solidFill>
                </a:rPr>
                <a:t>Stack pointer</a:t>
              </a:r>
            </a:p>
          </p:txBody>
        </p:sp>
        <p:sp>
          <p:nvSpPr>
            <p:cNvPr id="2111" name="Rectangle 79"/>
            <p:cNvSpPr>
              <a:spLocks noChangeArrowheads="1"/>
            </p:cNvSpPr>
            <p:nvPr/>
          </p:nvSpPr>
          <p:spPr bwMode="auto">
            <a:xfrm>
              <a:off x="4944" y="2114"/>
              <a:ext cx="612" cy="182"/>
            </a:xfrm>
            <a:prstGeom prst="rect">
              <a:avLst/>
            </a:prstGeom>
            <a:noFill/>
            <a:ln w="9525">
              <a:noFill/>
              <a:miter lim="800000"/>
              <a:headEnd/>
              <a:tailEnd/>
            </a:ln>
            <a:effectLst/>
          </p:spPr>
          <p:txBody>
            <a:bodyPr anchor="ctr"/>
            <a:lstStyle/>
            <a:p>
              <a:pPr algn="ctr"/>
              <a:r>
                <a:rPr lang="en-US" sz="1000" b="1">
                  <a:solidFill>
                    <a:schemeClr val="tx2"/>
                  </a:solidFill>
                </a:rPr>
                <a:t>Base pointer</a:t>
              </a:r>
            </a:p>
          </p:txBody>
        </p:sp>
        <p:sp>
          <p:nvSpPr>
            <p:cNvPr id="2112" name="Rectangle 81"/>
            <p:cNvSpPr>
              <a:spLocks noChangeArrowheads="1"/>
            </p:cNvSpPr>
            <p:nvPr/>
          </p:nvSpPr>
          <p:spPr bwMode="auto">
            <a:xfrm>
              <a:off x="4876" y="2477"/>
              <a:ext cx="771" cy="182"/>
            </a:xfrm>
            <a:prstGeom prst="rect">
              <a:avLst/>
            </a:prstGeom>
            <a:noFill/>
            <a:ln w="9525">
              <a:noFill/>
              <a:miter lim="800000"/>
              <a:headEnd/>
              <a:tailEnd/>
            </a:ln>
            <a:effectLst/>
          </p:spPr>
          <p:txBody>
            <a:bodyPr anchor="ctr"/>
            <a:lstStyle/>
            <a:p>
              <a:pPr algn="ctr"/>
              <a:r>
                <a:rPr lang="en-US" sz="1000" b="1">
                  <a:solidFill>
                    <a:schemeClr val="tx2"/>
                  </a:solidFill>
                </a:rPr>
                <a:t>Source index</a:t>
              </a:r>
            </a:p>
          </p:txBody>
        </p:sp>
        <p:sp>
          <p:nvSpPr>
            <p:cNvPr id="2113" name="Rectangle 83"/>
            <p:cNvSpPr>
              <a:spLocks noChangeArrowheads="1"/>
            </p:cNvSpPr>
            <p:nvPr/>
          </p:nvSpPr>
          <p:spPr bwMode="auto">
            <a:xfrm>
              <a:off x="4876" y="2976"/>
              <a:ext cx="612" cy="182"/>
            </a:xfrm>
            <a:prstGeom prst="rect">
              <a:avLst/>
            </a:prstGeom>
            <a:noFill/>
            <a:ln w="9525">
              <a:noFill/>
              <a:miter lim="800000"/>
              <a:headEnd/>
              <a:tailEnd/>
            </a:ln>
            <a:effectLst/>
          </p:spPr>
          <p:txBody>
            <a:bodyPr anchor="ctr"/>
            <a:lstStyle/>
            <a:p>
              <a:pPr algn="ctr"/>
              <a:r>
                <a:rPr lang="en-US" sz="1000" b="1">
                  <a:solidFill>
                    <a:schemeClr val="tx2"/>
                  </a:solidFill>
                </a:rPr>
                <a:t>Flags</a:t>
              </a:r>
            </a:p>
          </p:txBody>
        </p:sp>
        <p:sp>
          <p:nvSpPr>
            <p:cNvPr id="2114" name="Rectangle 84"/>
            <p:cNvSpPr>
              <a:spLocks noChangeArrowheads="1"/>
            </p:cNvSpPr>
            <p:nvPr/>
          </p:nvSpPr>
          <p:spPr bwMode="auto">
            <a:xfrm>
              <a:off x="4876" y="3248"/>
              <a:ext cx="612" cy="182"/>
            </a:xfrm>
            <a:prstGeom prst="rect">
              <a:avLst/>
            </a:prstGeom>
            <a:noFill/>
            <a:ln w="9525">
              <a:noFill/>
              <a:miter lim="800000"/>
              <a:headEnd/>
              <a:tailEnd/>
            </a:ln>
            <a:effectLst/>
          </p:spPr>
          <p:txBody>
            <a:bodyPr anchor="ctr"/>
            <a:lstStyle/>
            <a:p>
              <a:pPr algn="ctr"/>
              <a:r>
                <a:rPr lang="en-US" sz="1000" b="1">
                  <a:solidFill>
                    <a:schemeClr val="tx2"/>
                  </a:solidFill>
                </a:rPr>
                <a:t>Code</a:t>
              </a:r>
            </a:p>
          </p:txBody>
        </p:sp>
        <p:sp>
          <p:nvSpPr>
            <p:cNvPr id="2115" name="Rectangle 85"/>
            <p:cNvSpPr>
              <a:spLocks noChangeArrowheads="1"/>
            </p:cNvSpPr>
            <p:nvPr/>
          </p:nvSpPr>
          <p:spPr bwMode="auto">
            <a:xfrm>
              <a:off x="4876" y="3385"/>
              <a:ext cx="612" cy="182"/>
            </a:xfrm>
            <a:prstGeom prst="rect">
              <a:avLst/>
            </a:prstGeom>
            <a:noFill/>
            <a:ln w="9525">
              <a:noFill/>
              <a:miter lim="800000"/>
              <a:headEnd/>
              <a:tailEnd/>
            </a:ln>
            <a:effectLst/>
          </p:spPr>
          <p:txBody>
            <a:bodyPr anchor="ctr"/>
            <a:lstStyle/>
            <a:p>
              <a:pPr algn="ctr"/>
              <a:r>
                <a:rPr lang="en-US" sz="1000" b="1">
                  <a:solidFill>
                    <a:schemeClr val="tx2"/>
                  </a:solidFill>
                </a:rPr>
                <a:t>Data</a:t>
              </a:r>
            </a:p>
          </p:txBody>
        </p:sp>
        <p:sp>
          <p:nvSpPr>
            <p:cNvPr id="2116" name="Rectangle 86"/>
            <p:cNvSpPr>
              <a:spLocks noChangeArrowheads="1"/>
            </p:cNvSpPr>
            <p:nvPr/>
          </p:nvSpPr>
          <p:spPr bwMode="auto">
            <a:xfrm>
              <a:off x="4876" y="3521"/>
              <a:ext cx="612" cy="182"/>
            </a:xfrm>
            <a:prstGeom prst="rect">
              <a:avLst/>
            </a:prstGeom>
            <a:noFill/>
            <a:ln w="9525">
              <a:noFill/>
              <a:miter lim="800000"/>
              <a:headEnd/>
              <a:tailEnd/>
            </a:ln>
            <a:effectLst/>
          </p:spPr>
          <p:txBody>
            <a:bodyPr anchor="ctr"/>
            <a:lstStyle/>
            <a:p>
              <a:pPr algn="ctr"/>
              <a:r>
                <a:rPr lang="en-US" sz="1000" b="1">
                  <a:solidFill>
                    <a:schemeClr val="tx2"/>
                  </a:solidFill>
                </a:rPr>
                <a:t>Extra</a:t>
              </a:r>
            </a:p>
          </p:txBody>
        </p:sp>
        <p:sp>
          <p:nvSpPr>
            <p:cNvPr id="2117" name="Rectangle 87"/>
            <p:cNvSpPr>
              <a:spLocks noChangeArrowheads="1"/>
            </p:cNvSpPr>
            <p:nvPr/>
          </p:nvSpPr>
          <p:spPr bwMode="auto">
            <a:xfrm>
              <a:off x="4876" y="3657"/>
              <a:ext cx="612" cy="182"/>
            </a:xfrm>
            <a:prstGeom prst="rect">
              <a:avLst/>
            </a:prstGeom>
            <a:noFill/>
            <a:ln w="9525">
              <a:noFill/>
              <a:miter lim="800000"/>
              <a:headEnd/>
              <a:tailEnd/>
            </a:ln>
            <a:effectLst/>
          </p:spPr>
          <p:txBody>
            <a:bodyPr anchor="ctr"/>
            <a:lstStyle/>
            <a:p>
              <a:pPr algn="ctr"/>
              <a:r>
                <a:rPr lang="en-US" sz="1000" b="1">
                  <a:solidFill>
                    <a:schemeClr val="tx2"/>
                  </a:solidFill>
                </a:rPr>
                <a:t>Stack</a:t>
              </a:r>
            </a:p>
          </p:txBody>
        </p:sp>
      </p:grpSp>
      <p:sp>
        <p:nvSpPr>
          <p:cNvPr id="2056" name="Rectangle 89"/>
          <p:cNvSpPr>
            <a:spLocks noChangeArrowheads="1"/>
          </p:cNvSpPr>
          <p:nvPr/>
        </p:nvSpPr>
        <p:spPr bwMode="auto">
          <a:xfrm>
            <a:off x="323850" y="6021388"/>
            <a:ext cx="5400675" cy="504825"/>
          </a:xfrm>
          <a:prstGeom prst="rect">
            <a:avLst/>
          </a:prstGeom>
          <a:noFill/>
          <a:ln w="9525">
            <a:noFill/>
            <a:miter lim="800000"/>
            <a:headEnd/>
            <a:tailEnd/>
          </a:ln>
          <a:effectLst/>
        </p:spPr>
        <p:txBody>
          <a:bodyPr anchor="ctr"/>
          <a:lstStyle/>
          <a:p>
            <a:pPr algn="ctr"/>
            <a:r>
              <a:rPr lang="en-US" sz="2000" dirty="0">
                <a:latin typeface="Times New Roman" pitchFamily="18" charset="0"/>
                <a:cs typeface="Times New Roman" pitchFamily="18" charset="0"/>
              </a:rPr>
              <a:t>Fig. </a:t>
            </a:r>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Programming Model of the                      Intel 8086 through the Pentium.</a:t>
            </a:r>
          </a:p>
        </p:txBody>
      </p:sp>
      <p:sp>
        <p:nvSpPr>
          <p:cNvPr id="72" name="Date Placeholder 71"/>
          <p:cNvSpPr>
            <a:spLocks noGrp="1"/>
          </p:cNvSpPr>
          <p:nvPr>
            <p:ph type="dt" sz="half" idx="10"/>
          </p:nvPr>
        </p:nvSpPr>
        <p:spPr/>
        <p:txBody>
          <a:bodyPr/>
          <a:lstStyle/>
          <a:p>
            <a:fld id="{12C2271D-157E-49A8-9875-08BD152B64D9}" type="datetime3">
              <a:rPr lang="en-US" smtClean="0"/>
              <a:pPr/>
              <a:t>28 March 2020</a:t>
            </a:fld>
            <a:endParaRPr lang="en-US"/>
          </a:p>
        </p:txBody>
      </p:sp>
      <p:sp>
        <p:nvSpPr>
          <p:cNvPr id="73" name="Slide Number Placeholder 72"/>
          <p:cNvSpPr>
            <a:spLocks noGrp="1"/>
          </p:cNvSpPr>
          <p:nvPr>
            <p:ph type="sldNum" sz="quarter" idx="12"/>
          </p:nvPr>
        </p:nvSpPr>
        <p:spPr/>
        <p:txBody>
          <a:bodyPr/>
          <a:lstStyle/>
          <a:p>
            <a:fld id="{0FC8CFFE-504E-48E2-9562-8F7E4BA14AAB}" type="slidenum">
              <a:rPr lang="en-US" smtClean="0"/>
              <a:pPr/>
              <a:t>32</a:t>
            </a:fld>
            <a:endParaRPr lang="en-US"/>
          </a:p>
        </p:txBody>
      </p:sp>
      <p:sp>
        <p:nvSpPr>
          <p:cNvPr id="74" name="Footer Placeholder 73"/>
          <p:cNvSpPr>
            <a:spLocks noGrp="1"/>
          </p:cNvSpPr>
          <p:nvPr>
            <p:ph type="ftr" sz="quarter" idx="11"/>
          </p:nvPr>
        </p:nvSpPr>
        <p:spPr/>
        <p:txBody>
          <a:bodyPr/>
          <a:lstStyle/>
          <a:p>
            <a:r>
              <a:rPr lang="en-US" smtClean="0"/>
              <a:t>CSE 301: Microprocessors, Dept. of Computer Science and Engineering</a:t>
            </a:r>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p:cNvSpPr>
            <a:spLocks noGrp="1" noChangeArrowheads="1"/>
          </p:cNvSpPr>
          <p:nvPr>
            <p:ph type="title"/>
          </p:nvPr>
        </p:nvSpPr>
        <p:spPr>
          <a:xfrm>
            <a:off x="457200" y="333375"/>
            <a:ext cx="8229600" cy="720725"/>
          </a:xfrm>
        </p:spPr>
        <p:txBody>
          <a:bodyPr/>
          <a:lstStyle/>
          <a:p>
            <a:r>
              <a:rPr lang="en-US" sz="4000" b="1" dirty="0" smtClean="0">
                <a:latin typeface="Times New Roman" pitchFamily="18" charset="0"/>
                <a:cs typeface="Times New Roman" pitchFamily="18" charset="0"/>
              </a:rPr>
              <a:t>General purpose registers</a:t>
            </a:r>
            <a:endParaRPr lang="en-US" sz="4000" dirty="0" smtClean="0">
              <a:latin typeface="Monotype Corsiva" pitchFamily="66" charset="0"/>
            </a:endParaRPr>
          </a:p>
        </p:txBody>
      </p:sp>
      <p:sp>
        <p:nvSpPr>
          <p:cNvPr id="3076" name="Rectangle 3"/>
          <p:cNvSpPr>
            <a:spLocks noGrp="1" noChangeArrowheads="1"/>
          </p:cNvSpPr>
          <p:nvPr>
            <p:ph type="body" idx="1"/>
          </p:nvPr>
        </p:nvSpPr>
        <p:spPr/>
        <p:txBody>
          <a:bodyPr>
            <a:noAutofit/>
          </a:bodyPr>
          <a:lstStyle/>
          <a:p>
            <a:pPr marL="609600" indent="-609600" algn="l" rtl="0" eaLnBrk="1" hangingPunct="1">
              <a:buFont typeface="Wingdings" pitchFamily="2" charset="2"/>
              <a:buChar char="ü"/>
            </a:pPr>
            <a:r>
              <a:rPr lang="en-US" sz="2400" b="1" dirty="0" smtClean="0">
                <a:latin typeface="Times New Roman" pitchFamily="18" charset="0"/>
                <a:cs typeface="Times New Roman" pitchFamily="18" charset="0"/>
              </a:rPr>
              <a:t>EAX (Accumulator)</a:t>
            </a:r>
          </a:p>
          <a:p>
            <a:pPr marL="609600" indent="-609600" algn="just" rtl="0" eaLnBrk="1" hangingPunct="1">
              <a:buFont typeface="Courier New" pitchFamily="49" charset="0"/>
              <a:buChar char="o"/>
            </a:pPr>
            <a:r>
              <a:rPr lang="en-US" sz="2400" dirty="0" smtClean="0">
                <a:latin typeface="Times New Roman" pitchFamily="18" charset="0"/>
                <a:cs typeface="Times New Roman" pitchFamily="18" charset="0"/>
              </a:rPr>
              <a:t>Used for instructions such as multiplication, division, and some of the adjustment instructions (special purpose).</a:t>
            </a:r>
          </a:p>
          <a:p>
            <a:pPr marL="609600" indent="-609600" algn="just" rtl="0" eaLnBrk="1" hangingPunct="1">
              <a:buFontTx/>
              <a:buNone/>
            </a:pPr>
            <a:endParaRPr lang="en-US" sz="1050" dirty="0" smtClean="0">
              <a:latin typeface="Times New Roman" pitchFamily="18" charset="0"/>
              <a:cs typeface="Times New Roman" pitchFamily="18" charset="0"/>
            </a:endParaRPr>
          </a:p>
          <a:p>
            <a:pPr marL="609600" indent="-609600" algn="just" rtl="0" eaLnBrk="1" hangingPunct="1">
              <a:buFont typeface="Courier New" pitchFamily="49" charset="0"/>
              <a:buChar char="o"/>
            </a:pPr>
            <a:r>
              <a:rPr lang="en-US" sz="2400" dirty="0" smtClean="0">
                <a:latin typeface="Times New Roman" pitchFamily="18" charset="0"/>
                <a:cs typeface="Times New Roman" pitchFamily="18" charset="0"/>
              </a:rPr>
              <a:t>In the 80386 and above, the EAX register may also hold the offset address of a location in the memory system.</a:t>
            </a:r>
          </a:p>
          <a:p>
            <a:pPr marL="609600" indent="-609600" algn="just" rtl="0" eaLnBrk="1" hangingPunct="1">
              <a:buFontTx/>
              <a:buBlip>
                <a:blip r:embed="rId2"/>
              </a:buBlip>
            </a:pPr>
            <a:endParaRPr lang="en-US" sz="1600" dirty="0" smtClean="0">
              <a:latin typeface="Times New Roman" pitchFamily="18" charset="0"/>
              <a:cs typeface="Times New Roman" pitchFamily="18" charset="0"/>
            </a:endParaRPr>
          </a:p>
          <a:p>
            <a:pPr marL="609600" indent="-609600" algn="just" rtl="0" eaLnBrk="1" hangingPunct="1">
              <a:buFont typeface="Wingdings" pitchFamily="2" charset="2"/>
              <a:buChar char="ü"/>
            </a:pPr>
            <a:r>
              <a:rPr lang="en-US" sz="2400" b="1" dirty="0" smtClean="0">
                <a:latin typeface="Times New Roman" pitchFamily="18" charset="0"/>
                <a:cs typeface="Times New Roman" pitchFamily="18" charset="0"/>
              </a:rPr>
              <a:t>EBX (base index)</a:t>
            </a:r>
          </a:p>
          <a:p>
            <a:pPr marL="609600" indent="-609600" algn="just" rtl="0" eaLnBrk="1" hangingPunct="1">
              <a:buFont typeface="Courier New" pitchFamily="49" charset="0"/>
              <a:buChar char="o"/>
            </a:pPr>
            <a:r>
              <a:rPr lang="en-US" sz="2400" dirty="0" smtClean="0">
                <a:latin typeface="Times New Roman" pitchFamily="18" charset="0"/>
                <a:cs typeface="Times New Roman" pitchFamily="18" charset="0"/>
              </a:rPr>
              <a:t>BX sometimes holds the offset address of a location in the memory system in all versions of the µp.</a:t>
            </a:r>
          </a:p>
          <a:p>
            <a:pPr marL="609600" indent="-609600" algn="just" rtl="0" eaLnBrk="1" hangingPunct="1">
              <a:buFontTx/>
              <a:buBlip>
                <a:blip r:embed="rId2"/>
              </a:buBlip>
            </a:pPr>
            <a:endParaRPr lang="en-US" sz="800" dirty="0" smtClean="0">
              <a:latin typeface="Times New Roman" pitchFamily="18" charset="0"/>
              <a:cs typeface="Times New Roman" pitchFamily="18" charset="0"/>
            </a:endParaRPr>
          </a:p>
          <a:p>
            <a:pPr marL="609600" indent="-609600" algn="just" rtl="0" eaLnBrk="1" hangingPunct="1">
              <a:buFont typeface="Courier New" pitchFamily="49" charset="0"/>
              <a:buChar char="o"/>
            </a:pPr>
            <a:r>
              <a:rPr lang="en-US" sz="2400" dirty="0" smtClean="0">
                <a:latin typeface="Times New Roman" pitchFamily="18" charset="0"/>
                <a:cs typeface="Times New Roman" pitchFamily="18" charset="0"/>
              </a:rPr>
              <a:t>In the 80386 and above, EBX also can address memory data.</a:t>
            </a:r>
          </a:p>
        </p:txBody>
      </p:sp>
      <p:sp>
        <p:nvSpPr>
          <p:cNvPr id="5" name="Date Placeholder 4"/>
          <p:cNvSpPr>
            <a:spLocks noGrp="1"/>
          </p:cNvSpPr>
          <p:nvPr>
            <p:ph type="dt" sz="half" idx="10"/>
          </p:nvPr>
        </p:nvSpPr>
        <p:spPr/>
        <p:txBody>
          <a:bodyPr/>
          <a:lstStyle/>
          <a:p>
            <a:fld id="{3DC681A2-4B41-477E-B308-BFA521843D4B}" type="datetime3">
              <a:rPr lang="en-US" smtClean="0"/>
              <a:pPr/>
              <a:t>28 March 2020</a:t>
            </a:fld>
            <a:endParaRPr lang="en-US"/>
          </a:p>
        </p:txBody>
      </p:sp>
      <p:sp>
        <p:nvSpPr>
          <p:cNvPr id="6" name="Slide Number Placeholder 5"/>
          <p:cNvSpPr>
            <a:spLocks noGrp="1"/>
          </p:cNvSpPr>
          <p:nvPr>
            <p:ph type="sldNum" sz="quarter" idx="12"/>
          </p:nvPr>
        </p:nvSpPr>
        <p:spPr/>
        <p:txBody>
          <a:bodyPr/>
          <a:lstStyle/>
          <a:p>
            <a:fld id="{0FC8CFFE-504E-48E2-9562-8F7E4BA14AAB}" type="slidenum">
              <a:rPr lang="en-US" smtClean="0"/>
              <a:pPr/>
              <a:t>33</a:t>
            </a:fld>
            <a:endParaRPr lang="en-US"/>
          </a:p>
        </p:txBody>
      </p:sp>
      <p:sp>
        <p:nvSpPr>
          <p:cNvPr id="7" name="Footer Placeholder 6"/>
          <p:cNvSpPr>
            <a:spLocks noGrp="1"/>
          </p:cNvSpPr>
          <p:nvPr>
            <p:ph type="ftr" sz="quarter" idx="11"/>
          </p:nvPr>
        </p:nvSpPr>
        <p:spPr/>
        <p:txBody>
          <a:bodyPr/>
          <a:lstStyle/>
          <a:p>
            <a:r>
              <a:rPr lang="en-US" smtClean="0"/>
              <a:t>CSE 301: Microprocessors, Dept. of Computer Science and Engineering</a:t>
            </a:r>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type="body" idx="1"/>
          </p:nvPr>
        </p:nvSpPr>
        <p:spPr>
          <a:xfrm>
            <a:off x="685800" y="1065212"/>
            <a:ext cx="8153400" cy="5640388"/>
          </a:xfrm>
        </p:spPr>
        <p:txBody>
          <a:bodyPr>
            <a:noAutofit/>
          </a:bodyPr>
          <a:lstStyle/>
          <a:p>
            <a:pPr marL="609600" indent="-609600" algn="l" rtl="0" eaLnBrk="1" hangingPunct="1">
              <a:lnSpc>
                <a:spcPct val="90000"/>
              </a:lnSpc>
              <a:buFont typeface="Wingdings" pitchFamily="2" charset="2"/>
              <a:buChar char="ü"/>
            </a:pPr>
            <a:r>
              <a:rPr lang="en-US" sz="2400" b="1" dirty="0" smtClean="0">
                <a:latin typeface="Times New Roman" pitchFamily="18" charset="0"/>
                <a:cs typeface="Times New Roman" pitchFamily="18" charset="0"/>
              </a:rPr>
              <a:t>ECX (count)</a:t>
            </a:r>
          </a:p>
          <a:p>
            <a:pPr marL="609600" indent="-609600" algn="just" rtl="0" eaLnBrk="1" hangingPunct="1">
              <a:lnSpc>
                <a:spcPct val="90000"/>
              </a:lnSpc>
              <a:buFont typeface="Courier New" pitchFamily="49" charset="0"/>
              <a:buChar char="o"/>
            </a:pPr>
            <a:r>
              <a:rPr lang="en-US" sz="2400" dirty="0" smtClean="0">
                <a:latin typeface="Times New Roman" pitchFamily="18" charset="0"/>
                <a:cs typeface="Times New Roman" pitchFamily="18" charset="0"/>
              </a:rPr>
              <a:t>Holds the count for various instructions.</a:t>
            </a:r>
          </a:p>
          <a:p>
            <a:pPr marL="609600" indent="-609600" algn="just" rtl="0" eaLnBrk="1" hangingPunct="1">
              <a:lnSpc>
                <a:spcPct val="90000"/>
              </a:lnSpc>
              <a:buFont typeface="Courier New" pitchFamily="49" charset="0"/>
              <a:buChar char="o"/>
            </a:pPr>
            <a:r>
              <a:rPr lang="en-US" sz="2400" dirty="0" smtClean="0">
                <a:latin typeface="Times New Roman" pitchFamily="18" charset="0"/>
                <a:cs typeface="Times New Roman" pitchFamily="18" charset="0"/>
              </a:rPr>
              <a:t>In the 80386 and above, EXC also can hold the offset address of memory data.</a:t>
            </a:r>
          </a:p>
          <a:p>
            <a:pPr marL="609600" indent="-609600" algn="just" rtl="0" eaLnBrk="1" hangingPunct="1">
              <a:lnSpc>
                <a:spcPct val="90000"/>
              </a:lnSpc>
              <a:buFont typeface="Courier New" pitchFamily="49" charset="0"/>
              <a:buChar char="o"/>
            </a:pPr>
            <a:r>
              <a:rPr lang="en-US" sz="2400" dirty="0" smtClean="0">
                <a:latin typeface="Times New Roman" pitchFamily="18" charset="0"/>
                <a:cs typeface="Times New Roman" pitchFamily="18" charset="0"/>
              </a:rPr>
              <a:t>Instructions that can use a count  are the repeated string instructions ( REP/REPE/REPNE); and shift, rotate, and LOOP/LOOPD instructions.</a:t>
            </a:r>
          </a:p>
          <a:p>
            <a:pPr marL="609600" indent="-609600" algn="just" rtl="0" eaLnBrk="1" hangingPunct="1">
              <a:lnSpc>
                <a:spcPct val="90000"/>
              </a:lnSpc>
              <a:buFont typeface="Courier New" pitchFamily="49" charset="0"/>
              <a:buChar char="o"/>
            </a:pPr>
            <a:r>
              <a:rPr lang="en-US" sz="2400" dirty="0" smtClean="0">
                <a:latin typeface="Times New Roman" pitchFamily="18" charset="0"/>
                <a:cs typeface="Times New Roman" pitchFamily="18" charset="0"/>
              </a:rPr>
              <a:t>Shift and rotate use CL.</a:t>
            </a:r>
          </a:p>
          <a:p>
            <a:pPr marL="609600" indent="-609600" algn="just" rtl="0" eaLnBrk="1" hangingPunct="1">
              <a:lnSpc>
                <a:spcPct val="90000"/>
              </a:lnSpc>
              <a:buFont typeface="Courier New" pitchFamily="49" charset="0"/>
              <a:buChar char="o"/>
            </a:pPr>
            <a:r>
              <a:rPr lang="en-US" sz="2400" dirty="0" smtClean="0">
                <a:latin typeface="Times New Roman" pitchFamily="18" charset="0"/>
                <a:cs typeface="Times New Roman" pitchFamily="18" charset="0"/>
              </a:rPr>
              <a:t>Repeated string instructions use CX.</a:t>
            </a:r>
          </a:p>
          <a:p>
            <a:pPr marL="609600" indent="-609600" algn="just" rtl="0" eaLnBrk="1" hangingPunct="1">
              <a:lnSpc>
                <a:spcPct val="90000"/>
              </a:lnSpc>
              <a:buFont typeface="Courier New" pitchFamily="49" charset="0"/>
              <a:buChar char="o"/>
            </a:pPr>
            <a:r>
              <a:rPr lang="en-US" sz="2400" dirty="0" smtClean="0">
                <a:latin typeface="Times New Roman" pitchFamily="18" charset="0"/>
                <a:cs typeface="Times New Roman" pitchFamily="18" charset="0"/>
              </a:rPr>
              <a:t>LOOP/LOOPD use either CX or ECX.</a:t>
            </a:r>
          </a:p>
          <a:p>
            <a:pPr marL="609600" indent="-609600" algn="just" rtl="0" eaLnBrk="1" hangingPunct="1">
              <a:lnSpc>
                <a:spcPct val="90000"/>
              </a:lnSpc>
              <a:buFont typeface="Wingdings" pitchFamily="2" charset="2"/>
              <a:buChar char="ü"/>
            </a:pPr>
            <a:r>
              <a:rPr lang="en-US" sz="2400" b="1" dirty="0" smtClean="0">
                <a:latin typeface="Times New Roman" pitchFamily="18" charset="0"/>
                <a:cs typeface="Times New Roman" pitchFamily="18" charset="0"/>
              </a:rPr>
              <a:t>EDX (data)</a:t>
            </a:r>
          </a:p>
          <a:p>
            <a:pPr marL="609600" indent="-609600" algn="just" rtl="0" eaLnBrk="1" hangingPunct="1">
              <a:lnSpc>
                <a:spcPct val="90000"/>
              </a:lnSpc>
              <a:buFont typeface="Courier New" pitchFamily="49" charset="0"/>
              <a:buChar char="o"/>
            </a:pPr>
            <a:r>
              <a:rPr lang="en-US" sz="2400" dirty="0" smtClean="0">
                <a:latin typeface="Times New Roman" pitchFamily="18" charset="0"/>
                <a:cs typeface="Times New Roman" pitchFamily="18" charset="0"/>
              </a:rPr>
              <a:t>Holds a part of the result from a multiplication or part of the dividend before division. </a:t>
            </a:r>
          </a:p>
          <a:p>
            <a:pPr marL="609600" indent="-609600" algn="just" rtl="0" eaLnBrk="1" hangingPunct="1">
              <a:lnSpc>
                <a:spcPct val="90000"/>
              </a:lnSpc>
              <a:buFont typeface="Courier New" pitchFamily="49" charset="0"/>
              <a:buChar char="o"/>
            </a:pPr>
            <a:r>
              <a:rPr lang="en-US" sz="2400" dirty="0" smtClean="0">
                <a:latin typeface="Times New Roman" pitchFamily="18" charset="0"/>
                <a:cs typeface="Times New Roman" pitchFamily="18" charset="0"/>
              </a:rPr>
              <a:t>In the 80386 and above, this register can address memory data.  </a:t>
            </a:r>
          </a:p>
        </p:txBody>
      </p:sp>
      <p:sp>
        <p:nvSpPr>
          <p:cNvPr id="4" name="Rectangle 2"/>
          <p:cNvSpPr>
            <a:spLocks noGrp="1" noChangeArrowheads="1"/>
          </p:cNvSpPr>
          <p:nvPr>
            <p:ph type="title"/>
          </p:nvPr>
        </p:nvSpPr>
        <p:spPr>
          <a:xfrm>
            <a:off x="457200" y="152400"/>
            <a:ext cx="8229600" cy="720725"/>
          </a:xfrm>
        </p:spPr>
        <p:txBody>
          <a:bodyPr/>
          <a:lstStyle/>
          <a:p>
            <a:r>
              <a:rPr lang="en-US" sz="4000" b="1" dirty="0" smtClean="0">
                <a:latin typeface="Times New Roman" pitchFamily="18" charset="0"/>
                <a:cs typeface="Times New Roman" pitchFamily="18" charset="0"/>
              </a:rPr>
              <a:t>General purpose registers</a:t>
            </a:r>
            <a:endParaRPr lang="en-US" sz="4000" dirty="0" smtClean="0">
              <a:latin typeface="Monotype Corsiva" pitchFamily="66" charset="0"/>
            </a:endParaRPr>
          </a:p>
        </p:txBody>
      </p:sp>
      <p:sp>
        <p:nvSpPr>
          <p:cNvPr id="5" name="Date Placeholder 4"/>
          <p:cNvSpPr>
            <a:spLocks noGrp="1"/>
          </p:cNvSpPr>
          <p:nvPr>
            <p:ph type="dt" sz="half" idx="10"/>
          </p:nvPr>
        </p:nvSpPr>
        <p:spPr/>
        <p:txBody>
          <a:bodyPr/>
          <a:lstStyle/>
          <a:p>
            <a:fld id="{95EE5B47-AC1F-4DC1-9489-3B99B380F8E8}" type="datetime3">
              <a:rPr lang="en-US" smtClean="0"/>
              <a:pPr/>
              <a:t>28 March 2020</a:t>
            </a:fld>
            <a:endParaRPr lang="en-US"/>
          </a:p>
        </p:txBody>
      </p:sp>
      <p:sp>
        <p:nvSpPr>
          <p:cNvPr id="6" name="Slide Number Placeholder 5"/>
          <p:cNvSpPr>
            <a:spLocks noGrp="1"/>
          </p:cNvSpPr>
          <p:nvPr>
            <p:ph type="sldNum" sz="quarter" idx="12"/>
          </p:nvPr>
        </p:nvSpPr>
        <p:spPr/>
        <p:txBody>
          <a:bodyPr/>
          <a:lstStyle/>
          <a:p>
            <a:fld id="{0FC8CFFE-504E-48E2-9562-8F7E4BA14AAB}" type="slidenum">
              <a:rPr lang="en-US" smtClean="0"/>
              <a:pPr/>
              <a:t>34</a:t>
            </a:fld>
            <a:endParaRPr lang="en-US"/>
          </a:p>
        </p:txBody>
      </p:sp>
      <p:sp>
        <p:nvSpPr>
          <p:cNvPr id="7" name="Footer Placeholder 6"/>
          <p:cNvSpPr>
            <a:spLocks noGrp="1"/>
          </p:cNvSpPr>
          <p:nvPr>
            <p:ph type="ftr" sz="quarter" idx="11"/>
          </p:nvPr>
        </p:nvSpPr>
        <p:spPr/>
        <p:txBody>
          <a:bodyPr/>
          <a:lstStyle/>
          <a:p>
            <a:r>
              <a:rPr lang="en-US" smtClean="0"/>
              <a:t>CSE 301: Microprocessors, Dept. of Computer Science and Engineering</a:t>
            </a:r>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type="body" idx="1"/>
          </p:nvPr>
        </p:nvSpPr>
        <p:spPr>
          <a:xfrm>
            <a:off x="457200" y="1295400"/>
            <a:ext cx="8229600" cy="4830763"/>
          </a:xfrm>
        </p:spPr>
        <p:txBody>
          <a:bodyPr>
            <a:noAutofit/>
          </a:bodyPr>
          <a:lstStyle/>
          <a:p>
            <a:pPr marL="609600" indent="-609600" algn="l" rtl="0" eaLnBrk="1" hangingPunct="1">
              <a:buFont typeface="Wingdings" pitchFamily="2" charset="2"/>
              <a:buChar char="ü"/>
            </a:pPr>
            <a:r>
              <a:rPr lang="en-US" sz="2400" b="1" dirty="0" smtClean="0">
                <a:cs typeface="+mj-cs"/>
              </a:rPr>
              <a:t>EBP (base pointer)</a:t>
            </a:r>
          </a:p>
          <a:p>
            <a:pPr marL="609600" indent="-609600">
              <a:buFont typeface="Courier New" pitchFamily="49" charset="0"/>
              <a:buChar char="o"/>
            </a:pPr>
            <a:r>
              <a:rPr lang="en-US" sz="2400" dirty="0" smtClean="0">
                <a:cs typeface="+mj-cs"/>
              </a:rPr>
              <a:t>Points to a memory location in all versions of the µp</a:t>
            </a:r>
            <a:r>
              <a:rPr lang="ar-IQ" sz="2400" dirty="0" smtClean="0">
                <a:cs typeface="+mj-cs"/>
              </a:rPr>
              <a:t> </a:t>
            </a:r>
            <a:r>
              <a:rPr lang="en-US" sz="2400" dirty="0" smtClean="0">
                <a:cs typeface="+mj-cs"/>
              </a:rPr>
              <a:t> for memory data transfers.</a:t>
            </a:r>
          </a:p>
          <a:p>
            <a:pPr marL="609600" indent="-609600" algn="l" rtl="0" eaLnBrk="1" hangingPunct="1">
              <a:buFont typeface="Courier New" pitchFamily="49" charset="0"/>
              <a:buChar char="o"/>
            </a:pPr>
            <a:r>
              <a:rPr lang="en-US" sz="2400" dirty="0" smtClean="0">
                <a:cs typeface="+mj-cs"/>
              </a:rPr>
              <a:t>Addressed as either BP or EBP.</a:t>
            </a:r>
          </a:p>
          <a:p>
            <a:pPr marL="609600" indent="-609600" algn="l" rtl="0" eaLnBrk="1" hangingPunct="1">
              <a:buFontTx/>
              <a:buBlip>
                <a:blip r:embed="rId2"/>
              </a:buBlip>
            </a:pPr>
            <a:endParaRPr lang="en-US" sz="1100" dirty="0" smtClean="0">
              <a:cs typeface="+mj-cs"/>
            </a:endParaRPr>
          </a:p>
          <a:p>
            <a:pPr marL="609600" indent="-609600" algn="l" rtl="0" eaLnBrk="1" hangingPunct="1">
              <a:buFont typeface="Wingdings" pitchFamily="2" charset="2"/>
              <a:buChar char="ü"/>
            </a:pPr>
            <a:r>
              <a:rPr lang="en-US" sz="2400" b="1" dirty="0" smtClean="0">
                <a:cs typeface="+mj-cs"/>
              </a:rPr>
              <a:t>EDI ( destination index)</a:t>
            </a:r>
          </a:p>
          <a:p>
            <a:pPr marL="609600" indent="-609600" algn="l" rtl="0" eaLnBrk="1" hangingPunct="1">
              <a:buFont typeface="Courier New" pitchFamily="49" charset="0"/>
              <a:buChar char="o"/>
            </a:pPr>
            <a:r>
              <a:rPr lang="en-US" sz="2400" dirty="0" smtClean="0">
                <a:cs typeface="+mj-cs"/>
              </a:rPr>
              <a:t>Addresses string destination data for the string instructions.</a:t>
            </a:r>
          </a:p>
          <a:p>
            <a:pPr marL="609600" indent="-609600" algn="l" rtl="0" eaLnBrk="1" hangingPunct="1">
              <a:buFont typeface="Courier New" pitchFamily="49" charset="0"/>
              <a:buChar char="o"/>
            </a:pPr>
            <a:r>
              <a:rPr lang="en-US" sz="2400" dirty="0" smtClean="0">
                <a:cs typeface="+mj-cs"/>
              </a:rPr>
              <a:t>It also functions as either DI or EDI (G-P R).</a:t>
            </a:r>
          </a:p>
          <a:p>
            <a:pPr marL="609600" indent="-609600" algn="l" rtl="0" eaLnBrk="1" hangingPunct="1">
              <a:buNone/>
            </a:pPr>
            <a:endParaRPr lang="en-US" sz="1100" dirty="0" smtClean="0">
              <a:cs typeface="+mj-cs"/>
            </a:endParaRPr>
          </a:p>
          <a:p>
            <a:pPr marL="609600" indent="-609600" algn="l" rtl="0" eaLnBrk="1" hangingPunct="1">
              <a:buFont typeface="Wingdings" pitchFamily="2" charset="2"/>
              <a:buChar char="ü"/>
            </a:pPr>
            <a:r>
              <a:rPr lang="en-US" sz="2400" b="1" dirty="0" smtClean="0">
                <a:cs typeface="+mj-cs"/>
              </a:rPr>
              <a:t>ESI (source index)</a:t>
            </a:r>
          </a:p>
          <a:p>
            <a:pPr marL="609600" indent="-609600" algn="l" rtl="0" eaLnBrk="1" hangingPunct="1">
              <a:buFont typeface="Courier New" pitchFamily="49" charset="0"/>
              <a:buChar char="o"/>
            </a:pPr>
            <a:r>
              <a:rPr lang="en-US" sz="2400" dirty="0" smtClean="0">
                <a:cs typeface="+mj-cs"/>
              </a:rPr>
              <a:t>Addresses source string data for the string instructions.</a:t>
            </a:r>
          </a:p>
          <a:p>
            <a:pPr marL="609600" indent="-609600" algn="l" rtl="0" eaLnBrk="1" hangingPunct="1">
              <a:buFont typeface="Courier New" pitchFamily="49" charset="0"/>
              <a:buChar char="o"/>
            </a:pPr>
            <a:r>
              <a:rPr lang="en-US" sz="2400" dirty="0" smtClean="0">
                <a:cs typeface="+mj-cs"/>
              </a:rPr>
              <a:t>Used as either SI or ESI (G-P R).</a:t>
            </a:r>
          </a:p>
        </p:txBody>
      </p:sp>
      <p:sp>
        <p:nvSpPr>
          <p:cNvPr id="4" name="Rectangle 2"/>
          <p:cNvSpPr>
            <a:spLocks noGrp="1" noChangeArrowheads="1"/>
          </p:cNvSpPr>
          <p:nvPr>
            <p:ph type="title"/>
          </p:nvPr>
        </p:nvSpPr>
        <p:spPr>
          <a:xfrm>
            <a:off x="457200" y="152400"/>
            <a:ext cx="8229600" cy="720725"/>
          </a:xfrm>
        </p:spPr>
        <p:txBody>
          <a:bodyPr/>
          <a:lstStyle/>
          <a:p>
            <a:r>
              <a:rPr lang="en-US" sz="4000" b="1" dirty="0" smtClean="0">
                <a:latin typeface="Times New Roman" pitchFamily="18" charset="0"/>
                <a:cs typeface="Times New Roman" pitchFamily="18" charset="0"/>
              </a:rPr>
              <a:t>General purpose registers</a:t>
            </a:r>
            <a:endParaRPr lang="en-US" sz="4000" dirty="0" smtClean="0">
              <a:latin typeface="Monotype Corsiva" pitchFamily="66" charset="0"/>
            </a:endParaRPr>
          </a:p>
        </p:txBody>
      </p:sp>
      <p:sp>
        <p:nvSpPr>
          <p:cNvPr id="5" name="Date Placeholder 4"/>
          <p:cNvSpPr>
            <a:spLocks noGrp="1"/>
          </p:cNvSpPr>
          <p:nvPr>
            <p:ph type="dt" sz="half" idx="10"/>
          </p:nvPr>
        </p:nvSpPr>
        <p:spPr/>
        <p:txBody>
          <a:bodyPr/>
          <a:lstStyle/>
          <a:p>
            <a:fld id="{B459EA59-3912-45DA-B9F8-B223381448A1}" type="datetime3">
              <a:rPr lang="en-US" smtClean="0"/>
              <a:pPr/>
              <a:t>28 March 2020</a:t>
            </a:fld>
            <a:endParaRPr lang="en-US"/>
          </a:p>
        </p:txBody>
      </p:sp>
      <p:sp>
        <p:nvSpPr>
          <p:cNvPr id="6" name="Slide Number Placeholder 5"/>
          <p:cNvSpPr>
            <a:spLocks noGrp="1"/>
          </p:cNvSpPr>
          <p:nvPr>
            <p:ph type="sldNum" sz="quarter" idx="12"/>
          </p:nvPr>
        </p:nvSpPr>
        <p:spPr/>
        <p:txBody>
          <a:bodyPr/>
          <a:lstStyle/>
          <a:p>
            <a:fld id="{0FC8CFFE-504E-48E2-9562-8F7E4BA14AAB}" type="slidenum">
              <a:rPr lang="en-US" smtClean="0"/>
              <a:pPr/>
              <a:t>35</a:t>
            </a:fld>
            <a:endParaRPr lang="en-US"/>
          </a:p>
        </p:txBody>
      </p:sp>
      <p:sp>
        <p:nvSpPr>
          <p:cNvPr id="7" name="Footer Placeholder 6"/>
          <p:cNvSpPr>
            <a:spLocks noGrp="1"/>
          </p:cNvSpPr>
          <p:nvPr>
            <p:ph type="ftr" sz="quarter" idx="11"/>
          </p:nvPr>
        </p:nvSpPr>
        <p:spPr/>
        <p:txBody>
          <a:bodyPr/>
          <a:lstStyle/>
          <a:p>
            <a:r>
              <a:rPr lang="en-US" smtClean="0"/>
              <a:t>CSE 301: Microprocessors, Dept. of Computer Science and Engineering</a:t>
            </a:r>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Grp="1" noChangeArrowheads="1"/>
          </p:cNvSpPr>
          <p:nvPr>
            <p:ph type="title"/>
          </p:nvPr>
        </p:nvSpPr>
        <p:spPr>
          <a:xfrm>
            <a:off x="539750" y="260350"/>
            <a:ext cx="8229600" cy="725488"/>
          </a:xfrm>
        </p:spPr>
        <p:txBody>
          <a:bodyPr/>
          <a:lstStyle/>
          <a:p>
            <a:r>
              <a:rPr lang="en-US" sz="4000" b="1" dirty="0" smtClean="0">
                <a:latin typeface="Times New Roman" pitchFamily="18" charset="0"/>
              </a:rPr>
              <a:t>Special purpose registers</a:t>
            </a:r>
          </a:p>
        </p:txBody>
      </p:sp>
      <p:sp>
        <p:nvSpPr>
          <p:cNvPr id="6148" name="Rectangle 3"/>
          <p:cNvSpPr>
            <a:spLocks noGrp="1" noChangeArrowheads="1"/>
          </p:cNvSpPr>
          <p:nvPr>
            <p:ph type="body" idx="1"/>
          </p:nvPr>
        </p:nvSpPr>
        <p:spPr>
          <a:xfrm>
            <a:off x="457200" y="1125538"/>
            <a:ext cx="8229600" cy="5000625"/>
          </a:xfrm>
        </p:spPr>
        <p:txBody>
          <a:bodyPr>
            <a:noAutofit/>
          </a:bodyPr>
          <a:lstStyle/>
          <a:p>
            <a:pPr marL="609600" indent="-609600" algn="just" rtl="0" eaLnBrk="1" hangingPunct="1">
              <a:buFont typeface="Wingdings" pitchFamily="2" charset="2"/>
              <a:buChar char="ü"/>
            </a:pPr>
            <a:r>
              <a:rPr lang="en-US" sz="2400" b="1" dirty="0" smtClean="0">
                <a:cs typeface="+mj-cs"/>
              </a:rPr>
              <a:t>EIP (instruction pointer)</a:t>
            </a:r>
          </a:p>
          <a:p>
            <a:pPr marL="609600" indent="-609600" algn="just" rtl="0" eaLnBrk="1" hangingPunct="1">
              <a:buFont typeface="Courier New" pitchFamily="49" charset="0"/>
              <a:buChar char="o"/>
            </a:pPr>
            <a:r>
              <a:rPr lang="en-US" sz="2400" dirty="0" smtClean="0">
                <a:cs typeface="+mj-cs"/>
              </a:rPr>
              <a:t>Addresses the next instruction in a section of memory defined as a code segment.</a:t>
            </a:r>
          </a:p>
          <a:p>
            <a:pPr marL="609600" indent="-609600" algn="just" rtl="0" eaLnBrk="1" hangingPunct="1">
              <a:buFont typeface="Courier New" pitchFamily="49" charset="0"/>
              <a:buChar char="o"/>
            </a:pPr>
            <a:r>
              <a:rPr lang="en-US" sz="2400" dirty="0" smtClean="0">
                <a:cs typeface="+mj-cs"/>
              </a:rPr>
              <a:t>IP (16 bits) when µp operates in the real mode.</a:t>
            </a:r>
          </a:p>
          <a:p>
            <a:pPr marL="609600" indent="-609600" algn="just" rtl="0" eaLnBrk="1" hangingPunct="1">
              <a:buFont typeface="Courier New" pitchFamily="49" charset="0"/>
              <a:buChar char="o"/>
            </a:pPr>
            <a:r>
              <a:rPr lang="en-US" sz="2400" dirty="0" smtClean="0">
                <a:cs typeface="+mj-cs"/>
              </a:rPr>
              <a:t>EIP (32 bits) when the 80386 and above operate in the protected mode.</a:t>
            </a:r>
          </a:p>
          <a:p>
            <a:pPr marL="609600" indent="-609600" algn="just" rtl="0" eaLnBrk="1" hangingPunct="1">
              <a:buFont typeface="Courier New" pitchFamily="49" charset="0"/>
              <a:buChar char="o"/>
            </a:pPr>
            <a:r>
              <a:rPr lang="en-US" sz="2400" dirty="0" smtClean="0">
                <a:cs typeface="+mj-cs"/>
              </a:rPr>
              <a:t>EIP, or IP can be modified with a jump or a call instruction.</a:t>
            </a:r>
            <a:endParaRPr lang="ar-IQ" sz="2400" dirty="0" smtClean="0">
              <a:cs typeface="+mj-cs"/>
            </a:endParaRPr>
          </a:p>
          <a:p>
            <a:pPr marL="609600" indent="-609600" algn="just" rtl="0" eaLnBrk="1" hangingPunct="1">
              <a:buFontTx/>
              <a:buNone/>
            </a:pPr>
            <a:endParaRPr lang="ar-IQ" sz="2400" dirty="0" smtClean="0">
              <a:cs typeface="+mj-cs"/>
            </a:endParaRPr>
          </a:p>
          <a:p>
            <a:pPr marL="609600" indent="-609600" algn="just" rtl="0" eaLnBrk="1" hangingPunct="1">
              <a:buFont typeface="Wingdings" pitchFamily="2" charset="2"/>
              <a:buChar char="ü"/>
            </a:pPr>
            <a:r>
              <a:rPr lang="en-US" sz="2400" b="1" dirty="0" smtClean="0">
                <a:cs typeface="+mj-cs"/>
              </a:rPr>
              <a:t>ESP (stack pointer)</a:t>
            </a:r>
          </a:p>
          <a:p>
            <a:pPr marL="609600" indent="-609600" algn="just" rtl="0" eaLnBrk="1" hangingPunct="1">
              <a:buFont typeface="Courier New" pitchFamily="49" charset="0"/>
              <a:buChar char="o"/>
            </a:pPr>
            <a:r>
              <a:rPr lang="en-US" sz="2400" dirty="0" smtClean="0">
                <a:cs typeface="+mj-cs"/>
              </a:rPr>
              <a:t>Addresses an area of memory called the stack.</a:t>
            </a:r>
          </a:p>
          <a:p>
            <a:pPr marL="609600" indent="-609600" algn="just" rtl="0" eaLnBrk="1" hangingPunct="1">
              <a:buFont typeface="Courier New" pitchFamily="49" charset="0"/>
              <a:buChar char="o"/>
            </a:pPr>
            <a:r>
              <a:rPr lang="en-US" sz="2400" dirty="0" smtClean="0">
                <a:cs typeface="+mj-cs"/>
              </a:rPr>
              <a:t>SP (16 bits), and EPS (32 bits).</a:t>
            </a:r>
          </a:p>
        </p:txBody>
      </p:sp>
      <p:sp>
        <p:nvSpPr>
          <p:cNvPr id="5" name="Date Placeholder 4"/>
          <p:cNvSpPr>
            <a:spLocks noGrp="1"/>
          </p:cNvSpPr>
          <p:nvPr>
            <p:ph type="dt" sz="half" idx="10"/>
          </p:nvPr>
        </p:nvSpPr>
        <p:spPr/>
        <p:txBody>
          <a:bodyPr/>
          <a:lstStyle/>
          <a:p>
            <a:fld id="{36530478-A602-4440-8796-FF16A47C6C83}" type="datetime3">
              <a:rPr lang="en-US" smtClean="0"/>
              <a:pPr/>
              <a:t>28 March 2020</a:t>
            </a:fld>
            <a:endParaRPr lang="en-US"/>
          </a:p>
        </p:txBody>
      </p:sp>
      <p:sp>
        <p:nvSpPr>
          <p:cNvPr id="6" name="Slide Number Placeholder 5"/>
          <p:cNvSpPr>
            <a:spLocks noGrp="1"/>
          </p:cNvSpPr>
          <p:nvPr>
            <p:ph type="sldNum" sz="quarter" idx="12"/>
          </p:nvPr>
        </p:nvSpPr>
        <p:spPr/>
        <p:txBody>
          <a:bodyPr/>
          <a:lstStyle/>
          <a:p>
            <a:fld id="{0FC8CFFE-504E-48E2-9562-8F7E4BA14AAB}" type="slidenum">
              <a:rPr lang="en-US" smtClean="0"/>
              <a:pPr/>
              <a:t>36</a:t>
            </a:fld>
            <a:endParaRPr lang="en-US"/>
          </a:p>
        </p:txBody>
      </p:sp>
      <p:sp>
        <p:nvSpPr>
          <p:cNvPr id="7" name="Footer Placeholder 6"/>
          <p:cNvSpPr>
            <a:spLocks noGrp="1"/>
          </p:cNvSpPr>
          <p:nvPr>
            <p:ph type="ftr" sz="quarter" idx="11"/>
          </p:nvPr>
        </p:nvSpPr>
        <p:spPr/>
        <p:txBody>
          <a:bodyPr/>
          <a:lstStyle/>
          <a:p>
            <a:r>
              <a:rPr lang="en-US" smtClean="0"/>
              <a:t>CSE 301: Microprocessors, Dept. of Computer Science and Engineering</a:t>
            </a:r>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type="body" idx="1"/>
          </p:nvPr>
        </p:nvSpPr>
        <p:spPr>
          <a:xfrm>
            <a:off x="609600" y="990600"/>
            <a:ext cx="7543800" cy="1828800"/>
          </a:xfrm>
        </p:spPr>
        <p:txBody>
          <a:bodyPr>
            <a:normAutofit fontScale="92500"/>
          </a:bodyPr>
          <a:lstStyle/>
          <a:p>
            <a:pPr marL="609600" indent="-609600" algn="l" rtl="0" eaLnBrk="1" hangingPunct="1">
              <a:buFont typeface="Wingdings" pitchFamily="2" charset="2"/>
              <a:buChar char="ü"/>
            </a:pPr>
            <a:r>
              <a:rPr lang="en-US" sz="2600" b="1" dirty="0" smtClean="0">
                <a:latin typeface="Times New Roman" pitchFamily="18" charset="0"/>
                <a:cs typeface="Times New Roman" pitchFamily="18" charset="0"/>
              </a:rPr>
              <a:t>EFLAGS</a:t>
            </a:r>
          </a:p>
          <a:p>
            <a:pPr marL="609600" indent="-609600" algn="l" rtl="0" eaLnBrk="1" hangingPunct="1">
              <a:buFont typeface="Courier New" pitchFamily="49" charset="0"/>
              <a:buChar char="o"/>
            </a:pPr>
            <a:r>
              <a:rPr lang="en-US" sz="2400" dirty="0" smtClean="0">
                <a:latin typeface="Times New Roman" pitchFamily="18" charset="0"/>
                <a:cs typeface="Times New Roman" pitchFamily="18" charset="0"/>
              </a:rPr>
              <a:t>Indicate the condition of the µp and control its operation.</a:t>
            </a:r>
          </a:p>
          <a:p>
            <a:pPr marL="609600" indent="-609600" algn="l" rtl="0" eaLnBrk="1" hangingPunct="1">
              <a:buFont typeface="Courier New" pitchFamily="49" charset="0"/>
              <a:buChar char="o"/>
            </a:pPr>
            <a:r>
              <a:rPr lang="en-US" sz="2400" dirty="0" smtClean="0">
                <a:latin typeface="Times New Roman" pitchFamily="18" charset="0"/>
                <a:cs typeface="Times New Roman" pitchFamily="18" charset="0"/>
              </a:rPr>
              <a:t>8086-80286 contain a FLAG register (16 bits).</a:t>
            </a:r>
          </a:p>
          <a:p>
            <a:pPr marL="609600" indent="-609600" algn="l" rtl="0" eaLnBrk="1" hangingPunct="1">
              <a:buFont typeface="Courier New" pitchFamily="49" charset="0"/>
              <a:buChar char="o"/>
            </a:pPr>
            <a:r>
              <a:rPr lang="en-US" sz="2400" dirty="0" smtClean="0">
                <a:latin typeface="Times New Roman" pitchFamily="18" charset="0"/>
                <a:cs typeface="Times New Roman" pitchFamily="18" charset="0"/>
              </a:rPr>
              <a:t>The 80386 and above contain an EFLAG register (32 bits).</a:t>
            </a:r>
          </a:p>
        </p:txBody>
      </p:sp>
      <p:grpSp>
        <p:nvGrpSpPr>
          <p:cNvPr id="2" name="Group 67"/>
          <p:cNvGrpSpPr>
            <a:grpSpLocks/>
          </p:cNvGrpSpPr>
          <p:nvPr/>
        </p:nvGrpSpPr>
        <p:grpSpPr bwMode="auto">
          <a:xfrm>
            <a:off x="611188" y="2997200"/>
            <a:ext cx="7488237" cy="792163"/>
            <a:chOff x="385" y="1888"/>
            <a:chExt cx="4717" cy="499"/>
          </a:xfrm>
        </p:grpSpPr>
        <p:grpSp>
          <p:nvGrpSpPr>
            <p:cNvPr id="3" name="Group 66"/>
            <p:cNvGrpSpPr>
              <a:grpSpLocks/>
            </p:cNvGrpSpPr>
            <p:nvPr/>
          </p:nvGrpSpPr>
          <p:grpSpPr bwMode="auto">
            <a:xfrm>
              <a:off x="386" y="2160"/>
              <a:ext cx="4716" cy="227"/>
              <a:chOff x="386" y="2160"/>
              <a:chExt cx="4716" cy="227"/>
            </a:xfrm>
          </p:grpSpPr>
          <p:sp>
            <p:nvSpPr>
              <p:cNvPr id="7219" name="Rectangle 6"/>
              <p:cNvSpPr>
                <a:spLocks noChangeArrowheads="1"/>
              </p:cNvSpPr>
              <p:nvPr/>
            </p:nvSpPr>
            <p:spPr bwMode="auto">
              <a:xfrm>
                <a:off x="386" y="2160"/>
                <a:ext cx="363" cy="227"/>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220" name="Rectangle 18"/>
              <p:cNvSpPr>
                <a:spLocks noChangeArrowheads="1"/>
              </p:cNvSpPr>
              <p:nvPr/>
            </p:nvSpPr>
            <p:spPr bwMode="auto">
              <a:xfrm>
                <a:off x="749" y="2160"/>
                <a:ext cx="181" cy="227"/>
              </a:xfrm>
              <a:prstGeom prst="rect">
                <a:avLst/>
              </a:prstGeom>
              <a:solidFill>
                <a:schemeClr val="accent1"/>
              </a:solidFill>
              <a:ln w="9525">
                <a:solidFill>
                  <a:schemeClr val="tx1"/>
                </a:solidFill>
                <a:miter lim="800000"/>
                <a:headEnd/>
                <a:tailEnd/>
              </a:ln>
              <a:effectLst/>
            </p:spPr>
            <p:txBody>
              <a:bodyPr wrap="none" anchor="ctr"/>
              <a:lstStyle/>
              <a:p>
                <a:pPr algn="ctr"/>
                <a:r>
                  <a:rPr lang="en-US" sz="1400" b="1"/>
                  <a:t>ID</a:t>
                </a:r>
              </a:p>
            </p:txBody>
          </p:sp>
          <p:sp>
            <p:nvSpPr>
              <p:cNvPr id="7221" name="Rectangle 19"/>
              <p:cNvSpPr>
                <a:spLocks noChangeArrowheads="1"/>
              </p:cNvSpPr>
              <p:nvPr/>
            </p:nvSpPr>
            <p:spPr bwMode="auto">
              <a:xfrm>
                <a:off x="930" y="2160"/>
                <a:ext cx="181" cy="227"/>
              </a:xfrm>
              <a:prstGeom prst="rect">
                <a:avLst/>
              </a:prstGeom>
              <a:solidFill>
                <a:schemeClr val="accent1"/>
              </a:solidFill>
              <a:ln w="9525">
                <a:solidFill>
                  <a:schemeClr val="tx1"/>
                </a:solidFill>
                <a:miter lim="800000"/>
                <a:headEnd/>
                <a:tailEnd/>
              </a:ln>
              <a:effectLst/>
            </p:spPr>
            <p:txBody>
              <a:bodyPr wrap="none" anchor="ctr"/>
              <a:lstStyle/>
              <a:p>
                <a:pPr algn="ctr"/>
                <a:r>
                  <a:rPr lang="en-US" sz="1200" b="1"/>
                  <a:t>VIP</a:t>
                </a:r>
              </a:p>
            </p:txBody>
          </p:sp>
          <p:sp>
            <p:nvSpPr>
              <p:cNvPr id="7222" name="Rectangle 21"/>
              <p:cNvSpPr>
                <a:spLocks noChangeArrowheads="1"/>
              </p:cNvSpPr>
              <p:nvPr/>
            </p:nvSpPr>
            <p:spPr bwMode="auto">
              <a:xfrm>
                <a:off x="1112" y="2160"/>
                <a:ext cx="181" cy="227"/>
              </a:xfrm>
              <a:prstGeom prst="rect">
                <a:avLst/>
              </a:prstGeom>
              <a:solidFill>
                <a:schemeClr val="accent1"/>
              </a:solidFill>
              <a:ln w="9525">
                <a:solidFill>
                  <a:schemeClr val="tx1"/>
                </a:solidFill>
                <a:miter lim="800000"/>
                <a:headEnd/>
                <a:tailEnd/>
              </a:ln>
              <a:effectLst/>
            </p:spPr>
            <p:txBody>
              <a:bodyPr wrap="none" anchor="ctr"/>
              <a:lstStyle/>
              <a:p>
                <a:pPr algn="ctr"/>
                <a:r>
                  <a:rPr lang="en-US" sz="1200" b="1"/>
                  <a:t>VIF</a:t>
                </a:r>
              </a:p>
            </p:txBody>
          </p:sp>
          <p:sp>
            <p:nvSpPr>
              <p:cNvPr id="7223" name="Rectangle 22"/>
              <p:cNvSpPr>
                <a:spLocks noChangeArrowheads="1"/>
              </p:cNvSpPr>
              <p:nvPr/>
            </p:nvSpPr>
            <p:spPr bwMode="auto">
              <a:xfrm>
                <a:off x="1293" y="2160"/>
                <a:ext cx="181" cy="227"/>
              </a:xfrm>
              <a:prstGeom prst="rect">
                <a:avLst/>
              </a:prstGeom>
              <a:solidFill>
                <a:schemeClr val="accent1"/>
              </a:solidFill>
              <a:ln w="9525">
                <a:solidFill>
                  <a:schemeClr val="tx1"/>
                </a:solidFill>
                <a:miter lim="800000"/>
                <a:headEnd/>
                <a:tailEnd/>
              </a:ln>
              <a:effectLst/>
            </p:spPr>
            <p:txBody>
              <a:bodyPr wrap="none" anchor="ctr"/>
              <a:lstStyle/>
              <a:p>
                <a:pPr algn="ctr"/>
                <a:r>
                  <a:rPr lang="en-US" sz="1400" b="1"/>
                  <a:t>AC</a:t>
                </a:r>
              </a:p>
            </p:txBody>
          </p:sp>
          <p:sp>
            <p:nvSpPr>
              <p:cNvPr id="7224" name="Rectangle 23"/>
              <p:cNvSpPr>
                <a:spLocks noChangeArrowheads="1"/>
              </p:cNvSpPr>
              <p:nvPr/>
            </p:nvSpPr>
            <p:spPr bwMode="auto">
              <a:xfrm>
                <a:off x="1475" y="2160"/>
                <a:ext cx="181" cy="227"/>
              </a:xfrm>
              <a:prstGeom prst="rect">
                <a:avLst/>
              </a:prstGeom>
              <a:solidFill>
                <a:schemeClr val="accent1"/>
              </a:solidFill>
              <a:ln w="9525">
                <a:solidFill>
                  <a:schemeClr val="tx1"/>
                </a:solidFill>
                <a:miter lim="800000"/>
                <a:headEnd/>
                <a:tailEnd/>
              </a:ln>
              <a:effectLst/>
            </p:spPr>
            <p:txBody>
              <a:bodyPr wrap="none" anchor="ctr"/>
              <a:lstStyle/>
              <a:p>
                <a:pPr algn="ctr"/>
                <a:r>
                  <a:rPr lang="en-US" sz="1400" b="1"/>
                  <a:t>VM</a:t>
                </a:r>
              </a:p>
            </p:txBody>
          </p:sp>
          <p:sp>
            <p:nvSpPr>
              <p:cNvPr id="7225" name="Rectangle 24"/>
              <p:cNvSpPr>
                <a:spLocks noChangeArrowheads="1"/>
              </p:cNvSpPr>
              <p:nvPr/>
            </p:nvSpPr>
            <p:spPr bwMode="auto">
              <a:xfrm>
                <a:off x="1656" y="2160"/>
                <a:ext cx="181" cy="227"/>
              </a:xfrm>
              <a:prstGeom prst="rect">
                <a:avLst/>
              </a:prstGeom>
              <a:solidFill>
                <a:schemeClr val="accent1"/>
              </a:solidFill>
              <a:ln w="9525">
                <a:solidFill>
                  <a:schemeClr val="tx1"/>
                </a:solidFill>
                <a:miter lim="800000"/>
                <a:headEnd/>
                <a:tailEnd/>
              </a:ln>
              <a:effectLst/>
            </p:spPr>
            <p:txBody>
              <a:bodyPr wrap="none" anchor="ctr"/>
              <a:lstStyle/>
              <a:p>
                <a:pPr algn="ctr"/>
                <a:r>
                  <a:rPr lang="en-US" sz="1400" b="1"/>
                  <a:t>RF</a:t>
                </a:r>
              </a:p>
            </p:txBody>
          </p:sp>
          <p:sp>
            <p:nvSpPr>
              <p:cNvPr id="7226" name="Rectangle 26"/>
              <p:cNvSpPr>
                <a:spLocks noChangeArrowheads="1"/>
              </p:cNvSpPr>
              <p:nvPr/>
            </p:nvSpPr>
            <p:spPr bwMode="auto">
              <a:xfrm>
                <a:off x="1838" y="2160"/>
                <a:ext cx="181" cy="227"/>
              </a:xfrm>
              <a:prstGeom prst="rect">
                <a:avLst/>
              </a:prstGeom>
              <a:solidFill>
                <a:schemeClr val="accent1"/>
              </a:solidFill>
              <a:ln w="9525">
                <a:solidFill>
                  <a:schemeClr val="tx1"/>
                </a:solidFill>
                <a:miter lim="800000"/>
                <a:headEnd/>
                <a:tailEnd/>
              </a:ln>
              <a:effectLst/>
            </p:spPr>
            <p:txBody>
              <a:bodyPr wrap="none" anchor="ctr"/>
              <a:lstStyle/>
              <a:p>
                <a:pPr algn="ctr"/>
                <a:endParaRPr lang="en-US"/>
              </a:p>
            </p:txBody>
          </p:sp>
          <p:sp>
            <p:nvSpPr>
              <p:cNvPr id="7227" name="Rectangle 27"/>
              <p:cNvSpPr>
                <a:spLocks noChangeArrowheads="1"/>
              </p:cNvSpPr>
              <p:nvPr/>
            </p:nvSpPr>
            <p:spPr bwMode="auto">
              <a:xfrm>
                <a:off x="2019" y="2160"/>
                <a:ext cx="181" cy="227"/>
              </a:xfrm>
              <a:prstGeom prst="rect">
                <a:avLst/>
              </a:prstGeom>
              <a:solidFill>
                <a:schemeClr val="accent1"/>
              </a:solidFill>
              <a:ln w="9525">
                <a:solidFill>
                  <a:schemeClr val="tx1"/>
                </a:solidFill>
                <a:miter lim="800000"/>
                <a:headEnd/>
                <a:tailEnd/>
              </a:ln>
              <a:effectLst/>
            </p:spPr>
            <p:txBody>
              <a:bodyPr wrap="none" anchor="ctr"/>
              <a:lstStyle/>
              <a:p>
                <a:pPr algn="ctr"/>
                <a:r>
                  <a:rPr lang="en-US" sz="1400" b="1"/>
                  <a:t>NT</a:t>
                </a:r>
              </a:p>
            </p:txBody>
          </p:sp>
          <p:sp>
            <p:nvSpPr>
              <p:cNvPr id="7228" name="Rectangle 28"/>
              <p:cNvSpPr>
                <a:spLocks noChangeArrowheads="1"/>
              </p:cNvSpPr>
              <p:nvPr/>
            </p:nvSpPr>
            <p:spPr bwMode="auto">
              <a:xfrm>
                <a:off x="2200" y="2160"/>
                <a:ext cx="362" cy="227"/>
              </a:xfrm>
              <a:prstGeom prst="rect">
                <a:avLst/>
              </a:prstGeom>
              <a:solidFill>
                <a:schemeClr val="accent1"/>
              </a:solidFill>
              <a:ln w="9525">
                <a:solidFill>
                  <a:schemeClr val="tx1"/>
                </a:solidFill>
                <a:miter lim="800000"/>
                <a:headEnd/>
                <a:tailEnd/>
              </a:ln>
              <a:effectLst/>
            </p:spPr>
            <p:txBody>
              <a:bodyPr wrap="none" anchor="ctr"/>
              <a:lstStyle/>
              <a:p>
                <a:pPr algn="ctr"/>
                <a:r>
                  <a:rPr lang="en-US" sz="1200" b="1"/>
                  <a:t>IOP</a:t>
                </a:r>
              </a:p>
              <a:p>
                <a:pPr algn="ctr"/>
                <a:r>
                  <a:rPr lang="en-US" sz="1200" b="1"/>
                  <a:t>1</a:t>
                </a:r>
              </a:p>
            </p:txBody>
          </p:sp>
          <p:sp>
            <p:nvSpPr>
              <p:cNvPr id="7229" name="Rectangle 29"/>
              <p:cNvSpPr>
                <a:spLocks noChangeArrowheads="1"/>
              </p:cNvSpPr>
              <p:nvPr/>
            </p:nvSpPr>
            <p:spPr bwMode="auto">
              <a:xfrm>
                <a:off x="2562" y="2160"/>
                <a:ext cx="363" cy="227"/>
              </a:xfrm>
              <a:prstGeom prst="rect">
                <a:avLst/>
              </a:prstGeom>
              <a:solidFill>
                <a:schemeClr val="accent1"/>
              </a:solidFill>
              <a:ln w="9525">
                <a:solidFill>
                  <a:schemeClr val="tx1"/>
                </a:solidFill>
                <a:miter lim="800000"/>
                <a:headEnd/>
                <a:tailEnd/>
              </a:ln>
              <a:effectLst/>
            </p:spPr>
            <p:txBody>
              <a:bodyPr wrap="none" anchor="ctr"/>
              <a:lstStyle/>
              <a:p>
                <a:pPr algn="ctr"/>
                <a:r>
                  <a:rPr lang="en-US" sz="1200" b="1" dirty="0"/>
                  <a:t>IOP</a:t>
                </a:r>
              </a:p>
              <a:p>
                <a:pPr algn="ctr"/>
                <a:r>
                  <a:rPr lang="en-US" sz="1200" b="1" dirty="0"/>
                  <a:t>0</a:t>
                </a:r>
              </a:p>
            </p:txBody>
          </p:sp>
          <p:sp>
            <p:nvSpPr>
              <p:cNvPr id="7230" name="Rectangle 30"/>
              <p:cNvSpPr>
                <a:spLocks noChangeArrowheads="1"/>
              </p:cNvSpPr>
              <p:nvPr/>
            </p:nvSpPr>
            <p:spPr bwMode="auto">
              <a:xfrm>
                <a:off x="2926" y="2160"/>
                <a:ext cx="181" cy="227"/>
              </a:xfrm>
              <a:prstGeom prst="rect">
                <a:avLst/>
              </a:prstGeom>
              <a:solidFill>
                <a:schemeClr val="accent1"/>
              </a:solidFill>
              <a:ln w="9525">
                <a:solidFill>
                  <a:schemeClr val="tx1"/>
                </a:solidFill>
                <a:miter lim="800000"/>
                <a:headEnd/>
                <a:tailEnd/>
              </a:ln>
              <a:effectLst/>
            </p:spPr>
            <p:txBody>
              <a:bodyPr wrap="none" anchor="ctr"/>
              <a:lstStyle/>
              <a:p>
                <a:pPr algn="ctr"/>
                <a:r>
                  <a:rPr lang="en-US" sz="1600" b="1"/>
                  <a:t>O</a:t>
                </a:r>
              </a:p>
            </p:txBody>
          </p:sp>
          <p:sp>
            <p:nvSpPr>
              <p:cNvPr id="7231" name="Rectangle 31"/>
              <p:cNvSpPr>
                <a:spLocks noChangeArrowheads="1"/>
              </p:cNvSpPr>
              <p:nvPr/>
            </p:nvSpPr>
            <p:spPr bwMode="auto">
              <a:xfrm>
                <a:off x="3107" y="2160"/>
                <a:ext cx="181" cy="227"/>
              </a:xfrm>
              <a:prstGeom prst="rect">
                <a:avLst/>
              </a:prstGeom>
              <a:solidFill>
                <a:schemeClr val="accent1"/>
              </a:solidFill>
              <a:ln w="9525">
                <a:solidFill>
                  <a:schemeClr val="tx1"/>
                </a:solidFill>
                <a:miter lim="800000"/>
                <a:headEnd/>
                <a:tailEnd/>
              </a:ln>
              <a:effectLst/>
            </p:spPr>
            <p:txBody>
              <a:bodyPr wrap="none" anchor="ctr"/>
              <a:lstStyle/>
              <a:p>
                <a:pPr algn="ctr"/>
                <a:r>
                  <a:rPr lang="en-US" sz="1600" b="1"/>
                  <a:t>D</a:t>
                </a:r>
              </a:p>
            </p:txBody>
          </p:sp>
          <p:sp>
            <p:nvSpPr>
              <p:cNvPr id="7232" name="Rectangle 32"/>
              <p:cNvSpPr>
                <a:spLocks noChangeArrowheads="1"/>
              </p:cNvSpPr>
              <p:nvPr/>
            </p:nvSpPr>
            <p:spPr bwMode="auto">
              <a:xfrm>
                <a:off x="3289" y="2160"/>
                <a:ext cx="181" cy="227"/>
              </a:xfrm>
              <a:prstGeom prst="rect">
                <a:avLst/>
              </a:prstGeom>
              <a:solidFill>
                <a:schemeClr val="accent1"/>
              </a:solidFill>
              <a:ln w="9525">
                <a:solidFill>
                  <a:schemeClr val="tx1"/>
                </a:solidFill>
                <a:miter lim="800000"/>
                <a:headEnd/>
                <a:tailEnd/>
              </a:ln>
              <a:effectLst/>
            </p:spPr>
            <p:txBody>
              <a:bodyPr wrap="none" anchor="ctr"/>
              <a:lstStyle/>
              <a:p>
                <a:pPr algn="ctr"/>
                <a:r>
                  <a:rPr lang="en-US" sz="1600" b="1"/>
                  <a:t>I</a:t>
                </a:r>
              </a:p>
            </p:txBody>
          </p:sp>
          <p:sp>
            <p:nvSpPr>
              <p:cNvPr id="7233" name="Rectangle 33"/>
              <p:cNvSpPr>
                <a:spLocks noChangeArrowheads="1"/>
              </p:cNvSpPr>
              <p:nvPr/>
            </p:nvSpPr>
            <p:spPr bwMode="auto">
              <a:xfrm>
                <a:off x="3470" y="2160"/>
                <a:ext cx="181" cy="227"/>
              </a:xfrm>
              <a:prstGeom prst="rect">
                <a:avLst/>
              </a:prstGeom>
              <a:solidFill>
                <a:schemeClr val="accent1"/>
              </a:solidFill>
              <a:ln w="9525">
                <a:solidFill>
                  <a:schemeClr val="tx1"/>
                </a:solidFill>
                <a:miter lim="800000"/>
                <a:headEnd/>
                <a:tailEnd/>
              </a:ln>
              <a:effectLst/>
            </p:spPr>
            <p:txBody>
              <a:bodyPr wrap="none" anchor="ctr"/>
              <a:lstStyle/>
              <a:p>
                <a:pPr algn="ctr"/>
                <a:r>
                  <a:rPr lang="en-US" sz="1600" b="1"/>
                  <a:t>T</a:t>
                </a:r>
              </a:p>
            </p:txBody>
          </p:sp>
          <p:sp>
            <p:nvSpPr>
              <p:cNvPr id="7234" name="Rectangle 34"/>
              <p:cNvSpPr>
                <a:spLocks noChangeArrowheads="1"/>
              </p:cNvSpPr>
              <p:nvPr/>
            </p:nvSpPr>
            <p:spPr bwMode="auto">
              <a:xfrm>
                <a:off x="3651" y="2160"/>
                <a:ext cx="181" cy="227"/>
              </a:xfrm>
              <a:prstGeom prst="rect">
                <a:avLst/>
              </a:prstGeom>
              <a:solidFill>
                <a:schemeClr val="accent1"/>
              </a:solidFill>
              <a:ln w="9525">
                <a:solidFill>
                  <a:schemeClr val="tx1"/>
                </a:solidFill>
                <a:miter lim="800000"/>
                <a:headEnd/>
                <a:tailEnd/>
              </a:ln>
              <a:effectLst/>
            </p:spPr>
            <p:txBody>
              <a:bodyPr wrap="none" anchor="ctr"/>
              <a:lstStyle/>
              <a:p>
                <a:pPr algn="ctr"/>
                <a:r>
                  <a:rPr lang="en-US" sz="1600" b="1"/>
                  <a:t>S</a:t>
                </a:r>
              </a:p>
            </p:txBody>
          </p:sp>
          <p:sp>
            <p:nvSpPr>
              <p:cNvPr id="7235" name="Rectangle 35"/>
              <p:cNvSpPr>
                <a:spLocks noChangeArrowheads="1"/>
              </p:cNvSpPr>
              <p:nvPr/>
            </p:nvSpPr>
            <p:spPr bwMode="auto">
              <a:xfrm>
                <a:off x="3833" y="2160"/>
                <a:ext cx="181" cy="227"/>
              </a:xfrm>
              <a:prstGeom prst="rect">
                <a:avLst/>
              </a:prstGeom>
              <a:solidFill>
                <a:schemeClr val="accent1"/>
              </a:solidFill>
              <a:ln w="9525">
                <a:solidFill>
                  <a:schemeClr val="tx1"/>
                </a:solidFill>
                <a:miter lim="800000"/>
                <a:headEnd/>
                <a:tailEnd/>
              </a:ln>
              <a:effectLst/>
            </p:spPr>
            <p:txBody>
              <a:bodyPr wrap="none" anchor="ctr"/>
              <a:lstStyle/>
              <a:p>
                <a:pPr algn="ctr"/>
                <a:r>
                  <a:rPr lang="en-US" sz="1600" b="1"/>
                  <a:t>Z</a:t>
                </a:r>
              </a:p>
            </p:txBody>
          </p:sp>
          <p:sp>
            <p:nvSpPr>
              <p:cNvPr id="7236" name="Rectangle 36"/>
              <p:cNvSpPr>
                <a:spLocks noChangeArrowheads="1"/>
              </p:cNvSpPr>
              <p:nvPr/>
            </p:nvSpPr>
            <p:spPr bwMode="auto">
              <a:xfrm>
                <a:off x="4014" y="2160"/>
                <a:ext cx="181" cy="227"/>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237" name="Rectangle 37"/>
              <p:cNvSpPr>
                <a:spLocks noChangeArrowheads="1"/>
              </p:cNvSpPr>
              <p:nvPr/>
            </p:nvSpPr>
            <p:spPr bwMode="auto">
              <a:xfrm>
                <a:off x="4196" y="2160"/>
                <a:ext cx="181" cy="227"/>
              </a:xfrm>
              <a:prstGeom prst="rect">
                <a:avLst/>
              </a:prstGeom>
              <a:solidFill>
                <a:schemeClr val="accent1"/>
              </a:solidFill>
              <a:ln w="9525">
                <a:solidFill>
                  <a:schemeClr val="tx1"/>
                </a:solidFill>
                <a:miter lim="800000"/>
                <a:headEnd/>
                <a:tailEnd/>
              </a:ln>
              <a:effectLst/>
            </p:spPr>
            <p:txBody>
              <a:bodyPr wrap="none" anchor="ctr"/>
              <a:lstStyle/>
              <a:p>
                <a:pPr algn="ctr"/>
                <a:r>
                  <a:rPr lang="en-US" sz="1600" b="1" dirty="0"/>
                  <a:t>A</a:t>
                </a:r>
              </a:p>
            </p:txBody>
          </p:sp>
          <p:sp>
            <p:nvSpPr>
              <p:cNvPr id="7238" name="Rectangle 38"/>
              <p:cNvSpPr>
                <a:spLocks noChangeArrowheads="1"/>
              </p:cNvSpPr>
              <p:nvPr/>
            </p:nvSpPr>
            <p:spPr bwMode="auto">
              <a:xfrm>
                <a:off x="4378" y="2160"/>
                <a:ext cx="181" cy="227"/>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239" name="Rectangle 39"/>
              <p:cNvSpPr>
                <a:spLocks noChangeArrowheads="1"/>
              </p:cNvSpPr>
              <p:nvPr/>
            </p:nvSpPr>
            <p:spPr bwMode="auto">
              <a:xfrm>
                <a:off x="4559" y="2160"/>
                <a:ext cx="181" cy="227"/>
              </a:xfrm>
              <a:prstGeom prst="rect">
                <a:avLst/>
              </a:prstGeom>
              <a:solidFill>
                <a:schemeClr val="accent1"/>
              </a:solidFill>
              <a:ln w="9525">
                <a:solidFill>
                  <a:schemeClr val="tx1"/>
                </a:solidFill>
                <a:miter lim="800000"/>
                <a:headEnd/>
                <a:tailEnd/>
              </a:ln>
              <a:effectLst/>
            </p:spPr>
            <p:txBody>
              <a:bodyPr wrap="none" anchor="ctr"/>
              <a:lstStyle/>
              <a:p>
                <a:pPr algn="ctr"/>
                <a:r>
                  <a:rPr lang="en-US" sz="1600" b="1" dirty="0"/>
                  <a:t>P</a:t>
                </a:r>
              </a:p>
            </p:txBody>
          </p:sp>
          <p:sp>
            <p:nvSpPr>
              <p:cNvPr id="7240" name="Rectangle 40"/>
              <p:cNvSpPr>
                <a:spLocks noChangeArrowheads="1"/>
              </p:cNvSpPr>
              <p:nvPr/>
            </p:nvSpPr>
            <p:spPr bwMode="auto">
              <a:xfrm>
                <a:off x="4740" y="2160"/>
                <a:ext cx="181" cy="227"/>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241" name="Rectangle 41"/>
              <p:cNvSpPr>
                <a:spLocks noChangeArrowheads="1"/>
              </p:cNvSpPr>
              <p:nvPr/>
            </p:nvSpPr>
            <p:spPr bwMode="auto">
              <a:xfrm>
                <a:off x="4921" y="2160"/>
                <a:ext cx="181" cy="227"/>
              </a:xfrm>
              <a:prstGeom prst="rect">
                <a:avLst/>
              </a:prstGeom>
              <a:solidFill>
                <a:schemeClr val="accent1"/>
              </a:solidFill>
              <a:ln w="9525">
                <a:solidFill>
                  <a:schemeClr val="tx1"/>
                </a:solidFill>
                <a:miter lim="800000"/>
                <a:headEnd/>
                <a:tailEnd/>
              </a:ln>
              <a:effectLst/>
            </p:spPr>
            <p:txBody>
              <a:bodyPr wrap="none" anchor="ctr"/>
              <a:lstStyle/>
              <a:p>
                <a:pPr algn="ctr"/>
                <a:r>
                  <a:rPr lang="en-US" sz="1600" b="1"/>
                  <a:t>C</a:t>
                </a:r>
              </a:p>
            </p:txBody>
          </p:sp>
        </p:grpSp>
        <p:sp useBgFill="1">
          <p:nvSpPr>
            <p:cNvPr id="7196" name="Rectangle 43"/>
            <p:cNvSpPr>
              <a:spLocks noChangeArrowheads="1"/>
            </p:cNvSpPr>
            <p:nvPr/>
          </p:nvSpPr>
          <p:spPr bwMode="auto">
            <a:xfrm>
              <a:off x="385" y="1888"/>
              <a:ext cx="363" cy="227"/>
            </a:xfrm>
            <a:prstGeom prst="rect">
              <a:avLst/>
            </a:prstGeom>
            <a:ln w="0">
              <a:noFill/>
              <a:miter lim="800000"/>
              <a:headEnd/>
              <a:tailEnd/>
            </a:ln>
            <a:effectLst/>
          </p:spPr>
          <p:txBody>
            <a:bodyPr wrap="none" anchor="ctr"/>
            <a:lstStyle/>
            <a:p>
              <a:pPr algn="ctr"/>
              <a:r>
                <a:rPr lang="en-US" sz="1200" b="1"/>
                <a:t>  31            </a:t>
              </a:r>
            </a:p>
          </p:txBody>
        </p:sp>
        <p:sp useBgFill="1">
          <p:nvSpPr>
            <p:cNvPr id="7197" name="Rectangle 44"/>
            <p:cNvSpPr>
              <a:spLocks noChangeArrowheads="1"/>
            </p:cNvSpPr>
            <p:nvPr/>
          </p:nvSpPr>
          <p:spPr bwMode="auto">
            <a:xfrm>
              <a:off x="748" y="1888"/>
              <a:ext cx="181" cy="227"/>
            </a:xfrm>
            <a:prstGeom prst="rect">
              <a:avLst/>
            </a:prstGeom>
            <a:ln w="0">
              <a:noFill/>
              <a:miter lim="800000"/>
              <a:headEnd/>
              <a:tailEnd/>
            </a:ln>
            <a:effectLst/>
          </p:spPr>
          <p:txBody>
            <a:bodyPr wrap="none" anchor="ctr"/>
            <a:lstStyle/>
            <a:p>
              <a:pPr algn="ctr"/>
              <a:r>
                <a:rPr lang="en-US" sz="1200" b="1"/>
                <a:t>21</a:t>
              </a:r>
            </a:p>
          </p:txBody>
        </p:sp>
        <p:sp useBgFill="1">
          <p:nvSpPr>
            <p:cNvPr id="7198" name="Rectangle 45"/>
            <p:cNvSpPr>
              <a:spLocks noChangeArrowheads="1"/>
            </p:cNvSpPr>
            <p:nvPr/>
          </p:nvSpPr>
          <p:spPr bwMode="auto">
            <a:xfrm>
              <a:off x="929" y="1888"/>
              <a:ext cx="181" cy="227"/>
            </a:xfrm>
            <a:prstGeom prst="rect">
              <a:avLst/>
            </a:prstGeom>
            <a:ln w="0">
              <a:noFill/>
              <a:miter lim="800000"/>
              <a:headEnd/>
              <a:tailEnd/>
            </a:ln>
            <a:effectLst/>
          </p:spPr>
          <p:txBody>
            <a:bodyPr wrap="none" anchor="ctr"/>
            <a:lstStyle/>
            <a:p>
              <a:pPr algn="ctr"/>
              <a:r>
                <a:rPr lang="en-US" sz="1200" b="1"/>
                <a:t>20</a:t>
              </a:r>
            </a:p>
          </p:txBody>
        </p:sp>
        <p:sp useBgFill="1">
          <p:nvSpPr>
            <p:cNvPr id="7199" name="Rectangle 46"/>
            <p:cNvSpPr>
              <a:spLocks noChangeArrowheads="1"/>
            </p:cNvSpPr>
            <p:nvPr/>
          </p:nvSpPr>
          <p:spPr bwMode="auto">
            <a:xfrm>
              <a:off x="1111" y="1888"/>
              <a:ext cx="181" cy="227"/>
            </a:xfrm>
            <a:prstGeom prst="rect">
              <a:avLst/>
            </a:prstGeom>
            <a:ln w="0">
              <a:noFill/>
              <a:miter lim="800000"/>
              <a:headEnd/>
              <a:tailEnd/>
            </a:ln>
            <a:effectLst/>
          </p:spPr>
          <p:txBody>
            <a:bodyPr wrap="none" anchor="ctr"/>
            <a:lstStyle/>
            <a:p>
              <a:pPr algn="ctr"/>
              <a:r>
                <a:rPr lang="en-US" sz="1200" b="1"/>
                <a:t>19</a:t>
              </a:r>
            </a:p>
          </p:txBody>
        </p:sp>
        <p:sp useBgFill="1">
          <p:nvSpPr>
            <p:cNvPr id="7200" name="Rectangle 47"/>
            <p:cNvSpPr>
              <a:spLocks noChangeArrowheads="1"/>
            </p:cNvSpPr>
            <p:nvPr/>
          </p:nvSpPr>
          <p:spPr bwMode="auto">
            <a:xfrm>
              <a:off x="1292" y="1888"/>
              <a:ext cx="181" cy="227"/>
            </a:xfrm>
            <a:prstGeom prst="rect">
              <a:avLst/>
            </a:prstGeom>
            <a:ln w="0">
              <a:noFill/>
              <a:miter lim="800000"/>
              <a:headEnd/>
              <a:tailEnd/>
            </a:ln>
            <a:effectLst/>
          </p:spPr>
          <p:txBody>
            <a:bodyPr wrap="none" anchor="ctr"/>
            <a:lstStyle/>
            <a:p>
              <a:pPr algn="ctr"/>
              <a:r>
                <a:rPr lang="en-US" sz="1200" b="1"/>
                <a:t>18</a:t>
              </a:r>
            </a:p>
          </p:txBody>
        </p:sp>
        <p:sp useBgFill="1">
          <p:nvSpPr>
            <p:cNvPr id="7201" name="Rectangle 48"/>
            <p:cNvSpPr>
              <a:spLocks noChangeArrowheads="1"/>
            </p:cNvSpPr>
            <p:nvPr/>
          </p:nvSpPr>
          <p:spPr bwMode="auto">
            <a:xfrm>
              <a:off x="1474" y="1888"/>
              <a:ext cx="181" cy="227"/>
            </a:xfrm>
            <a:prstGeom prst="rect">
              <a:avLst/>
            </a:prstGeom>
            <a:ln w="0">
              <a:noFill/>
              <a:miter lim="800000"/>
              <a:headEnd/>
              <a:tailEnd/>
            </a:ln>
            <a:effectLst/>
          </p:spPr>
          <p:txBody>
            <a:bodyPr wrap="none" anchor="ctr"/>
            <a:lstStyle/>
            <a:p>
              <a:pPr algn="ctr"/>
              <a:r>
                <a:rPr lang="en-US" sz="1200" b="1"/>
                <a:t>17</a:t>
              </a:r>
            </a:p>
          </p:txBody>
        </p:sp>
        <p:sp useBgFill="1">
          <p:nvSpPr>
            <p:cNvPr id="7202" name="Rectangle 49"/>
            <p:cNvSpPr>
              <a:spLocks noChangeArrowheads="1"/>
            </p:cNvSpPr>
            <p:nvPr/>
          </p:nvSpPr>
          <p:spPr bwMode="auto">
            <a:xfrm>
              <a:off x="1655" y="1888"/>
              <a:ext cx="181" cy="227"/>
            </a:xfrm>
            <a:prstGeom prst="rect">
              <a:avLst/>
            </a:prstGeom>
            <a:ln w="0">
              <a:noFill/>
              <a:miter lim="800000"/>
              <a:headEnd/>
              <a:tailEnd/>
            </a:ln>
            <a:effectLst/>
          </p:spPr>
          <p:txBody>
            <a:bodyPr wrap="none" anchor="ctr"/>
            <a:lstStyle/>
            <a:p>
              <a:pPr algn="ctr"/>
              <a:r>
                <a:rPr lang="en-US" sz="1200" b="1"/>
                <a:t>16</a:t>
              </a:r>
            </a:p>
          </p:txBody>
        </p:sp>
        <p:sp useBgFill="1">
          <p:nvSpPr>
            <p:cNvPr id="7203" name="Rectangle 50"/>
            <p:cNvSpPr>
              <a:spLocks noChangeArrowheads="1"/>
            </p:cNvSpPr>
            <p:nvPr/>
          </p:nvSpPr>
          <p:spPr bwMode="auto">
            <a:xfrm>
              <a:off x="1837" y="1888"/>
              <a:ext cx="181" cy="227"/>
            </a:xfrm>
            <a:prstGeom prst="rect">
              <a:avLst/>
            </a:prstGeom>
            <a:ln w="0">
              <a:noFill/>
              <a:miter lim="800000"/>
              <a:headEnd/>
              <a:tailEnd/>
            </a:ln>
            <a:effectLst/>
          </p:spPr>
          <p:txBody>
            <a:bodyPr wrap="none" anchor="ctr"/>
            <a:lstStyle/>
            <a:p>
              <a:pPr algn="ctr"/>
              <a:endParaRPr lang="en-US" sz="1200" b="1"/>
            </a:p>
          </p:txBody>
        </p:sp>
        <p:sp useBgFill="1">
          <p:nvSpPr>
            <p:cNvPr id="7204" name="Rectangle 51"/>
            <p:cNvSpPr>
              <a:spLocks noChangeArrowheads="1"/>
            </p:cNvSpPr>
            <p:nvPr/>
          </p:nvSpPr>
          <p:spPr bwMode="auto">
            <a:xfrm>
              <a:off x="2018" y="1888"/>
              <a:ext cx="181" cy="227"/>
            </a:xfrm>
            <a:prstGeom prst="rect">
              <a:avLst/>
            </a:prstGeom>
            <a:ln w="0">
              <a:noFill/>
              <a:miter lim="800000"/>
              <a:headEnd/>
              <a:tailEnd/>
            </a:ln>
            <a:effectLst/>
          </p:spPr>
          <p:txBody>
            <a:bodyPr wrap="none" anchor="ctr"/>
            <a:lstStyle/>
            <a:p>
              <a:pPr algn="ctr"/>
              <a:r>
                <a:rPr lang="en-US" sz="1200" b="1"/>
                <a:t>14</a:t>
              </a:r>
            </a:p>
          </p:txBody>
        </p:sp>
        <p:sp useBgFill="1">
          <p:nvSpPr>
            <p:cNvPr id="7205" name="Rectangle 52"/>
            <p:cNvSpPr>
              <a:spLocks noChangeArrowheads="1"/>
            </p:cNvSpPr>
            <p:nvPr/>
          </p:nvSpPr>
          <p:spPr bwMode="auto">
            <a:xfrm>
              <a:off x="2199" y="1888"/>
              <a:ext cx="362" cy="227"/>
            </a:xfrm>
            <a:prstGeom prst="rect">
              <a:avLst/>
            </a:prstGeom>
            <a:ln w="0">
              <a:noFill/>
              <a:miter lim="800000"/>
              <a:headEnd/>
              <a:tailEnd/>
            </a:ln>
            <a:effectLst/>
          </p:spPr>
          <p:txBody>
            <a:bodyPr wrap="none" anchor="ctr"/>
            <a:lstStyle/>
            <a:p>
              <a:pPr algn="ctr"/>
              <a:r>
                <a:rPr lang="en-US" sz="1200" b="1"/>
                <a:t>13</a:t>
              </a:r>
            </a:p>
          </p:txBody>
        </p:sp>
        <p:sp useBgFill="1">
          <p:nvSpPr>
            <p:cNvPr id="7206" name="Rectangle 53"/>
            <p:cNvSpPr>
              <a:spLocks noChangeArrowheads="1"/>
            </p:cNvSpPr>
            <p:nvPr/>
          </p:nvSpPr>
          <p:spPr bwMode="auto">
            <a:xfrm>
              <a:off x="2561" y="1888"/>
              <a:ext cx="363" cy="227"/>
            </a:xfrm>
            <a:prstGeom prst="rect">
              <a:avLst/>
            </a:prstGeom>
            <a:ln w="0">
              <a:noFill/>
              <a:miter lim="800000"/>
              <a:headEnd/>
              <a:tailEnd/>
            </a:ln>
            <a:effectLst/>
          </p:spPr>
          <p:txBody>
            <a:bodyPr wrap="none" anchor="ctr"/>
            <a:lstStyle/>
            <a:p>
              <a:pPr algn="ctr"/>
              <a:r>
                <a:rPr lang="en-US" sz="1200" b="1"/>
                <a:t>12</a:t>
              </a:r>
            </a:p>
          </p:txBody>
        </p:sp>
        <p:sp useBgFill="1">
          <p:nvSpPr>
            <p:cNvPr id="7207" name="Rectangle 54"/>
            <p:cNvSpPr>
              <a:spLocks noChangeArrowheads="1"/>
            </p:cNvSpPr>
            <p:nvPr/>
          </p:nvSpPr>
          <p:spPr bwMode="auto">
            <a:xfrm>
              <a:off x="2925" y="1888"/>
              <a:ext cx="181" cy="227"/>
            </a:xfrm>
            <a:prstGeom prst="rect">
              <a:avLst/>
            </a:prstGeom>
            <a:ln w="0">
              <a:noFill/>
              <a:miter lim="800000"/>
              <a:headEnd/>
              <a:tailEnd/>
            </a:ln>
            <a:effectLst/>
          </p:spPr>
          <p:txBody>
            <a:bodyPr wrap="none" anchor="ctr"/>
            <a:lstStyle/>
            <a:p>
              <a:pPr algn="ctr"/>
              <a:r>
                <a:rPr lang="en-US" sz="1200" b="1"/>
                <a:t>11</a:t>
              </a:r>
            </a:p>
          </p:txBody>
        </p:sp>
        <p:sp useBgFill="1">
          <p:nvSpPr>
            <p:cNvPr id="7208" name="Rectangle 55"/>
            <p:cNvSpPr>
              <a:spLocks noChangeArrowheads="1"/>
            </p:cNvSpPr>
            <p:nvPr/>
          </p:nvSpPr>
          <p:spPr bwMode="auto">
            <a:xfrm>
              <a:off x="3106" y="1888"/>
              <a:ext cx="181" cy="227"/>
            </a:xfrm>
            <a:prstGeom prst="rect">
              <a:avLst/>
            </a:prstGeom>
            <a:ln w="0">
              <a:noFill/>
              <a:miter lim="800000"/>
              <a:headEnd/>
              <a:tailEnd/>
            </a:ln>
            <a:effectLst/>
          </p:spPr>
          <p:txBody>
            <a:bodyPr wrap="none" anchor="ctr"/>
            <a:lstStyle/>
            <a:p>
              <a:pPr algn="ctr"/>
              <a:r>
                <a:rPr lang="en-US" sz="1200" b="1"/>
                <a:t>10</a:t>
              </a:r>
            </a:p>
          </p:txBody>
        </p:sp>
        <p:sp useBgFill="1">
          <p:nvSpPr>
            <p:cNvPr id="7209" name="Rectangle 56"/>
            <p:cNvSpPr>
              <a:spLocks noChangeArrowheads="1"/>
            </p:cNvSpPr>
            <p:nvPr/>
          </p:nvSpPr>
          <p:spPr bwMode="auto">
            <a:xfrm>
              <a:off x="3288" y="1888"/>
              <a:ext cx="181" cy="227"/>
            </a:xfrm>
            <a:prstGeom prst="rect">
              <a:avLst/>
            </a:prstGeom>
            <a:ln w="0">
              <a:noFill/>
              <a:miter lim="800000"/>
              <a:headEnd/>
              <a:tailEnd/>
            </a:ln>
            <a:effectLst/>
          </p:spPr>
          <p:txBody>
            <a:bodyPr wrap="none" anchor="ctr"/>
            <a:lstStyle/>
            <a:p>
              <a:pPr algn="ctr"/>
              <a:r>
                <a:rPr lang="en-US" sz="1200" b="1"/>
                <a:t>9</a:t>
              </a:r>
            </a:p>
          </p:txBody>
        </p:sp>
        <p:sp useBgFill="1">
          <p:nvSpPr>
            <p:cNvPr id="7210" name="Rectangle 57"/>
            <p:cNvSpPr>
              <a:spLocks noChangeArrowheads="1"/>
            </p:cNvSpPr>
            <p:nvPr/>
          </p:nvSpPr>
          <p:spPr bwMode="auto">
            <a:xfrm>
              <a:off x="3469" y="1888"/>
              <a:ext cx="181" cy="227"/>
            </a:xfrm>
            <a:prstGeom prst="rect">
              <a:avLst/>
            </a:prstGeom>
            <a:ln w="0">
              <a:noFill/>
              <a:miter lim="800000"/>
              <a:headEnd/>
              <a:tailEnd/>
            </a:ln>
            <a:effectLst/>
          </p:spPr>
          <p:txBody>
            <a:bodyPr wrap="none" anchor="ctr"/>
            <a:lstStyle/>
            <a:p>
              <a:pPr algn="ctr"/>
              <a:r>
                <a:rPr lang="en-US" sz="1200" b="1"/>
                <a:t>8</a:t>
              </a:r>
            </a:p>
          </p:txBody>
        </p:sp>
        <p:sp useBgFill="1">
          <p:nvSpPr>
            <p:cNvPr id="7211" name="Rectangle 58"/>
            <p:cNvSpPr>
              <a:spLocks noChangeArrowheads="1"/>
            </p:cNvSpPr>
            <p:nvPr/>
          </p:nvSpPr>
          <p:spPr bwMode="auto">
            <a:xfrm>
              <a:off x="3650" y="1888"/>
              <a:ext cx="181" cy="227"/>
            </a:xfrm>
            <a:prstGeom prst="rect">
              <a:avLst/>
            </a:prstGeom>
            <a:ln w="0">
              <a:noFill/>
              <a:miter lim="800000"/>
              <a:headEnd/>
              <a:tailEnd/>
            </a:ln>
            <a:effectLst/>
          </p:spPr>
          <p:txBody>
            <a:bodyPr wrap="none" anchor="ctr"/>
            <a:lstStyle/>
            <a:p>
              <a:pPr algn="ctr"/>
              <a:r>
                <a:rPr lang="en-US" sz="1200" b="1"/>
                <a:t>7</a:t>
              </a:r>
            </a:p>
          </p:txBody>
        </p:sp>
        <p:sp useBgFill="1">
          <p:nvSpPr>
            <p:cNvPr id="7212" name="Rectangle 59"/>
            <p:cNvSpPr>
              <a:spLocks noChangeArrowheads="1"/>
            </p:cNvSpPr>
            <p:nvPr/>
          </p:nvSpPr>
          <p:spPr bwMode="auto">
            <a:xfrm>
              <a:off x="3832" y="1888"/>
              <a:ext cx="181" cy="227"/>
            </a:xfrm>
            <a:prstGeom prst="rect">
              <a:avLst/>
            </a:prstGeom>
            <a:ln w="0">
              <a:noFill/>
              <a:miter lim="800000"/>
              <a:headEnd/>
              <a:tailEnd/>
            </a:ln>
            <a:effectLst/>
          </p:spPr>
          <p:txBody>
            <a:bodyPr wrap="none" anchor="ctr"/>
            <a:lstStyle/>
            <a:p>
              <a:pPr algn="ctr"/>
              <a:r>
                <a:rPr lang="en-US" sz="1200" b="1"/>
                <a:t>6</a:t>
              </a:r>
            </a:p>
          </p:txBody>
        </p:sp>
        <p:sp useBgFill="1">
          <p:nvSpPr>
            <p:cNvPr id="7213" name="Rectangle 60"/>
            <p:cNvSpPr>
              <a:spLocks noChangeArrowheads="1"/>
            </p:cNvSpPr>
            <p:nvPr/>
          </p:nvSpPr>
          <p:spPr bwMode="auto">
            <a:xfrm>
              <a:off x="4013" y="1888"/>
              <a:ext cx="181" cy="227"/>
            </a:xfrm>
            <a:prstGeom prst="rect">
              <a:avLst/>
            </a:prstGeom>
            <a:ln w="0">
              <a:noFill/>
              <a:miter lim="800000"/>
              <a:headEnd/>
              <a:tailEnd/>
            </a:ln>
            <a:effectLst/>
          </p:spPr>
          <p:txBody>
            <a:bodyPr wrap="none" anchor="ctr"/>
            <a:lstStyle/>
            <a:p>
              <a:endParaRPr lang="en-US"/>
            </a:p>
          </p:txBody>
        </p:sp>
        <p:sp useBgFill="1">
          <p:nvSpPr>
            <p:cNvPr id="7214" name="Rectangle 61"/>
            <p:cNvSpPr>
              <a:spLocks noChangeArrowheads="1"/>
            </p:cNvSpPr>
            <p:nvPr/>
          </p:nvSpPr>
          <p:spPr bwMode="auto">
            <a:xfrm>
              <a:off x="4195" y="1888"/>
              <a:ext cx="181" cy="227"/>
            </a:xfrm>
            <a:prstGeom prst="rect">
              <a:avLst/>
            </a:prstGeom>
            <a:ln w="0">
              <a:noFill/>
              <a:miter lim="800000"/>
              <a:headEnd/>
              <a:tailEnd/>
            </a:ln>
            <a:effectLst/>
          </p:spPr>
          <p:txBody>
            <a:bodyPr wrap="none" anchor="ctr"/>
            <a:lstStyle/>
            <a:p>
              <a:pPr algn="ctr"/>
              <a:r>
                <a:rPr lang="en-US" sz="1200" b="1"/>
                <a:t>4</a:t>
              </a:r>
            </a:p>
          </p:txBody>
        </p:sp>
        <p:sp useBgFill="1">
          <p:nvSpPr>
            <p:cNvPr id="7215" name="Rectangle 62"/>
            <p:cNvSpPr>
              <a:spLocks noChangeArrowheads="1"/>
            </p:cNvSpPr>
            <p:nvPr/>
          </p:nvSpPr>
          <p:spPr bwMode="auto">
            <a:xfrm>
              <a:off x="4377" y="1888"/>
              <a:ext cx="181" cy="227"/>
            </a:xfrm>
            <a:prstGeom prst="rect">
              <a:avLst/>
            </a:prstGeom>
            <a:ln w="0">
              <a:noFill/>
              <a:miter lim="800000"/>
              <a:headEnd/>
              <a:tailEnd/>
            </a:ln>
            <a:effectLst/>
          </p:spPr>
          <p:txBody>
            <a:bodyPr wrap="none" anchor="ctr"/>
            <a:lstStyle/>
            <a:p>
              <a:endParaRPr lang="en-US"/>
            </a:p>
          </p:txBody>
        </p:sp>
        <p:sp useBgFill="1">
          <p:nvSpPr>
            <p:cNvPr id="7216" name="Rectangle 63"/>
            <p:cNvSpPr>
              <a:spLocks noChangeArrowheads="1"/>
            </p:cNvSpPr>
            <p:nvPr/>
          </p:nvSpPr>
          <p:spPr bwMode="auto">
            <a:xfrm>
              <a:off x="4558" y="1888"/>
              <a:ext cx="181" cy="227"/>
            </a:xfrm>
            <a:prstGeom prst="rect">
              <a:avLst/>
            </a:prstGeom>
            <a:ln w="0">
              <a:noFill/>
              <a:miter lim="800000"/>
              <a:headEnd/>
              <a:tailEnd/>
            </a:ln>
            <a:effectLst/>
          </p:spPr>
          <p:txBody>
            <a:bodyPr wrap="none" anchor="ctr"/>
            <a:lstStyle/>
            <a:p>
              <a:pPr algn="ctr"/>
              <a:r>
                <a:rPr lang="en-US" sz="1200" b="1"/>
                <a:t>2</a:t>
              </a:r>
            </a:p>
          </p:txBody>
        </p:sp>
        <p:sp useBgFill="1">
          <p:nvSpPr>
            <p:cNvPr id="7217" name="Rectangle 64"/>
            <p:cNvSpPr>
              <a:spLocks noChangeArrowheads="1"/>
            </p:cNvSpPr>
            <p:nvPr/>
          </p:nvSpPr>
          <p:spPr bwMode="auto">
            <a:xfrm>
              <a:off x="4739" y="1888"/>
              <a:ext cx="181" cy="227"/>
            </a:xfrm>
            <a:prstGeom prst="rect">
              <a:avLst/>
            </a:prstGeom>
            <a:ln w="0">
              <a:noFill/>
              <a:miter lim="800000"/>
              <a:headEnd/>
              <a:tailEnd/>
            </a:ln>
            <a:effectLst/>
          </p:spPr>
          <p:txBody>
            <a:bodyPr wrap="none" anchor="ctr"/>
            <a:lstStyle/>
            <a:p>
              <a:endParaRPr lang="en-US"/>
            </a:p>
          </p:txBody>
        </p:sp>
        <p:sp useBgFill="1">
          <p:nvSpPr>
            <p:cNvPr id="7218" name="Rectangle 65"/>
            <p:cNvSpPr>
              <a:spLocks noChangeArrowheads="1"/>
            </p:cNvSpPr>
            <p:nvPr/>
          </p:nvSpPr>
          <p:spPr bwMode="auto">
            <a:xfrm>
              <a:off x="4920" y="1888"/>
              <a:ext cx="181" cy="227"/>
            </a:xfrm>
            <a:prstGeom prst="rect">
              <a:avLst/>
            </a:prstGeom>
            <a:ln w="0">
              <a:noFill/>
              <a:miter lim="800000"/>
              <a:headEnd/>
              <a:tailEnd/>
            </a:ln>
            <a:effectLst/>
          </p:spPr>
          <p:txBody>
            <a:bodyPr wrap="none" anchor="ctr"/>
            <a:lstStyle/>
            <a:p>
              <a:pPr algn="ctr"/>
              <a:r>
                <a:rPr lang="en-US" sz="1200" b="1"/>
                <a:t>0</a:t>
              </a:r>
            </a:p>
          </p:txBody>
        </p:sp>
      </p:grpSp>
      <p:sp>
        <p:nvSpPr>
          <p:cNvPr id="7173" name="Line 68"/>
          <p:cNvSpPr>
            <a:spLocks noChangeShapeType="1"/>
          </p:cNvSpPr>
          <p:nvPr/>
        </p:nvSpPr>
        <p:spPr bwMode="auto">
          <a:xfrm>
            <a:off x="8101013" y="3860800"/>
            <a:ext cx="0" cy="1584325"/>
          </a:xfrm>
          <a:prstGeom prst="line">
            <a:avLst/>
          </a:prstGeom>
          <a:noFill/>
          <a:ln w="9525">
            <a:solidFill>
              <a:schemeClr val="tx1"/>
            </a:solidFill>
            <a:round/>
            <a:headEnd/>
            <a:tailEnd/>
          </a:ln>
          <a:effectLst/>
        </p:spPr>
        <p:txBody>
          <a:bodyPr/>
          <a:lstStyle/>
          <a:p>
            <a:endParaRPr lang="en-US"/>
          </a:p>
        </p:txBody>
      </p:sp>
      <p:sp>
        <p:nvSpPr>
          <p:cNvPr id="7174" name="Line 69"/>
          <p:cNvSpPr>
            <a:spLocks noChangeShapeType="1"/>
          </p:cNvSpPr>
          <p:nvPr/>
        </p:nvSpPr>
        <p:spPr bwMode="auto">
          <a:xfrm>
            <a:off x="4643438" y="3860800"/>
            <a:ext cx="0" cy="1584325"/>
          </a:xfrm>
          <a:prstGeom prst="line">
            <a:avLst/>
          </a:prstGeom>
          <a:noFill/>
          <a:ln w="9525">
            <a:solidFill>
              <a:schemeClr val="tx1"/>
            </a:solidFill>
            <a:round/>
            <a:headEnd/>
            <a:tailEnd/>
          </a:ln>
          <a:effectLst/>
        </p:spPr>
        <p:txBody>
          <a:bodyPr/>
          <a:lstStyle/>
          <a:p>
            <a:endParaRPr lang="en-US"/>
          </a:p>
        </p:txBody>
      </p:sp>
      <p:sp>
        <p:nvSpPr>
          <p:cNvPr id="7175" name="Line 70"/>
          <p:cNvSpPr>
            <a:spLocks noChangeShapeType="1"/>
          </p:cNvSpPr>
          <p:nvPr/>
        </p:nvSpPr>
        <p:spPr bwMode="auto">
          <a:xfrm>
            <a:off x="3203575" y="3860800"/>
            <a:ext cx="0" cy="1584325"/>
          </a:xfrm>
          <a:prstGeom prst="line">
            <a:avLst/>
          </a:prstGeom>
          <a:noFill/>
          <a:ln w="9525">
            <a:solidFill>
              <a:schemeClr val="tx1"/>
            </a:solidFill>
            <a:round/>
            <a:headEnd/>
            <a:tailEnd/>
          </a:ln>
          <a:effectLst/>
        </p:spPr>
        <p:txBody>
          <a:bodyPr/>
          <a:lstStyle/>
          <a:p>
            <a:endParaRPr lang="en-US"/>
          </a:p>
        </p:txBody>
      </p:sp>
      <p:sp>
        <p:nvSpPr>
          <p:cNvPr id="7176" name="Line 71"/>
          <p:cNvSpPr>
            <a:spLocks noChangeShapeType="1"/>
          </p:cNvSpPr>
          <p:nvPr/>
        </p:nvSpPr>
        <p:spPr bwMode="auto">
          <a:xfrm>
            <a:off x="2339975" y="3860800"/>
            <a:ext cx="0" cy="1584325"/>
          </a:xfrm>
          <a:prstGeom prst="line">
            <a:avLst/>
          </a:prstGeom>
          <a:noFill/>
          <a:ln w="9525">
            <a:solidFill>
              <a:schemeClr val="tx1"/>
            </a:solidFill>
            <a:round/>
            <a:headEnd/>
            <a:tailEnd/>
          </a:ln>
          <a:effectLst/>
        </p:spPr>
        <p:txBody>
          <a:bodyPr/>
          <a:lstStyle/>
          <a:p>
            <a:endParaRPr lang="en-US"/>
          </a:p>
        </p:txBody>
      </p:sp>
      <p:sp>
        <p:nvSpPr>
          <p:cNvPr id="7177" name="Line 72"/>
          <p:cNvSpPr>
            <a:spLocks noChangeShapeType="1"/>
          </p:cNvSpPr>
          <p:nvPr/>
        </p:nvSpPr>
        <p:spPr bwMode="auto">
          <a:xfrm>
            <a:off x="2051050" y="3860800"/>
            <a:ext cx="0" cy="1584325"/>
          </a:xfrm>
          <a:prstGeom prst="line">
            <a:avLst/>
          </a:prstGeom>
          <a:noFill/>
          <a:ln w="9525">
            <a:solidFill>
              <a:schemeClr val="tx1"/>
            </a:solidFill>
            <a:round/>
            <a:headEnd/>
            <a:tailEnd/>
          </a:ln>
          <a:effectLst/>
        </p:spPr>
        <p:txBody>
          <a:bodyPr/>
          <a:lstStyle/>
          <a:p>
            <a:endParaRPr lang="en-US"/>
          </a:p>
        </p:txBody>
      </p:sp>
      <p:sp>
        <p:nvSpPr>
          <p:cNvPr id="7178" name="Line 73"/>
          <p:cNvSpPr>
            <a:spLocks noChangeShapeType="1"/>
          </p:cNvSpPr>
          <p:nvPr/>
        </p:nvSpPr>
        <p:spPr bwMode="auto">
          <a:xfrm>
            <a:off x="1187450" y="3860800"/>
            <a:ext cx="0" cy="1584325"/>
          </a:xfrm>
          <a:prstGeom prst="line">
            <a:avLst/>
          </a:prstGeom>
          <a:noFill/>
          <a:ln w="9525">
            <a:solidFill>
              <a:schemeClr val="tx1"/>
            </a:solidFill>
            <a:round/>
            <a:headEnd/>
            <a:tailEnd/>
          </a:ln>
          <a:effectLst/>
        </p:spPr>
        <p:txBody>
          <a:bodyPr/>
          <a:lstStyle/>
          <a:p>
            <a:endParaRPr lang="en-US"/>
          </a:p>
        </p:txBody>
      </p:sp>
      <p:sp>
        <p:nvSpPr>
          <p:cNvPr id="7179" name="Line 74"/>
          <p:cNvSpPr>
            <a:spLocks noChangeShapeType="1"/>
          </p:cNvSpPr>
          <p:nvPr/>
        </p:nvSpPr>
        <p:spPr bwMode="auto">
          <a:xfrm>
            <a:off x="7451725" y="4005263"/>
            <a:ext cx="649288" cy="0"/>
          </a:xfrm>
          <a:prstGeom prst="line">
            <a:avLst/>
          </a:prstGeom>
          <a:noFill/>
          <a:ln w="9525">
            <a:solidFill>
              <a:schemeClr val="tx1"/>
            </a:solidFill>
            <a:round/>
            <a:headEnd/>
            <a:tailEnd type="triangle" w="med" len="med"/>
          </a:ln>
          <a:effectLst/>
        </p:spPr>
        <p:txBody>
          <a:bodyPr/>
          <a:lstStyle/>
          <a:p>
            <a:endParaRPr lang="en-US"/>
          </a:p>
        </p:txBody>
      </p:sp>
      <p:sp>
        <p:nvSpPr>
          <p:cNvPr id="7180" name="Line 75"/>
          <p:cNvSpPr>
            <a:spLocks noChangeShapeType="1"/>
          </p:cNvSpPr>
          <p:nvPr/>
        </p:nvSpPr>
        <p:spPr bwMode="auto">
          <a:xfrm flipH="1">
            <a:off x="4643438" y="4005263"/>
            <a:ext cx="720725" cy="0"/>
          </a:xfrm>
          <a:prstGeom prst="line">
            <a:avLst/>
          </a:prstGeom>
          <a:noFill/>
          <a:ln w="9525">
            <a:solidFill>
              <a:schemeClr val="tx1"/>
            </a:solidFill>
            <a:round/>
            <a:headEnd/>
            <a:tailEnd type="triangle" w="med" len="med"/>
          </a:ln>
          <a:effectLst/>
        </p:spPr>
        <p:txBody>
          <a:bodyPr/>
          <a:lstStyle/>
          <a:p>
            <a:endParaRPr lang="en-US"/>
          </a:p>
        </p:txBody>
      </p:sp>
      <p:sp useBgFill="1">
        <p:nvSpPr>
          <p:cNvPr id="7181" name="Rectangle 76"/>
          <p:cNvSpPr>
            <a:spLocks noChangeArrowheads="1"/>
          </p:cNvSpPr>
          <p:nvPr/>
        </p:nvSpPr>
        <p:spPr bwMode="auto">
          <a:xfrm>
            <a:off x="5364163" y="3860800"/>
            <a:ext cx="2087562" cy="288925"/>
          </a:xfrm>
          <a:prstGeom prst="rect">
            <a:avLst/>
          </a:prstGeom>
          <a:ln w="9525">
            <a:noFill/>
            <a:miter lim="800000"/>
            <a:headEnd/>
            <a:tailEnd/>
          </a:ln>
          <a:effectLst/>
        </p:spPr>
        <p:txBody>
          <a:bodyPr wrap="none" anchor="ctr"/>
          <a:lstStyle/>
          <a:p>
            <a:pPr algn="ctr"/>
            <a:r>
              <a:rPr lang="en-US" sz="1400" b="1">
                <a:solidFill>
                  <a:srgbClr val="663300"/>
                </a:solidFill>
              </a:rPr>
              <a:t>8086/8088/80186/80188</a:t>
            </a:r>
          </a:p>
        </p:txBody>
      </p:sp>
      <p:sp>
        <p:nvSpPr>
          <p:cNvPr id="7182" name="Line 77"/>
          <p:cNvSpPr>
            <a:spLocks noChangeShapeType="1"/>
          </p:cNvSpPr>
          <p:nvPr/>
        </p:nvSpPr>
        <p:spPr bwMode="auto">
          <a:xfrm flipH="1">
            <a:off x="3203575" y="4437063"/>
            <a:ext cx="2447925" cy="0"/>
          </a:xfrm>
          <a:prstGeom prst="line">
            <a:avLst/>
          </a:prstGeom>
          <a:noFill/>
          <a:ln w="9525">
            <a:solidFill>
              <a:schemeClr val="tx1"/>
            </a:solidFill>
            <a:round/>
            <a:headEnd/>
            <a:tailEnd type="triangle" w="med" len="med"/>
          </a:ln>
          <a:effectLst/>
        </p:spPr>
        <p:txBody>
          <a:bodyPr/>
          <a:lstStyle/>
          <a:p>
            <a:endParaRPr lang="en-US"/>
          </a:p>
        </p:txBody>
      </p:sp>
      <p:sp>
        <p:nvSpPr>
          <p:cNvPr id="7183" name="Line 78"/>
          <p:cNvSpPr>
            <a:spLocks noChangeShapeType="1"/>
          </p:cNvSpPr>
          <p:nvPr/>
        </p:nvSpPr>
        <p:spPr bwMode="auto">
          <a:xfrm>
            <a:off x="6372225" y="4437063"/>
            <a:ext cx="1728788" cy="0"/>
          </a:xfrm>
          <a:prstGeom prst="line">
            <a:avLst/>
          </a:prstGeom>
          <a:noFill/>
          <a:ln w="9525">
            <a:solidFill>
              <a:schemeClr val="tx1"/>
            </a:solidFill>
            <a:round/>
            <a:headEnd/>
            <a:tailEnd type="triangle" w="med" len="med"/>
          </a:ln>
          <a:effectLst/>
        </p:spPr>
        <p:txBody>
          <a:bodyPr/>
          <a:lstStyle/>
          <a:p>
            <a:endParaRPr lang="en-US"/>
          </a:p>
        </p:txBody>
      </p:sp>
      <p:sp useBgFill="1">
        <p:nvSpPr>
          <p:cNvPr id="7184" name="Rectangle 79"/>
          <p:cNvSpPr>
            <a:spLocks noChangeArrowheads="1"/>
          </p:cNvSpPr>
          <p:nvPr/>
        </p:nvSpPr>
        <p:spPr bwMode="auto">
          <a:xfrm>
            <a:off x="5580063" y="4292600"/>
            <a:ext cx="792162" cy="288925"/>
          </a:xfrm>
          <a:prstGeom prst="rect">
            <a:avLst/>
          </a:prstGeom>
          <a:ln w="9525">
            <a:noFill/>
            <a:miter lim="800000"/>
            <a:headEnd/>
            <a:tailEnd/>
          </a:ln>
          <a:effectLst/>
        </p:spPr>
        <p:txBody>
          <a:bodyPr wrap="none" anchor="ctr"/>
          <a:lstStyle/>
          <a:p>
            <a:pPr algn="ctr"/>
            <a:r>
              <a:rPr lang="en-US" sz="1400" b="1">
                <a:solidFill>
                  <a:srgbClr val="663300"/>
                </a:solidFill>
              </a:rPr>
              <a:t>80286</a:t>
            </a:r>
          </a:p>
        </p:txBody>
      </p:sp>
      <p:sp>
        <p:nvSpPr>
          <p:cNvPr id="7185" name="Line 80"/>
          <p:cNvSpPr>
            <a:spLocks noChangeShapeType="1"/>
          </p:cNvSpPr>
          <p:nvPr/>
        </p:nvSpPr>
        <p:spPr bwMode="auto">
          <a:xfrm flipH="1">
            <a:off x="2339975" y="4797425"/>
            <a:ext cx="2447925" cy="0"/>
          </a:xfrm>
          <a:prstGeom prst="line">
            <a:avLst/>
          </a:prstGeom>
          <a:noFill/>
          <a:ln w="9525">
            <a:solidFill>
              <a:schemeClr val="tx1"/>
            </a:solidFill>
            <a:round/>
            <a:headEnd/>
            <a:tailEnd type="triangle" w="med" len="med"/>
          </a:ln>
          <a:effectLst/>
        </p:spPr>
        <p:txBody>
          <a:bodyPr/>
          <a:lstStyle/>
          <a:p>
            <a:endParaRPr lang="en-US"/>
          </a:p>
        </p:txBody>
      </p:sp>
      <p:sp>
        <p:nvSpPr>
          <p:cNvPr id="7186" name="Line 81"/>
          <p:cNvSpPr>
            <a:spLocks noChangeShapeType="1"/>
          </p:cNvSpPr>
          <p:nvPr/>
        </p:nvSpPr>
        <p:spPr bwMode="auto">
          <a:xfrm>
            <a:off x="6372225" y="4797425"/>
            <a:ext cx="1728788" cy="0"/>
          </a:xfrm>
          <a:prstGeom prst="line">
            <a:avLst/>
          </a:prstGeom>
          <a:noFill/>
          <a:ln w="9525">
            <a:solidFill>
              <a:schemeClr val="tx1"/>
            </a:solidFill>
            <a:round/>
            <a:headEnd/>
            <a:tailEnd type="triangle" w="med" len="med"/>
          </a:ln>
          <a:effectLst/>
        </p:spPr>
        <p:txBody>
          <a:bodyPr/>
          <a:lstStyle/>
          <a:p>
            <a:endParaRPr lang="en-US"/>
          </a:p>
        </p:txBody>
      </p:sp>
      <p:sp useBgFill="1">
        <p:nvSpPr>
          <p:cNvPr id="7187" name="Rectangle 82"/>
          <p:cNvSpPr>
            <a:spLocks noChangeArrowheads="1"/>
          </p:cNvSpPr>
          <p:nvPr/>
        </p:nvSpPr>
        <p:spPr bwMode="auto">
          <a:xfrm>
            <a:off x="4859338" y="4652963"/>
            <a:ext cx="1368425" cy="288925"/>
          </a:xfrm>
          <a:prstGeom prst="rect">
            <a:avLst/>
          </a:prstGeom>
          <a:ln w="9525">
            <a:noFill/>
            <a:miter lim="800000"/>
            <a:headEnd/>
            <a:tailEnd/>
          </a:ln>
          <a:effectLst/>
        </p:spPr>
        <p:txBody>
          <a:bodyPr wrap="none" anchor="ctr"/>
          <a:lstStyle/>
          <a:p>
            <a:pPr algn="ctr"/>
            <a:r>
              <a:rPr lang="en-US" sz="1400" b="1">
                <a:solidFill>
                  <a:srgbClr val="663300"/>
                </a:solidFill>
              </a:rPr>
              <a:t>80386/80386DX</a:t>
            </a:r>
          </a:p>
        </p:txBody>
      </p:sp>
      <p:sp>
        <p:nvSpPr>
          <p:cNvPr id="7188" name="Line 83"/>
          <p:cNvSpPr>
            <a:spLocks noChangeShapeType="1"/>
          </p:cNvSpPr>
          <p:nvPr/>
        </p:nvSpPr>
        <p:spPr bwMode="auto">
          <a:xfrm flipH="1">
            <a:off x="2051050" y="5157788"/>
            <a:ext cx="3457575" cy="0"/>
          </a:xfrm>
          <a:prstGeom prst="line">
            <a:avLst/>
          </a:prstGeom>
          <a:noFill/>
          <a:ln w="9525">
            <a:solidFill>
              <a:schemeClr val="tx1"/>
            </a:solidFill>
            <a:round/>
            <a:headEnd/>
            <a:tailEnd type="triangle" w="med" len="med"/>
          </a:ln>
          <a:effectLst/>
        </p:spPr>
        <p:txBody>
          <a:bodyPr/>
          <a:lstStyle/>
          <a:p>
            <a:endParaRPr lang="en-US"/>
          </a:p>
        </p:txBody>
      </p:sp>
      <p:sp>
        <p:nvSpPr>
          <p:cNvPr id="7189" name="Line 84"/>
          <p:cNvSpPr>
            <a:spLocks noChangeShapeType="1"/>
          </p:cNvSpPr>
          <p:nvPr/>
        </p:nvSpPr>
        <p:spPr bwMode="auto">
          <a:xfrm>
            <a:off x="6300788" y="5157788"/>
            <a:ext cx="1800225" cy="0"/>
          </a:xfrm>
          <a:prstGeom prst="line">
            <a:avLst/>
          </a:prstGeom>
          <a:noFill/>
          <a:ln w="9525">
            <a:solidFill>
              <a:schemeClr val="tx1"/>
            </a:solidFill>
            <a:round/>
            <a:headEnd/>
            <a:tailEnd type="triangle" w="med" len="med"/>
          </a:ln>
          <a:effectLst/>
        </p:spPr>
        <p:txBody>
          <a:bodyPr/>
          <a:lstStyle/>
          <a:p>
            <a:endParaRPr lang="en-US"/>
          </a:p>
        </p:txBody>
      </p:sp>
      <p:sp useBgFill="1">
        <p:nvSpPr>
          <p:cNvPr id="7190" name="Rectangle 85"/>
          <p:cNvSpPr>
            <a:spLocks noChangeArrowheads="1"/>
          </p:cNvSpPr>
          <p:nvPr/>
        </p:nvSpPr>
        <p:spPr bwMode="auto">
          <a:xfrm>
            <a:off x="5435600" y="5011738"/>
            <a:ext cx="792163" cy="288925"/>
          </a:xfrm>
          <a:prstGeom prst="rect">
            <a:avLst/>
          </a:prstGeom>
          <a:ln w="9525">
            <a:noFill/>
            <a:miter lim="800000"/>
            <a:headEnd/>
            <a:tailEnd/>
          </a:ln>
          <a:effectLst/>
        </p:spPr>
        <p:txBody>
          <a:bodyPr wrap="none" anchor="ctr"/>
          <a:lstStyle/>
          <a:p>
            <a:pPr algn="ctr"/>
            <a:r>
              <a:rPr lang="en-US" sz="1400" b="1">
                <a:solidFill>
                  <a:srgbClr val="663300"/>
                </a:solidFill>
              </a:rPr>
              <a:t>80486SX</a:t>
            </a:r>
          </a:p>
        </p:txBody>
      </p:sp>
      <p:sp>
        <p:nvSpPr>
          <p:cNvPr id="7191" name="Line 86"/>
          <p:cNvSpPr>
            <a:spLocks noChangeShapeType="1"/>
          </p:cNvSpPr>
          <p:nvPr/>
        </p:nvSpPr>
        <p:spPr bwMode="auto">
          <a:xfrm flipH="1">
            <a:off x="1187450" y="5373688"/>
            <a:ext cx="3889375" cy="0"/>
          </a:xfrm>
          <a:prstGeom prst="line">
            <a:avLst/>
          </a:prstGeom>
          <a:noFill/>
          <a:ln w="9525">
            <a:solidFill>
              <a:schemeClr val="tx1"/>
            </a:solidFill>
            <a:round/>
            <a:headEnd/>
            <a:tailEnd type="triangle" w="med" len="med"/>
          </a:ln>
          <a:effectLst/>
        </p:spPr>
        <p:txBody>
          <a:bodyPr/>
          <a:lstStyle/>
          <a:p>
            <a:endParaRPr lang="en-US"/>
          </a:p>
        </p:txBody>
      </p:sp>
      <p:sp>
        <p:nvSpPr>
          <p:cNvPr id="7192" name="Line 87"/>
          <p:cNvSpPr>
            <a:spLocks noChangeShapeType="1"/>
          </p:cNvSpPr>
          <p:nvPr/>
        </p:nvSpPr>
        <p:spPr bwMode="auto">
          <a:xfrm>
            <a:off x="6877050" y="5373688"/>
            <a:ext cx="1223963" cy="0"/>
          </a:xfrm>
          <a:prstGeom prst="line">
            <a:avLst/>
          </a:prstGeom>
          <a:noFill/>
          <a:ln w="9525">
            <a:solidFill>
              <a:schemeClr val="tx1"/>
            </a:solidFill>
            <a:round/>
            <a:headEnd/>
            <a:tailEnd type="triangle" w="med" len="med"/>
          </a:ln>
          <a:effectLst/>
        </p:spPr>
        <p:txBody>
          <a:bodyPr/>
          <a:lstStyle/>
          <a:p>
            <a:endParaRPr lang="en-US"/>
          </a:p>
        </p:txBody>
      </p:sp>
      <p:sp useBgFill="1">
        <p:nvSpPr>
          <p:cNvPr id="7193" name="Rectangle 88"/>
          <p:cNvSpPr>
            <a:spLocks noChangeArrowheads="1"/>
          </p:cNvSpPr>
          <p:nvPr/>
        </p:nvSpPr>
        <p:spPr bwMode="auto">
          <a:xfrm>
            <a:off x="5291138" y="5227638"/>
            <a:ext cx="1368425" cy="288925"/>
          </a:xfrm>
          <a:prstGeom prst="rect">
            <a:avLst/>
          </a:prstGeom>
          <a:ln w="9525">
            <a:noFill/>
            <a:miter lim="800000"/>
            <a:headEnd/>
            <a:tailEnd/>
          </a:ln>
          <a:effectLst/>
        </p:spPr>
        <p:txBody>
          <a:bodyPr wrap="none" anchor="ctr"/>
          <a:lstStyle/>
          <a:p>
            <a:pPr algn="ctr"/>
            <a:r>
              <a:rPr lang="en-US" sz="1400" b="1">
                <a:solidFill>
                  <a:srgbClr val="663300"/>
                </a:solidFill>
              </a:rPr>
              <a:t>Pentium/Pentium 4</a:t>
            </a:r>
          </a:p>
        </p:txBody>
      </p:sp>
      <p:sp>
        <p:nvSpPr>
          <p:cNvPr id="7194" name="Rectangle 89"/>
          <p:cNvSpPr>
            <a:spLocks noGrp="1" noChangeArrowheads="1"/>
          </p:cNvSpPr>
          <p:nvPr>
            <p:ph type="title"/>
          </p:nvPr>
        </p:nvSpPr>
        <p:spPr>
          <a:xfrm>
            <a:off x="250825" y="5876925"/>
            <a:ext cx="8229600" cy="582613"/>
          </a:xfrm>
          <a:noFill/>
        </p:spPr>
        <p:txBody>
          <a:bodyPr/>
          <a:lstStyle/>
          <a:p>
            <a:pPr eaLnBrk="1" hangingPunct="1"/>
            <a:r>
              <a:rPr lang="en-US" sz="2000" dirty="0" smtClean="0">
                <a:latin typeface="Bookman Old Style" pitchFamily="18" charset="0"/>
              </a:rPr>
              <a:t>Fig.   The EFLAG and FLAG.</a:t>
            </a:r>
            <a:r>
              <a:rPr lang="en-US" sz="2000" dirty="0" smtClean="0"/>
              <a:t> </a:t>
            </a:r>
          </a:p>
        </p:txBody>
      </p:sp>
      <p:sp>
        <p:nvSpPr>
          <p:cNvPr id="74" name="Rectangle 2"/>
          <p:cNvSpPr txBox="1">
            <a:spLocks noChangeArrowheads="1"/>
          </p:cNvSpPr>
          <p:nvPr/>
        </p:nvSpPr>
        <p:spPr>
          <a:xfrm>
            <a:off x="539750" y="260350"/>
            <a:ext cx="8229600" cy="654050"/>
          </a:xfrm>
          <a:prstGeom prst="rect">
            <a:avLst/>
          </a:prstGeom>
        </p:spPr>
        <p:txBody>
          <a:bodyPr vert="horz" lIns="91440" tIns="45720" rIns="91440" bIns="45720" rtlCol="0" anchor="ctr">
            <a:normAutofit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000" b="1" i="0" u="none" strike="noStrike" kern="1200" cap="none" spc="0" normalizeH="0" baseline="0" noProof="0" dirty="0" smtClean="0">
                <a:ln>
                  <a:noFill/>
                </a:ln>
                <a:solidFill>
                  <a:schemeClr val="tx1"/>
                </a:solidFill>
                <a:effectLst/>
                <a:uLnTx/>
                <a:uFillTx/>
                <a:latin typeface="Times New Roman" pitchFamily="18" charset="0"/>
                <a:ea typeface="+mj-ea"/>
                <a:cs typeface="+mj-cs"/>
              </a:rPr>
              <a:t>Special purpose registers</a:t>
            </a:r>
          </a:p>
        </p:txBody>
      </p:sp>
      <p:sp>
        <p:nvSpPr>
          <p:cNvPr id="75" name="Date Placeholder 74"/>
          <p:cNvSpPr>
            <a:spLocks noGrp="1"/>
          </p:cNvSpPr>
          <p:nvPr>
            <p:ph type="dt" sz="half" idx="10"/>
          </p:nvPr>
        </p:nvSpPr>
        <p:spPr/>
        <p:txBody>
          <a:bodyPr/>
          <a:lstStyle/>
          <a:p>
            <a:fld id="{C0D3CFAA-CB94-49AA-82AD-9FF88111725E}" type="datetime3">
              <a:rPr lang="en-US" smtClean="0"/>
              <a:pPr/>
              <a:t>28 March 2020</a:t>
            </a:fld>
            <a:endParaRPr lang="en-US"/>
          </a:p>
        </p:txBody>
      </p:sp>
      <p:sp>
        <p:nvSpPr>
          <p:cNvPr id="76" name="Slide Number Placeholder 75"/>
          <p:cNvSpPr>
            <a:spLocks noGrp="1"/>
          </p:cNvSpPr>
          <p:nvPr>
            <p:ph type="sldNum" sz="quarter" idx="12"/>
          </p:nvPr>
        </p:nvSpPr>
        <p:spPr/>
        <p:txBody>
          <a:bodyPr/>
          <a:lstStyle/>
          <a:p>
            <a:fld id="{0FC8CFFE-504E-48E2-9562-8F7E4BA14AAB}" type="slidenum">
              <a:rPr lang="en-US" smtClean="0"/>
              <a:pPr/>
              <a:t>37</a:t>
            </a:fld>
            <a:endParaRPr lang="en-US"/>
          </a:p>
        </p:txBody>
      </p:sp>
      <p:sp>
        <p:nvSpPr>
          <p:cNvPr id="77" name="Footer Placeholder 76"/>
          <p:cNvSpPr>
            <a:spLocks noGrp="1"/>
          </p:cNvSpPr>
          <p:nvPr>
            <p:ph type="ftr" sz="quarter" idx="11"/>
          </p:nvPr>
        </p:nvSpPr>
        <p:spPr/>
        <p:txBody>
          <a:bodyPr/>
          <a:lstStyle/>
          <a:p>
            <a:r>
              <a:rPr lang="en-US" smtClean="0"/>
              <a:t>CSE 301: Microprocessors, Dept. of Computer Science and Engineering</a:t>
            </a:r>
            <a:endParaRPr 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1"/>
          </p:nvPr>
        </p:nvSpPr>
        <p:spPr>
          <a:xfrm>
            <a:off x="457200" y="333375"/>
            <a:ext cx="8229600" cy="6048375"/>
          </a:xfrm>
        </p:spPr>
        <p:txBody>
          <a:bodyPr>
            <a:noAutofit/>
          </a:bodyPr>
          <a:lstStyle/>
          <a:p>
            <a:pPr algn="just" rtl="0" eaLnBrk="1" hangingPunct="1">
              <a:buFont typeface="Courier New" pitchFamily="49" charset="0"/>
              <a:buChar char="o"/>
            </a:pPr>
            <a:r>
              <a:rPr lang="en-US" sz="2000" b="1" dirty="0" smtClean="0">
                <a:latin typeface="Times New Roman" pitchFamily="18" charset="0"/>
                <a:cs typeface="Times New Roman" pitchFamily="18" charset="0"/>
              </a:rPr>
              <a:t>C (carry) </a:t>
            </a:r>
            <a:r>
              <a:rPr lang="en-US" sz="2000" dirty="0" smtClean="0">
                <a:latin typeface="Times New Roman" pitchFamily="18" charset="0"/>
                <a:cs typeface="Times New Roman" pitchFamily="18" charset="0"/>
              </a:rPr>
              <a:t>: holds the carry after addition or the borrow after subtraction.</a:t>
            </a:r>
          </a:p>
          <a:p>
            <a:pPr algn="just" rtl="0" eaLnBrk="1" hangingPunct="1">
              <a:buFontTx/>
              <a:buNone/>
            </a:pPr>
            <a:r>
              <a:rPr lang="en-US" sz="2000" dirty="0" smtClean="0">
                <a:latin typeface="Times New Roman" pitchFamily="18" charset="0"/>
                <a:cs typeface="Times New Roman" pitchFamily="18" charset="0"/>
              </a:rPr>
              <a:t>                                  </a:t>
            </a:r>
            <a:r>
              <a:rPr lang="en-US" sz="2000" dirty="0" smtClean="0">
                <a:solidFill>
                  <a:srgbClr val="663300"/>
                </a:solidFill>
                <a:latin typeface="Times New Roman" pitchFamily="18" charset="0"/>
                <a:cs typeface="Times New Roman" pitchFamily="18" charset="0"/>
              </a:rPr>
              <a:t>C=1         carry, or borrow. </a:t>
            </a:r>
          </a:p>
          <a:p>
            <a:pPr algn="just" rtl="0" eaLnBrk="1" hangingPunct="1">
              <a:buFontTx/>
              <a:buNone/>
            </a:pPr>
            <a:r>
              <a:rPr lang="en-US" sz="2000" dirty="0" smtClean="0">
                <a:solidFill>
                  <a:srgbClr val="663300"/>
                </a:solidFill>
                <a:latin typeface="Times New Roman" pitchFamily="18" charset="0"/>
                <a:cs typeface="Times New Roman" pitchFamily="18" charset="0"/>
              </a:rPr>
              <a:t>                                  C=0         no( carry, or borrow).</a:t>
            </a:r>
          </a:p>
          <a:p>
            <a:pPr algn="just" rtl="0" eaLnBrk="1" hangingPunct="1">
              <a:buFontTx/>
              <a:buNone/>
            </a:pPr>
            <a:endParaRPr lang="en-US" sz="1800" dirty="0" smtClean="0">
              <a:solidFill>
                <a:srgbClr val="663300"/>
              </a:solidFill>
              <a:latin typeface="Times New Roman" pitchFamily="18" charset="0"/>
              <a:cs typeface="Times New Roman" pitchFamily="18" charset="0"/>
            </a:endParaRPr>
          </a:p>
          <a:p>
            <a:pPr algn="just" rtl="0" eaLnBrk="1" hangingPunct="1">
              <a:buFont typeface="Courier New" pitchFamily="49" charset="0"/>
              <a:buChar char="o"/>
            </a:pPr>
            <a:r>
              <a:rPr lang="en-US" sz="2000" b="1" dirty="0" smtClean="0">
                <a:latin typeface="Times New Roman" pitchFamily="18" charset="0"/>
                <a:cs typeface="Times New Roman" pitchFamily="18" charset="0"/>
              </a:rPr>
              <a:t>P (parity) </a:t>
            </a:r>
            <a:r>
              <a:rPr lang="en-US" sz="2000" dirty="0" smtClean="0">
                <a:latin typeface="Times New Roman" pitchFamily="18" charset="0"/>
                <a:cs typeface="Times New Roman" pitchFamily="18" charset="0"/>
              </a:rPr>
              <a:t>: is the count of ones in a number expressed as even or odd.</a:t>
            </a:r>
          </a:p>
          <a:p>
            <a:pPr algn="just" rtl="0" eaLnBrk="1" hangingPunct="1">
              <a:buFontTx/>
              <a:buNone/>
            </a:pPr>
            <a:r>
              <a:rPr lang="en-US" sz="2000" dirty="0" smtClean="0">
                <a:solidFill>
                  <a:srgbClr val="663300"/>
                </a:solidFill>
                <a:latin typeface="Times New Roman" pitchFamily="18" charset="0"/>
                <a:cs typeface="Times New Roman" pitchFamily="18" charset="0"/>
              </a:rPr>
              <a:t>                                  P=0         odd parity.</a:t>
            </a:r>
          </a:p>
          <a:p>
            <a:pPr algn="just" rtl="0" eaLnBrk="1" hangingPunct="1">
              <a:buFontTx/>
              <a:buNone/>
            </a:pPr>
            <a:r>
              <a:rPr lang="en-US" sz="2000" dirty="0" smtClean="0">
                <a:solidFill>
                  <a:srgbClr val="663300"/>
                </a:solidFill>
                <a:latin typeface="Times New Roman" pitchFamily="18" charset="0"/>
                <a:cs typeface="Times New Roman" pitchFamily="18" charset="0"/>
              </a:rPr>
              <a:t>                                  P=1         even parity.</a:t>
            </a:r>
            <a:r>
              <a:rPr lang="en-US" sz="2000" dirty="0" smtClean="0">
                <a:latin typeface="Times New Roman" pitchFamily="18" charset="0"/>
                <a:cs typeface="Times New Roman" pitchFamily="18" charset="0"/>
              </a:rPr>
              <a:t>    </a:t>
            </a:r>
          </a:p>
          <a:p>
            <a:pPr algn="just" rtl="0" eaLnBrk="1" hangingPunct="1">
              <a:buFontTx/>
              <a:buNone/>
            </a:pPr>
            <a:endParaRPr lang="en-US" sz="1800" dirty="0" smtClean="0">
              <a:latin typeface="Times New Roman" pitchFamily="18" charset="0"/>
              <a:cs typeface="Times New Roman" pitchFamily="18" charset="0"/>
            </a:endParaRPr>
          </a:p>
          <a:p>
            <a:pPr algn="just" rtl="0" eaLnBrk="1" hangingPunct="1">
              <a:buFont typeface="Courier New" pitchFamily="49" charset="0"/>
              <a:buChar char="o"/>
            </a:pPr>
            <a:r>
              <a:rPr lang="en-US" sz="2000" b="1" dirty="0" smtClean="0">
                <a:latin typeface="Times New Roman" pitchFamily="18" charset="0"/>
                <a:cs typeface="Times New Roman" pitchFamily="18" charset="0"/>
              </a:rPr>
              <a:t>A (auxiliary carry) </a:t>
            </a:r>
            <a:r>
              <a:rPr lang="en-US" sz="2000" dirty="0" smtClean="0">
                <a:latin typeface="Times New Roman" pitchFamily="18" charset="0"/>
                <a:cs typeface="Times New Roman" pitchFamily="18" charset="0"/>
              </a:rPr>
              <a:t>: holds the carry (half-carry) after addition or the </a:t>
            </a:r>
          </a:p>
          <a:p>
            <a:pPr algn="just" rtl="0" eaLnBrk="1" hangingPunct="1">
              <a:buNone/>
            </a:pPr>
            <a:r>
              <a:rPr lang="en-US" sz="2000" dirty="0" smtClean="0">
                <a:latin typeface="Times New Roman" pitchFamily="18" charset="0"/>
                <a:cs typeface="Times New Roman" pitchFamily="18" charset="0"/>
              </a:rPr>
              <a:t>                                borrow  after subtraction between bit 3 and 4 of the result.</a:t>
            </a:r>
          </a:p>
          <a:p>
            <a:pPr algn="just" rtl="0" eaLnBrk="1" hangingPunct="1">
              <a:buFontTx/>
              <a:buNone/>
            </a:pPr>
            <a:r>
              <a:rPr lang="en-US" sz="2000" dirty="0" smtClean="0">
                <a:latin typeface="Times New Roman" pitchFamily="18" charset="0"/>
                <a:cs typeface="Times New Roman" pitchFamily="18" charset="0"/>
              </a:rPr>
              <a:t>                                 </a:t>
            </a:r>
            <a:r>
              <a:rPr lang="en-US" sz="2000" dirty="0" smtClean="0">
                <a:solidFill>
                  <a:srgbClr val="663300"/>
                </a:solidFill>
                <a:latin typeface="Times New Roman" pitchFamily="18" charset="0"/>
                <a:cs typeface="Times New Roman" pitchFamily="18" charset="0"/>
              </a:rPr>
              <a:t>A=1            half – carry.</a:t>
            </a:r>
          </a:p>
          <a:p>
            <a:pPr algn="just" rtl="0" eaLnBrk="1" hangingPunct="1">
              <a:buFontTx/>
              <a:buNone/>
            </a:pPr>
            <a:r>
              <a:rPr lang="en-US" sz="2000" dirty="0" smtClean="0">
                <a:solidFill>
                  <a:srgbClr val="663300"/>
                </a:solidFill>
                <a:latin typeface="Times New Roman" pitchFamily="18" charset="0"/>
                <a:cs typeface="Times New Roman" pitchFamily="18" charset="0"/>
              </a:rPr>
              <a:t>                                 A=0            no half – carry.</a:t>
            </a:r>
          </a:p>
          <a:p>
            <a:pPr algn="just" rtl="0" eaLnBrk="1" hangingPunct="1">
              <a:buFontTx/>
              <a:buNone/>
            </a:pPr>
            <a:endParaRPr lang="en-US" sz="1800" dirty="0" smtClean="0">
              <a:solidFill>
                <a:srgbClr val="663300"/>
              </a:solidFill>
              <a:latin typeface="Times New Roman" pitchFamily="18" charset="0"/>
              <a:cs typeface="Times New Roman" pitchFamily="18" charset="0"/>
            </a:endParaRPr>
          </a:p>
          <a:p>
            <a:pPr algn="just" rtl="0" eaLnBrk="1" hangingPunct="1">
              <a:buFont typeface="Courier New" pitchFamily="49" charset="0"/>
              <a:buChar char="o"/>
            </a:pPr>
            <a:r>
              <a:rPr lang="en-US" sz="2000" b="1" dirty="0" smtClean="0">
                <a:latin typeface="Times New Roman" pitchFamily="18" charset="0"/>
                <a:cs typeface="Times New Roman" pitchFamily="18" charset="0"/>
              </a:rPr>
              <a:t>Z (zero</a:t>
            </a:r>
            <a:r>
              <a:rPr lang="en-US" sz="2000" dirty="0" smtClean="0">
                <a:latin typeface="Times New Roman" pitchFamily="18" charset="0"/>
                <a:cs typeface="Times New Roman" pitchFamily="18" charset="0"/>
              </a:rPr>
              <a:t>) : shows that the result of an arithmetic or logic operation is zero </a:t>
            </a:r>
          </a:p>
          <a:p>
            <a:pPr algn="just" rtl="0" eaLnBrk="1" hangingPunct="1">
              <a:buFontTx/>
              <a:buNone/>
            </a:pPr>
            <a:r>
              <a:rPr lang="en-US" sz="2000" dirty="0" smtClean="0">
                <a:solidFill>
                  <a:srgbClr val="663300"/>
                </a:solidFill>
                <a:latin typeface="Times New Roman" pitchFamily="18" charset="0"/>
                <a:cs typeface="Times New Roman" pitchFamily="18" charset="0"/>
              </a:rPr>
              <a:t>                                 Z=1            result is zero.</a:t>
            </a:r>
          </a:p>
          <a:p>
            <a:pPr algn="just" rtl="0" eaLnBrk="1" hangingPunct="1">
              <a:buFontTx/>
              <a:buNone/>
            </a:pPr>
            <a:r>
              <a:rPr lang="en-US" sz="2000" dirty="0" smtClean="0">
                <a:solidFill>
                  <a:srgbClr val="663300"/>
                </a:solidFill>
                <a:latin typeface="Times New Roman" pitchFamily="18" charset="0"/>
                <a:cs typeface="Times New Roman" pitchFamily="18" charset="0"/>
              </a:rPr>
              <a:t>                                 Z=0            result isn’t zero.</a:t>
            </a:r>
          </a:p>
        </p:txBody>
      </p:sp>
      <p:sp>
        <p:nvSpPr>
          <p:cNvPr id="4" name="Date Placeholder 3"/>
          <p:cNvSpPr>
            <a:spLocks noGrp="1"/>
          </p:cNvSpPr>
          <p:nvPr>
            <p:ph type="dt" sz="half" idx="10"/>
          </p:nvPr>
        </p:nvSpPr>
        <p:spPr/>
        <p:txBody>
          <a:bodyPr/>
          <a:lstStyle/>
          <a:p>
            <a:fld id="{F6F8D173-8866-4E84-8048-686B2F699D01}" type="datetime3">
              <a:rPr lang="en-US" smtClean="0"/>
              <a:pPr/>
              <a:t>28 March 2020</a:t>
            </a:fld>
            <a:endParaRPr lang="en-US"/>
          </a:p>
        </p:txBody>
      </p:sp>
      <p:sp>
        <p:nvSpPr>
          <p:cNvPr id="5" name="Slide Number Placeholder 4"/>
          <p:cNvSpPr>
            <a:spLocks noGrp="1"/>
          </p:cNvSpPr>
          <p:nvPr>
            <p:ph type="sldNum" sz="quarter" idx="12"/>
          </p:nvPr>
        </p:nvSpPr>
        <p:spPr/>
        <p:txBody>
          <a:bodyPr/>
          <a:lstStyle/>
          <a:p>
            <a:fld id="{0FC8CFFE-504E-48E2-9562-8F7E4BA14AAB}" type="slidenum">
              <a:rPr lang="en-US" smtClean="0"/>
              <a:pPr/>
              <a:t>38</a:t>
            </a:fld>
            <a:endParaRPr lang="en-US"/>
          </a:p>
        </p:txBody>
      </p:sp>
      <p:sp>
        <p:nvSpPr>
          <p:cNvPr id="6" name="Footer Placeholder 5"/>
          <p:cNvSpPr>
            <a:spLocks noGrp="1"/>
          </p:cNvSpPr>
          <p:nvPr>
            <p:ph type="ftr" sz="quarter" idx="11"/>
          </p:nvPr>
        </p:nvSpPr>
        <p:spPr/>
        <p:txBody>
          <a:bodyPr/>
          <a:lstStyle/>
          <a:p>
            <a:r>
              <a:rPr lang="en-US" smtClean="0"/>
              <a:t>CSE 301: Microprocessors, Dept. of Computer Science and Engineering</a:t>
            </a:r>
            <a:endParaRPr 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type="body" idx="1"/>
          </p:nvPr>
        </p:nvSpPr>
        <p:spPr>
          <a:xfrm>
            <a:off x="457200" y="228601"/>
            <a:ext cx="8229600" cy="6400800"/>
          </a:xfrm>
        </p:spPr>
        <p:txBody>
          <a:bodyPr>
            <a:noAutofit/>
          </a:bodyPr>
          <a:lstStyle/>
          <a:p>
            <a:pPr algn="l" rtl="0" eaLnBrk="1" hangingPunct="1">
              <a:lnSpc>
                <a:spcPct val="90000"/>
              </a:lnSpc>
              <a:buFont typeface="Courier New" pitchFamily="49" charset="0"/>
              <a:buChar char="o"/>
            </a:pPr>
            <a:r>
              <a:rPr lang="en-US" sz="2000" b="1" dirty="0" smtClean="0">
                <a:latin typeface="Times New Roman" pitchFamily="18" charset="0"/>
                <a:cs typeface="Times New Roman" pitchFamily="18" charset="0"/>
              </a:rPr>
              <a:t>S (sign) </a:t>
            </a:r>
            <a:r>
              <a:rPr lang="en-US" sz="2000" dirty="0" smtClean="0">
                <a:latin typeface="Times New Roman" pitchFamily="18" charset="0"/>
                <a:cs typeface="Times New Roman" pitchFamily="18" charset="0"/>
              </a:rPr>
              <a:t>: holds the arithmetic sign of the result after an arithmetic or</a:t>
            </a:r>
          </a:p>
          <a:p>
            <a:pPr algn="l" rtl="0" eaLnBrk="1" hangingPunct="1">
              <a:lnSpc>
                <a:spcPct val="90000"/>
              </a:lnSpc>
              <a:buFontTx/>
              <a:buNone/>
            </a:pPr>
            <a:r>
              <a:rPr lang="en-US" sz="2000" dirty="0" smtClean="0">
                <a:latin typeface="Times New Roman" pitchFamily="18" charset="0"/>
                <a:cs typeface="Times New Roman" pitchFamily="18" charset="0"/>
              </a:rPr>
              <a:t>                     logic instruction executes.</a:t>
            </a:r>
          </a:p>
          <a:p>
            <a:pPr algn="l" rtl="0" eaLnBrk="1" hangingPunct="1">
              <a:lnSpc>
                <a:spcPct val="90000"/>
              </a:lnSpc>
              <a:buFontTx/>
              <a:buNone/>
            </a:pPr>
            <a:r>
              <a:rPr lang="en-US" sz="2000" dirty="0" smtClean="0">
                <a:latin typeface="Times New Roman" pitchFamily="18" charset="0"/>
                <a:cs typeface="Times New Roman" pitchFamily="18" charset="0"/>
              </a:rPr>
              <a:t>                                       S=1        negative.</a:t>
            </a:r>
          </a:p>
          <a:p>
            <a:pPr algn="l" rtl="0" eaLnBrk="1" hangingPunct="1">
              <a:lnSpc>
                <a:spcPct val="90000"/>
              </a:lnSpc>
              <a:buFontTx/>
              <a:buNone/>
            </a:pPr>
            <a:r>
              <a:rPr lang="en-US" sz="2000" dirty="0" smtClean="0">
                <a:latin typeface="Times New Roman" pitchFamily="18" charset="0"/>
                <a:cs typeface="Times New Roman" pitchFamily="18" charset="0"/>
              </a:rPr>
              <a:t>                                       S=0        positive.</a:t>
            </a:r>
          </a:p>
          <a:p>
            <a:pPr algn="l" rtl="0" eaLnBrk="1" hangingPunct="1">
              <a:lnSpc>
                <a:spcPct val="90000"/>
              </a:lnSpc>
              <a:buFont typeface="Courier New" pitchFamily="49" charset="0"/>
              <a:buChar char="o"/>
            </a:pPr>
            <a:r>
              <a:rPr lang="en-US" sz="2000" b="1" dirty="0" smtClean="0">
                <a:latin typeface="Times New Roman" pitchFamily="18" charset="0"/>
                <a:cs typeface="Times New Roman" pitchFamily="18" charset="0"/>
              </a:rPr>
              <a:t>T (trap) </a:t>
            </a:r>
            <a:r>
              <a:rPr lang="en-US" sz="2000" dirty="0" smtClean="0">
                <a:latin typeface="Times New Roman" pitchFamily="18" charset="0"/>
                <a:cs typeface="Times New Roman" pitchFamily="18" charset="0"/>
              </a:rPr>
              <a:t>: enables trapping through an on chip debugging feature.</a:t>
            </a:r>
          </a:p>
          <a:p>
            <a:pPr algn="l" rtl="0" eaLnBrk="1" hangingPunct="1">
              <a:lnSpc>
                <a:spcPct val="90000"/>
              </a:lnSpc>
              <a:buFontTx/>
              <a:buNone/>
            </a:pPr>
            <a:r>
              <a:rPr lang="en-US" sz="2000" dirty="0" smtClean="0">
                <a:latin typeface="Times New Roman" pitchFamily="18" charset="0"/>
                <a:cs typeface="Times New Roman" pitchFamily="18" charset="0"/>
              </a:rPr>
              <a:t>                                       T=1         enables.</a:t>
            </a:r>
          </a:p>
          <a:p>
            <a:pPr algn="l" rtl="0" eaLnBrk="1" hangingPunct="1">
              <a:lnSpc>
                <a:spcPct val="90000"/>
              </a:lnSpc>
              <a:buFontTx/>
              <a:buNone/>
            </a:pPr>
            <a:r>
              <a:rPr lang="en-US" sz="2000" dirty="0" smtClean="0">
                <a:latin typeface="Times New Roman" pitchFamily="18" charset="0"/>
                <a:cs typeface="Times New Roman" pitchFamily="18" charset="0"/>
              </a:rPr>
              <a:t>                                       T=0         disable.</a:t>
            </a:r>
          </a:p>
          <a:p>
            <a:pPr algn="l" rtl="0" eaLnBrk="1" hangingPunct="1">
              <a:lnSpc>
                <a:spcPct val="90000"/>
              </a:lnSpc>
              <a:buFont typeface="Courier New" pitchFamily="49" charset="0"/>
              <a:buChar char="o"/>
            </a:pPr>
            <a:r>
              <a:rPr lang="en-US" sz="2000" b="1" dirty="0" smtClean="0">
                <a:latin typeface="Times New Roman" pitchFamily="18" charset="0"/>
                <a:cs typeface="Times New Roman" pitchFamily="18" charset="0"/>
              </a:rPr>
              <a:t>I (interrupt) </a:t>
            </a:r>
            <a:r>
              <a:rPr lang="en-US" sz="2000" dirty="0" smtClean="0">
                <a:latin typeface="Times New Roman" pitchFamily="18" charset="0"/>
                <a:cs typeface="Times New Roman" pitchFamily="18" charset="0"/>
              </a:rPr>
              <a:t>: controls the operation of the INTR (interrupt request) </a:t>
            </a:r>
          </a:p>
          <a:p>
            <a:pPr algn="l" rtl="0" eaLnBrk="1" hangingPunct="1">
              <a:lnSpc>
                <a:spcPct val="90000"/>
              </a:lnSpc>
              <a:buFontTx/>
              <a:buNone/>
            </a:pPr>
            <a:r>
              <a:rPr lang="en-US" sz="2000" dirty="0" smtClean="0">
                <a:latin typeface="Times New Roman" pitchFamily="18" charset="0"/>
                <a:cs typeface="Times New Roman" pitchFamily="18" charset="0"/>
              </a:rPr>
              <a:t>                          input pin.</a:t>
            </a:r>
          </a:p>
          <a:p>
            <a:pPr algn="l" rtl="0" eaLnBrk="1" hangingPunct="1">
              <a:lnSpc>
                <a:spcPct val="90000"/>
              </a:lnSpc>
              <a:buFontTx/>
              <a:buNone/>
            </a:pPr>
            <a:r>
              <a:rPr lang="en-US" sz="2000" dirty="0" smtClean="0">
                <a:latin typeface="Times New Roman" pitchFamily="18" charset="0"/>
                <a:cs typeface="Times New Roman" pitchFamily="18" charset="0"/>
              </a:rPr>
              <a:t>                                        I=1         pin is enabled.     </a:t>
            </a:r>
          </a:p>
          <a:p>
            <a:pPr algn="l" rtl="0" eaLnBrk="1" hangingPunct="1">
              <a:lnSpc>
                <a:spcPct val="90000"/>
              </a:lnSpc>
              <a:buFontTx/>
              <a:buNone/>
            </a:pPr>
            <a:r>
              <a:rPr lang="en-US" sz="2000" dirty="0" smtClean="0">
                <a:latin typeface="Times New Roman" pitchFamily="18" charset="0"/>
                <a:cs typeface="Times New Roman" pitchFamily="18" charset="0"/>
              </a:rPr>
              <a:t>                                        I=0         pin is disabled.</a:t>
            </a:r>
          </a:p>
          <a:p>
            <a:pPr algn="l" rtl="0" eaLnBrk="1" hangingPunct="1">
              <a:lnSpc>
                <a:spcPct val="90000"/>
              </a:lnSpc>
              <a:buFont typeface="Courier New" pitchFamily="49" charset="0"/>
              <a:buChar char="o"/>
            </a:pPr>
            <a:r>
              <a:rPr lang="en-US" sz="2000"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D (direction) </a:t>
            </a:r>
            <a:r>
              <a:rPr lang="en-US" sz="2000" dirty="0" smtClean="0">
                <a:latin typeface="Times New Roman" pitchFamily="18" charset="0"/>
                <a:cs typeface="Times New Roman" pitchFamily="18" charset="0"/>
              </a:rPr>
              <a:t>: selects either the increment or decrement mode for </a:t>
            </a:r>
          </a:p>
          <a:p>
            <a:pPr algn="l" rtl="0" eaLnBrk="1" hangingPunct="1">
              <a:lnSpc>
                <a:spcPct val="90000"/>
              </a:lnSpc>
              <a:buFontTx/>
              <a:buNone/>
            </a:pPr>
            <a:r>
              <a:rPr lang="en-US" sz="2000" dirty="0" smtClean="0">
                <a:latin typeface="Times New Roman" pitchFamily="18" charset="0"/>
                <a:cs typeface="Times New Roman" pitchFamily="18" charset="0"/>
              </a:rPr>
              <a:t>                              the DI and/or SI registers during string instructions.</a:t>
            </a:r>
          </a:p>
          <a:p>
            <a:pPr algn="l" rtl="0" eaLnBrk="1" hangingPunct="1">
              <a:lnSpc>
                <a:spcPct val="90000"/>
              </a:lnSpc>
              <a:buFontTx/>
              <a:buNone/>
            </a:pPr>
            <a:r>
              <a:rPr lang="en-US" sz="2000" dirty="0" smtClean="0">
                <a:latin typeface="Times New Roman" pitchFamily="18" charset="0"/>
                <a:cs typeface="Times New Roman" pitchFamily="18" charset="0"/>
              </a:rPr>
              <a:t>                                       D=1       decrement.</a:t>
            </a:r>
          </a:p>
          <a:p>
            <a:pPr algn="l" rtl="0" eaLnBrk="1" hangingPunct="1">
              <a:lnSpc>
                <a:spcPct val="90000"/>
              </a:lnSpc>
              <a:buFontTx/>
              <a:buNone/>
            </a:pPr>
            <a:r>
              <a:rPr lang="en-US" sz="2000" dirty="0" smtClean="0">
                <a:latin typeface="Times New Roman" pitchFamily="18" charset="0"/>
                <a:cs typeface="Times New Roman" pitchFamily="18" charset="0"/>
              </a:rPr>
              <a:t>                                       D=0       increment.</a:t>
            </a:r>
          </a:p>
          <a:p>
            <a:pPr algn="l" rtl="0" eaLnBrk="1" hangingPunct="1">
              <a:lnSpc>
                <a:spcPct val="90000"/>
              </a:lnSpc>
              <a:buFont typeface="Courier New" pitchFamily="49" charset="0"/>
              <a:buChar char="o"/>
            </a:pPr>
            <a:r>
              <a:rPr lang="en-US" sz="2000" b="1" dirty="0" smtClean="0">
                <a:latin typeface="Times New Roman" pitchFamily="18" charset="0"/>
                <a:cs typeface="Times New Roman" pitchFamily="18" charset="0"/>
              </a:rPr>
              <a:t>O (overflow) </a:t>
            </a:r>
            <a:r>
              <a:rPr lang="en-US" sz="2000" dirty="0" smtClean="0">
                <a:latin typeface="Times New Roman" pitchFamily="18" charset="0"/>
                <a:cs typeface="Times New Roman" pitchFamily="18" charset="0"/>
              </a:rPr>
              <a:t>: indicates that the result has exceeded the capacity of </a:t>
            </a:r>
          </a:p>
          <a:p>
            <a:pPr algn="l" rtl="0" eaLnBrk="1" hangingPunct="1">
              <a:lnSpc>
                <a:spcPct val="90000"/>
              </a:lnSpc>
              <a:buFontTx/>
              <a:buNone/>
            </a:pPr>
            <a:r>
              <a:rPr lang="en-US" sz="2000" dirty="0" smtClean="0">
                <a:latin typeface="Times New Roman" pitchFamily="18" charset="0"/>
                <a:cs typeface="Times New Roman" pitchFamily="18" charset="0"/>
              </a:rPr>
              <a:t>                            the machine. </a:t>
            </a:r>
          </a:p>
          <a:p>
            <a:pPr algn="l" rtl="0" eaLnBrk="1" hangingPunct="1">
              <a:lnSpc>
                <a:spcPct val="90000"/>
              </a:lnSpc>
              <a:buFontTx/>
              <a:buNone/>
            </a:pPr>
            <a:r>
              <a:rPr lang="en-US" sz="2000" dirty="0" smtClean="0">
                <a:latin typeface="Times New Roman" pitchFamily="18" charset="0"/>
                <a:cs typeface="Times New Roman" pitchFamily="18" charset="0"/>
              </a:rPr>
              <a:t>                                       O=1         overflow.</a:t>
            </a:r>
          </a:p>
          <a:p>
            <a:pPr algn="l" rtl="0" eaLnBrk="1" hangingPunct="1">
              <a:lnSpc>
                <a:spcPct val="90000"/>
              </a:lnSpc>
              <a:buFontTx/>
              <a:buNone/>
            </a:pPr>
            <a:r>
              <a:rPr lang="en-US" sz="2000" dirty="0" smtClean="0">
                <a:latin typeface="Times New Roman" pitchFamily="18" charset="0"/>
                <a:cs typeface="Times New Roman" pitchFamily="18" charset="0"/>
              </a:rPr>
              <a:t>                                       O=0         no overflow.</a:t>
            </a:r>
          </a:p>
        </p:txBody>
      </p:sp>
      <p:sp>
        <p:nvSpPr>
          <p:cNvPr id="4" name="Date Placeholder 3"/>
          <p:cNvSpPr>
            <a:spLocks noGrp="1"/>
          </p:cNvSpPr>
          <p:nvPr>
            <p:ph type="dt" sz="half" idx="10"/>
          </p:nvPr>
        </p:nvSpPr>
        <p:spPr/>
        <p:txBody>
          <a:bodyPr/>
          <a:lstStyle/>
          <a:p>
            <a:fld id="{16D52B81-C5D9-4C52-BB8E-49E4A5C30947}" type="datetime3">
              <a:rPr lang="en-US" smtClean="0"/>
              <a:pPr/>
              <a:t>28 March 2020</a:t>
            </a:fld>
            <a:endParaRPr lang="en-US"/>
          </a:p>
        </p:txBody>
      </p:sp>
      <p:sp>
        <p:nvSpPr>
          <p:cNvPr id="5" name="Slide Number Placeholder 4"/>
          <p:cNvSpPr>
            <a:spLocks noGrp="1"/>
          </p:cNvSpPr>
          <p:nvPr>
            <p:ph type="sldNum" sz="quarter" idx="12"/>
          </p:nvPr>
        </p:nvSpPr>
        <p:spPr/>
        <p:txBody>
          <a:bodyPr/>
          <a:lstStyle/>
          <a:p>
            <a:fld id="{0FC8CFFE-504E-48E2-9562-8F7E4BA14AAB}" type="slidenum">
              <a:rPr lang="en-US" smtClean="0"/>
              <a:pPr/>
              <a:t>39</a:t>
            </a:fld>
            <a:endParaRPr lang="en-US"/>
          </a:p>
        </p:txBody>
      </p:sp>
      <p:sp>
        <p:nvSpPr>
          <p:cNvPr id="6" name="Footer Placeholder 5"/>
          <p:cNvSpPr>
            <a:spLocks noGrp="1"/>
          </p:cNvSpPr>
          <p:nvPr>
            <p:ph type="ftr" sz="quarter" idx="11"/>
          </p:nvPr>
        </p:nvSpPr>
        <p:spPr/>
        <p:txBody>
          <a:bodyPr/>
          <a:lstStyle/>
          <a:p>
            <a:r>
              <a:rPr lang="en-US" smtClean="0"/>
              <a:t>CSE 301: Microprocessors, Dept. of Computer Science and Engineering</a:t>
            </a: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r>
              <a:rPr lang="en-US" sz="3600" b="1" dirty="0" smtClean="0">
                <a:latin typeface="Times New Roman" pitchFamily="18" charset="0"/>
                <a:cs typeface="Times New Roman" pitchFamily="18" charset="0"/>
              </a:rPr>
              <a:t>Internal architecture of 8086 (cont’d)</a:t>
            </a:r>
            <a:endParaRPr lang="en-US" sz="3600" b="1" dirty="0">
              <a:latin typeface="Times New Roman" pitchFamily="18" charset="0"/>
              <a:cs typeface="Times New Roman" pitchFamily="18" charset="0"/>
            </a:endParaRPr>
          </a:p>
        </p:txBody>
      </p:sp>
      <p:pic>
        <p:nvPicPr>
          <p:cNvPr id="7" name="Picture 4"/>
          <p:cNvPicPr>
            <a:picLocks noGrp="1" noChangeAspect="1" noChangeArrowheads="1"/>
          </p:cNvPicPr>
          <p:nvPr>
            <p:ph idx="1"/>
          </p:nvPr>
        </p:nvPicPr>
        <p:blipFill>
          <a:blip r:embed="rId2"/>
          <a:srcRect/>
          <a:stretch>
            <a:fillRect/>
          </a:stretch>
        </p:blipFill>
        <p:spPr>
          <a:xfrm>
            <a:off x="1295400" y="990600"/>
            <a:ext cx="5410200" cy="5257800"/>
          </a:xfrm>
          <a:noFill/>
        </p:spPr>
      </p:pic>
      <p:sp>
        <p:nvSpPr>
          <p:cNvPr id="8" name="Rectangle 2"/>
          <p:cNvSpPr txBox="1">
            <a:spLocks noChangeArrowheads="1"/>
          </p:cNvSpPr>
          <p:nvPr/>
        </p:nvSpPr>
        <p:spPr>
          <a:xfrm>
            <a:off x="6553200" y="2895600"/>
            <a:ext cx="2133600" cy="12192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smtClean="0">
                <a:ln>
                  <a:noFill/>
                </a:ln>
                <a:solidFill>
                  <a:schemeClr val="tx1"/>
                </a:solidFill>
                <a:effectLst/>
                <a:uLnTx/>
                <a:uFillTx/>
                <a:latin typeface="+mj-lt"/>
                <a:ea typeface="+mj-ea"/>
                <a:cs typeface="+mj-cs"/>
              </a:rPr>
              <a:t>Figure:</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smtClean="0">
                <a:ln>
                  <a:noFill/>
                </a:ln>
                <a:solidFill>
                  <a:schemeClr val="tx1"/>
                </a:solidFill>
                <a:effectLst/>
                <a:uLnTx/>
                <a:uFillTx/>
                <a:latin typeface="+mj-lt"/>
                <a:ea typeface="+mj-ea"/>
                <a:cs typeface="+mj-cs"/>
              </a:rPr>
              <a:t>Block Diagram of 8086</a:t>
            </a:r>
          </a:p>
        </p:txBody>
      </p:sp>
      <p:sp>
        <p:nvSpPr>
          <p:cNvPr id="9" name="Date Placeholder 8"/>
          <p:cNvSpPr>
            <a:spLocks noGrp="1"/>
          </p:cNvSpPr>
          <p:nvPr>
            <p:ph type="dt" sz="half" idx="10"/>
          </p:nvPr>
        </p:nvSpPr>
        <p:spPr/>
        <p:txBody>
          <a:bodyPr/>
          <a:lstStyle/>
          <a:p>
            <a:fld id="{3E8EAA53-4E73-4B7B-BC9F-5EB3E3A7C414}" type="datetime3">
              <a:rPr lang="en-US" smtClean="0"/>
              <a:pPr/>
              <a:t>28 March 2020</a:t>
            </a:fld>
            <a:endParaRPr lang="en-US"/>
          </a:p>
        </p:txBody>
      </p:sp>
      <p:sp>
        <p:nvSpPr>
          <p:cNvPr id="10" name="Slide Number Placeholder 9"/>
          <p:cNvSpPr>
            <a:spLocks noGrp="1"/>
          </p:cNvSpPr>
          <p:nvPr>
            <p:ph type="sldNum" sz="quarter" idx="12"/>
          </p:nvPr>
        </p:nvSpPr>
        <p:spPr/>
        <p:txBody>
          <a:bodyPr/>
          <a:lstStyle/>
          <a:p>
            <a:fld id="{0FC8CFFE-504E-48E2-9562-8F7E4BA14AAB}" type="slidenum">
              <a:rPr lang="en-US" smtClean="0"/>
              <a:pPr/>
              <a:t>4</a:t>
            </a:fld>
            <a:endParaRPr lang="en-US"/>
          </a:p>
        </p:txBody>
      </p:sp>
      <p:sp>
        <p:nvSpPr>
          <p:cNvPr id="11" name="Footer Placeholder 10"/>
          <p:cNvSpPr>
            <a:spLocks noGrp="1"/>
          </p:cNvSpPr>
          <p:nvPr>
            <p:ph type="ftr" sz="quarter" idx="11"/>
          </p:nvPr>
        </p:nvSpPr>
        <p:spPr/>
        <p:txBody>
          <a:bodyPr/>
          <a:lstStyle/>
          <a:p>
            <a:r>
              <a:rPr lang="en-US" smtClean="0"/>
              <a:t>CSE 301: Microprocessors, Dept. of Computer Science and Engineering</a:t>
            </a:r>
            <a:endParaRPr 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2"/>
          <p:cNvSpPr>
            <a:spLocks noGrp="1" noChangeArrowheads="1"/>
          </p:cNvSpPr>
          <p:nvPr>
            <p:ph type="title"/>
          </p:nvPr>
        </p:nvSpPr>
        <p:spPr>
          <a:xfrm>
            <a:off x="457200" y="274638"/>
            <a:ext cx="8229600" cy="561975"/>
          </a:xfrm>
        </p:spPr>
        <p:txBody>
          <a:bodyPr>
            <a:normAutofit fontScale="90000"/>
          </a:bodyPr>
          <a:lstStyle/>
          <a:p>
            <a:r>
              <a:rPr lang="en-US" sz="4000" b="1" dirty="0" smtClean="0">
                <a:latin typeface="Times New Roman" pitchFamily="18" charset="0"/>
                <a:cs typeface="Times New Roman" pitchFamily="18" charset="0"/>
              </a:rPr>
              <a:t>Segment Register</a:t>
            </a:r>
          </a:p>
        </p:txBody>
      </p:sp>
      <p:sp>
        <p:nvSpPr>
          <p:cNvPr id="10244" name="Rectangle 3"/>
          <p:cNvSpPr>
            <a:spLocks noGrp="1" noChangeArrowheads="1"/>
          </p:cNvSpPr>
          <p:nvPr>
            <p:ph type="body" idx="1"/>
          </p:nvPr>
        </p:nvSpPr>
        <p:spPr>
          <a:xfrm>
            <a:off x="457200" y="1125538"/>
            <a:ext cx="8229600" cy="5000625"/>
          </a:xfrm>
        </p:spPr>
        <p:txBody>
          <a:bodyPr>
            <a:normAutofit lnSpcReduction="10000"/>
          </a:bodyPr>
          <a:lstStyle/>
          <a:p>
            <a:pPr algn="just" rtl="0" eaLnBrk="1" hangingPunct="1">
              <a:buFont typeface="Wingdings" pitchFamily="2" charset="2"/>
              <a:buChar char="ü"/>
            </a:pPr>
            <a:r>
              <a:rPr lang="en-US" sz="2400"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CS (code)</a:t>
            </a:r>
          </a:p>
          <a:p>
            <a:pPr algn="just" rtl="0" eaLnBrk="1" hangingPunct="1"/>
            <a:r>
              <a:rPr lang="en-US" sz="2400" dirty="0" smtClean="0">
                <a:latin typeface="Times New Roman" pitchFamily="18" charset="0"/>
                <a:cs typeface="Times New Roman" pitchFamily="18" charset="0"/>
              </a:rPr>
              <a:t>Holds the code used by the µp. </a:t>
            </a:r>
          </a:p>
          <a:p>
            <a:pPr algn="just" rtl="0" eaLnBrk="1" hangingPunct="1"/>
            <a:r>
              <a:rPr lang="en-US" sz="2400" dirty="0" smtClean="0">
                <a:latin typeface="Times New Roman" pitchFamily="18" charset="0"/>
                <a:cs typeface="Times New Roman" pitchFamily="18" charset="0"/>
              </a:rPr>
              <a:t>It defines the starting address of the section of memory holding code.</a:t>
            </a:r>
          </a:p>
          <a:p>
            <a:pPr algn="just" rtl="0" eaLnBrk="1" hangingPunct="1"/>
            <a:r>
              <a:rPr lang="en-US" sz="2400" dirty="0" smtClean="0">
                <a:latin typeface="Times New Roman" pitchFamily="18" charset="0"/>
                <a:cs typeface="Times New Roman" pitchFamily="18" charset="0"/>
              </a:rPr>
              <a:t>64K bytes in the 8086-80286.</a:t>
            </a:r>
          </a:p>
          <a:p>
            <a:pPr algn="just" rtl="0" eaLnBrk="1" hangingPunct="1"/>
            <a:r>
              <a:rPr lang="en-US" sz="2400" dirty="0" smtClean="0">
                <a:latin typeface="Times New Roman" pitchFamily="18" charset="0"/>
                <a:cs typeface="Times New Roman" pitchFamily="18" charset="0"/>
              </a:rPr>
              <a:t>4G bytes in the 80386 and above.</a:t>
            </a:r>
          </a:p>
          <a:p>
            <a:pPr algn="just" rtl="0" eaLnBrk="1" hangingPunct="1">
              <a:buFontTx/>
              <a:buNone/>
            </a:pPr>
            <a:endParaRPr lang="en-US" sz="2400" dirty="0" smtClean="0">
              <a:latin typeface="Times New Roman" pitchFamily="18" charset="0"/>
              <a:cs typeface="Times New Roman" pitchFamily="18" charset="0"/>
            </a:endParaRPr>
          </a:p>
          <a:p>
            <a:pPr algn="just" rtl="0" eaLnBrk="1" hangingPunct="1">
              <a:buFont typeface="Wingdings" pitchFamily="2" charset="2"/>
              <a:buChar char="ü"/>
            </a:pPr>
            <a:r>
              <a:rPr lang="en-US" sz="2400" b="1" dirty="0" smtClean="0">
                <a:latin typeface="Times New Roman" pitchFamily="18" charset="0"/>
                <a:cs typeface="Times New Roman" pitchFamily="18" charset="0"/>
              </a:rPr>
              <a:t>DS (data).</a:t>
            </a:r>
          </a:p>
          <a:p>
            <a:pPr algn="just" rtl="0" eaLnBrk="1" hangingPunct="1"/>
            <a:r>
              <a:rPr lang="en-US" sz="2400" dirty="0" smtClean="0">
                <a:latin typeface="Times New Roman" pitchFamily="18" charset="0"/>
                <a:cs typeface="Times New Roman" pitchFamily="18" charset="0"/>
              </a:rPr>
              <a:t>Contains most data used by a program</a:t>
            </a:r>
          </a:p>
          <a:p>
            <a:pPr algn="just" rtl="0" eaLnBrk="1" hangingPunct="1"/>
            <a:r>
              <a:rPr lang="en-US" sz="2400" dirty="0" smtClean="0">
                <a:latin typeface="Times New Roman" pitchFamily="18" charset="0"/>
                <a:cs typeface="Times New Roman" pitchFamily="18" charset="0"/>
              </a:rPr>
              <a:t>Data accessed by an offset address.</a:t>
            </a:r>
          </a:p>
          <a:p>
            <a:pPr algn="just" rtl="0" eaLnBrk="1" hangingPunct="1"/>
            <a:r>
              <a:rPr lang="en-US" sz="2400" dirty="0" smtClean="0">
                <a:latin typeface="Times New Roman" pitchFamily="18" charset="0"/>
                <a:cs typeface="Times New Roman" pitchFamily="18" charset="0"/>
              </a:rPr>
              <a:t>64K bytes in the 8086-80286.</a:t>
            </a:r>
          </a:p>
          <a:p>
            <a:pPr algn="just" rtl="0" eaLnBrk="1" hangingPunct="1"/>
            <a:r>
              <a:rPr lang="en-US" sz="2400" dirty="0" smtClean="0">
                <a:latin typeface="Times New Roman" pitchFamily="18" charset="0"/>
                <a:cs typeface="Times New Roman" pitchFamily="18" charset="0"/>
              </a:rPr>
              <a:t>4G bytes in the 80386 and above.</a:t>
            </a:r>
          </a:p>
          <a:p>
            <a:pPr algn="l" rtl="0" eaLnBrk="1" hangingPunct="1">
              <a:buFontTx/>
              <a:buNone/>
            </a:pPr>
            <a:endParaRPr lang="en-US" sz="2000" dirty="0" smtClean="0"/>
          </a:p>
        </p:txBody>
      </p:sp>
      <p:sp>
        <p:nvSpPr>
          <p:cNvPr id="5" name="Date Placeholder 4"/>
          <p:cNvSpPr>
            <a:spLocks noGrp="1"/>
          </p:cNvSpPr>
          <p:nvPr>
            <p:ph type="dt" sz="half" idx="10"/>
          </p:nvPr>
        </p:nvSpPr>
        <p:spPr/>
        <p:txBody>
          <a:bodyPr/>
          <a:lstStyle/>
          <a:p>
            <a:fld id="{D3CEE29C-B3C1-4298-9286-778E346A593E}" type="datetime3">
              <a:rPr lang="en-US" smtClean="0"/>
              <a:pPr/>
              <a:t>28 March 2020</a:t>
            </a:fld>
            <a:endParaRPr lang="en-US"/>
          </a:p>
        </p:txBody>
      </p:sp>
      <p:sp>
        <p:nvSpPr>
          <p:cNvPr id="6" name="Slide Number Placeholder 5"/>
          <p:cNvSpPr>
            <a:spLocks noGrp="1"/>
          </p:cNvSpPr>
          <p:nvPr>
            <p:ph type="sldNum" sz="quarter" idx="12"/>
          </p:nvPr>
        </p:nvSpPr>
        <p:spPr/>
        <p:txBody>
          <a:bodyPr/>
          <a:lstStyle/>
          <a:p>
            <a:fld id="{0FC8CFFE-504E-48E2-9562-8F7E4BA14AAB}" type="slidenum">
              <a:rPr lang="en-US" smtClean="0"/>
              <a:pPr/>
              <a:t>40</a:t>
            </a:fld>
            <a:endParaRPr lang="en-US"/>
          </a:p>
        </p:txBody>
      </p:sp>
      <p:sp>
        <p:nvSpPr>
          <p:cNvPr id="7" name="Footer Placeholder 6"/>
          <p:cNvSpPr>
            <a:spLocks noGrp="1"/>
          </p:cNvSpPr>
          <p:nvPr>
            <p:ph type="ftr" sz="quarter" idx="11"/>
          </p:nvPr>
        </p:nvSpPr>
        <p:spPr/>
        <p:txBody>
          <a:bodyPr/>
          <a:lstStyle/>
          <a:p>
            <a:r>
              <a:rPr lang="en-US" smtClean="0"/>
              <a:t>CSE 301: Microprocessors, Dept. of Computer Science and Engineering</a:t>
            </a:r>
            <a:endParaRPr 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body" idx="1"/>
          </p:nvPr>
        </p:nvSpPr>
        <p:spPr>
          <a:xfrm>
            <a:off x="457200" y="1219200"/>
            <a:ext cx="8229600" cy="4906963"/>
          </a:xfrm>
        </p:spPr>
        <p:txBody>
          <a:bodyPr>
            <a:noAutofit/>
          </a:bodyPr>
          <a:lstStyle/>
          <a:p>
            <a:pPr algn="just" rtl="0" eaLnBrk="1" hangingPunct="1">
              <a:buFont typeface="Wingdings" pitchFamily="2" charset="2"/>
              <a:buChar char="ü"/>
            </a:pPr>
            <a:r>
              <a:rPr lang="en-US" sz="2400" b="1" dirty="0" smtClean="0">
                <a:latin typeface="Times New Roman" pitchFamily="18" charset="0"/>
                <a:cs typeface="Times New Roman" pitchFamily="18" charset="0"/>
              </a:rPr>
              <a:t>ES (extra).</a:t>
            </a:r>
          </a:p>
          <a:p>
            <a:pPr algn="just" rtl="0" eaLnBrk="1" hangingPunct="1">
              <a:buFont typeface="Courier New" pitchFamily="49" charset="0"/>
              <a:buChar char="o"/>
            </a:pPr>
            <a:r>
              <a:rPr lang="en-US" sz="2400" dirty="0" smtClean="0">
                <a:latin typeface="Times New Roman" pitchFamily="18" charset="0"/>
                <a:cs typeface="Times New Roman" pitchFamily="18" charset="0"/>
              </a:rPr>
              <a:t>Additional data segment.</a:t>
            </a:r>
          </a:p>
          <a:p>
            <a:pPr algn="just" rtl="0" eaLnBrk="1" hangingPunct="1">
              <a:buFont typeface="Courier New" pitchFamily="49" charset="0"/>
              <a:buChar char="o"/>
            </a:pPr>
            <a:r>
              <a:rPr lang="en-US" sz="2400" dirty="0" smtClean="0">
                <a:latin typeface="Times New Roman" pitchFamily="18" charset="0"/>
                <a:cs typeface="Times New Roman" pitchFamily="18" charset="0"/>
              </a:rPr>
              <a:t>Hold destination data.</a:t>
            </a:r>
          </a:p>
          <a:p>
            <a:pPr algn="just" rtl="0" eaLnBrk="1" hangingPunct="1">
              <a:buFontTx/>
              <a:buNone/>
            </a:pPr>
            <a:endParaRPr lang="en-US" sz="1400" dirty="0" smtClean="0">
              <a:latin typeface="Times New Roman" pitchFamily="18" charset="0"/>
              <a:cs typeface="Times New Roman" pitchFamily="18" charset="0"/>
            </a:endParaRPr>
          </a:p>
          <a:p>
            <a:pPr algn="just" rtl="0" eaLnBrk="1" hangingPunct="1">
              <a:buFont typeface="Wingdings" pitchFamily="2" charset="2"/>
              <a:buChar char="ü"/>
            </a:pPr>
            <a:r>
              <a:rPr lang="en-US" sz="2400" b="1" dirty="0" smtClean="0">
                <a:latin typeface="Times New Roman" pitchFamily="18" charset="0"/>
                <a:cs typeface="Times New Roman" pitchFamily="18" charset="0"/>
              </a:rPr>
              <a:t>SS (stack).</a:t>
            </a:r>
          </a:p>
          <a:p>
            <a:pPr algn="just" rtl="0" eaLnBrk="1" hangingPunct="1">
              <a:buFont typeface="Courier New" pitchFamily="49" charset="0"/>
              <a:buChar char="o"/>
            </a:pPr>
            <a:r>
              <a:rPr lang="en-US" sz="2400" dirty="0" smtClean="0">
                <a:latin typeface="Times New Roman" pitchFamily="18" charset="0"/>
                <a:cs typeface="Times New Roman" pitchFamily="18" charset="0"/>
              </a:rPr>
              <a:t>Defines the area of memory used for the stack.</a:t>
            </a:r>
          </a:p>
          <a:p>
            <a:pPr algn="just" rtl="0" eaLnBrk="1" hangingPunct="1">
              <a:buFontTx/>
              <a:buNone/>
            </a:pPr>
            <a:endParaRPr lang="en-US" sz="1600" dirty="0" smtClean="0">
              <a:latin typeface="Times New Roman" pitchFamily="18" charset="0"/>
              <a:cs typeface="Times New Roman" pitchFamily="18" charset="0"/>
            </a:endParaRPr>
          </a:p>
          <a:p>
            <a:pPr algn="just" rtl="0" eaLnBrk="1" hangingPunct="1">
              <a:buFont typeface="Wingdings" pitchFamily="2" charset="2"/>
              <a:buChar char="ü"/>
            </a:pPr>
            <a:r>
              <a:rPr lang="en-US" sz="2400" b="1" dirty="0" smtClean="0">
                <a:latin typeface="Times New Roman" pitchFamily="18" charset="0"/>
                <a:cs typeface="Times New Roman" pitchFamily="18" charset="0"/>
              </a:rPr>
              <a:t>FS and GS.</a:t>
            </a:r>
          </a:p>
          <a:p>
            <a:pPr algn="just" rtl="0" eaLnBrk="1" hangingPunct="1">
              <a:buFont typeface="Courier New" pitchFamily="49" charset="0"/>
              <a:buChar char="o"/>
            </a:pPr>
            <a:r>
              <a:rPr lang="en-US" sz="2400" dirty="0" smtClean="0">
                <a:latin typeface="Times New Roman" pitchFamily="18" charset="0"/>
                <a:cs typeface="Times New Roman" pitchFamily="18" charset="0"/>
              </a:rPr>
              <a:t>Supplemental segment registers.</a:t>
            </a:r>
          </a:p>
          <a:p>
            <a:pPr algn="just" rtl="0" eaLnBrk="1" hangingPunct="1">
              <a:buFont typeface="Courier New" pitchFamily="49" charset="0"/>
              <a:buChar char="o"/>
            </a:pPr>
            <a:r>
              <a:rPr lang="en-US" sz="2400" dirty="0" smtClean="0">
                <a:latin typeface="Times New Roman" pitchFamily="18" charset="0"/>
                <a:cs typeface="Times New Roman" pitchFamily="18" charset="0"/>
              </a:rPr>
              <a:t>In the 80386 and above.</a:t>
            </a:r>
          </a:p>
          <a:p>
            <a:pPr algn="just" rtl="0" eaLnBrk="1" hangingPunct="1">
              <a:buFont typeface="Courier New" pitchFamily="49" charset="0"/>
              <a:buChar char="o"/>
            </a:pPr>
            <a:r>
              <a:rPr lang="en-US" sz="2400" dirty="0" smtClean="0">
                <a:latin typeface="Times New Roman" pitchFamily="18" charset="0"/>
                <a:cs typeface="Times New Roman" pitchFamily="18" charset="0"/>
              </a:rPr>
              <a:t>Allow two additional memory segments for access by programs.</a:t>
            </a:r>
          </a:p>
        </p:txBody>
      </p:sp>
      <p:sp>
        <p:nvSpPr>
          <p:cNvPr id="4" name="Rectangle 2"/>
          <p:cNvSpPr>
            <a:spLocks noGrp="1" noChangeArrowheads="1"/>
          </p:cNvSpPr>
          <p:nvPr>
            <p:ph type="title"/>
          </p:nvPr>
        </p:nvSpPr>
        <p:spPr>
          <a:xfrm>
            <a:off x="457200" y="274638"/>
            <a:ext cx="8229600" cy="561975"/>
          </a:xfrm>
        </p:spPr>
        <p:txBody>
          <a:bodyPr>
            <a:normAutofit fontScale="90000"/>
          </a:bodyPr>
          <a:lstStyle/>
          <a:p>
            <a:r>
              <a:rPr lang="en-US" sz="4000" b="1" dirty="0" smtClean="0">
                <a:latin typeface="Times New Roman" pitchFamily="18" charset="0"/>
                <a:cs typeface="Times New Roman" pitchFamily="18" charset="0"/>
              </a:rPr>
              <a:t>Segment Register</a:t>
            </a:r>
          </a:p>
        </p:txBody>
      </p:sp>
      <p:sp>
        <p:nvSpPr>
          <p:cNvPr id="5" name="Date Placeholder 4"/>
          <p:cNvSpPr>
            <a:spLocks noGrp="1"/>
          </p:cNvSpPr>
          <p:nvPr>
            <p:ph type="dt" sz="half" idx="10"/>
          </p:nvPr>
        </p:nvSpPr>
        <p:spPr/>
        <p:txBody>
          <a:bodyPr/>
          <a:lstStyle/>
          <a:p>
            <a:fld id="{CF5E4109-9E40-4328-8333-1A80AF3DDBCB}" type="datetime3">
              <a:rPr lang="en-US" smtClean="0"/>
              <a:pPr/>
              <a:t>28 March 2020</a:t>
            </a:fld>
            <a:endParaRPr lang="en-US"/>
          </a:p>
        </p:txBody>
      </p:sp>
      <p:sp>
        <p:nvSpPr>
          <p:cNvPr id="6" name="Slide Number Placeholder 5"/>
          <p:cNvSpPr>
            <a:spLocks noGrp="1"/>
          </p:cNvSpPr>
          <p:nvPr>
            <p:ph type="sldNum" sz="quarter" idx="12"/>
          </p:nvPr>
        </p:nvSpPr>
        <p:spPr/>
        <p:txBody>
          <a:bodyPr/>
          <a:lstStyle/>
          <a:p>
            <a:fld id="{0FC8CFFE-504E-48E2-9562-8F7E4BA14AAB}" type="slidenum">
              <a:rPr lang="en-US" smtClean="0"/>
              <a:pPr/>
              <a:t>41</a:t>
            </a:fld>
            <a:endParaRPr lang="en-US"/>
          </a:p>
        </p:txBody>
      </p:sp>
      <p:sp>
        <p:nvSpPr>
          <p:cNvPr id="7" name="Footer Placeholder 6"/>
          <p:cNvSpPr>
            <a:spLocks noGrp="1"/>
          </p:cNvSpPr>
          <p:nvPr>
            <p:ph type="ftr" sz="quarter" idx="11"/>
          </p:nvPr>
        </p:nvSpPr>
        <p:spPr/>
        <p:txBody>
          <a:bodyPr/>
          <a:lstStyle/>
          <a:p>
            <a:r>
              <a:rPr lang="en-US" smtClean="0"/>
              <a:t>CSE 301: Microprocessors, Dept. of Computer Science and Engineering</a:t>
            </a:r>
            <a:endParaRPr 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Addressing Modes</a:t>
            </a:r>
            <a:endParaRPr lang="en-US" b="1" dirty="0">
              <a:latin typeface="Times New Roman" pitchFamily="18" charset="0"/>
              <a:cs typeface="Times New Roman" pitchFamily="18" charset="0"/>
            </a:endParaRPr>
          </a:p>
        </p:txBody>
      </p:sp>
      <p:sp>
        <p:nvSpPr>
          <p:cNvPr id="7" name="Rectangle 3"/>
          <p:cNvSpPr>
            <a:spLocks noGrp="1" noChangeArrowheads="1"/>
          </p:cNvSpPr>
          <p:nvPr>
            <p:ph idx="1"/>
          </p:nvPr>
        </p:nvSpPr>
        <p:spPr/>
        <p:txBody>
          <a:bodyPr>
            <a:normAutofit/>
          </a:bodyPr>
          <a:lstStyle/>
          <a:p>
            <a:pPr eaLnBrk="1" hangingPunct="1">
              <a:buFont typeface="Wingdings" pitchFamily="2" charset="2"/>
              <a:buChar char="q"/>
            </a:pPr>
            <a:r>
              <a:rPr lang="en-US" sz="2800" b="1" dirty="0" smtClean="0">
                <a:solidFill>
                  <a:srgbClr val="000000"/>
                </a:solidFill>
                <a:latin typeface="Times New Roman" pitchFamily="18" charset="0"/>
                <a:cs typeface="Times New Roman" pitchFamily="18" charset="0"/>
              </a:rPr>
              <a:t>  Data Addressing Modes</a:t>
            </a:r>
          </a:p>
          <a:p>
            <a:pPr eaLnBrk="1" hangingPunct="1"/>
            <a:endParaRPr lang="en-US" sz="2400" dirty="0" smtClean="0">
              <a:solidFill>
                <a:srgbClr val="000000"/>
              </a:solidFill>
              <a:latin typeface="Times New Roman" pitchFamily="18" charset="0"/>
              <a:cs typeface="Times New Roman" pitchFamily="18" charset="0"/>
            </a:endParaRPr>
          </a:p>
          <a:p>
            <a:pPr algn="just" eaLnBrk="1" hangingPunct="1"/>
            <a:r>
              <a:rPr lang="en-US" sz="2400" dirty="0" smtClean="0">
                <a:solidFill>
                  <a:srgbClr val="000000"/>
                </a:solidFill>
                <a:latin typeface="Times New Roman" pitchFamily="18" charset="0"/>
                <a:cs typeface="Times New Roman" pitchFamily="18" charset="0"/>
              </a:rPr>
              <a:t>MOV instruction is a common and flexible instruction.</a:t>
            </a:r>
          </a:p>
          <a:p>
            <a:pPr lvl="1" algn="just" eaLnBrk="1" hangingPunct="1"/>
            <a:r>
              <a:rPr lang="en-US" sz="2400" dirty="0" smtClean="0">
                <a:solidFill>
                  <a:srgbClr val="000000"/>
                </a:solidFill>
                <a:latin typeface="Times New Roman" pitchFamily="18" charset="0"/>
                <a:cs typeface="Times New Roman" pitchFamily="18" charset="0"/>
              </a:rPr>
              <a:t>provides a basis for explanation of data-addressing modes </a:t>
            </a:r>
          </a:p>
          <a:p>
            <a:pPr algn="just" eaLnBrk="1" hangingPunct="1"/>
            <a:r>
              <a:rPr lang="en-US" sz="2400" dirty="0" smtClean="0">
                <a:solidFill>
                  <a:srgbClr val="000000"/>
                </a:solidFill>
                <a:latin typeface="Times New Roman" pitchFamily="18" charset="0"/>
                <a:cs typeface="Times New Roman" pitchFamily="18" charset="0"/>
              </a:rPr>
              <a:t>Figure 1 illustrates the MOV instruction and defines the direction of data flow. </a:t>
            </a:r>
          </a:p>
          <a:p>
            <a:pPr algn="just" eaLnBrk="1" hangingPunct="1"/>
            <a:r>
              <a:rPr lang="en-US" sz="2400" b="1" dirty="0" smtClean="0">
                <a:solidFill>
                  <a:srgbClr val="000000"/>
                </a:solidFill>
                <a:latin typeface="Times New Roman" pitchFamily="18" charset="0"/>
                <a:cs typeface="Times New Roman" pitchFamily="18" charset="0"/>
              </a:rPr>
              <a:t>Source</a:t>
            </a:r>
            <a:r>
              <a:rPr lang="en-US" sz="2400" dirty="0" smtClean="0">
                <a:solidFill>
                  <a:srgbClr val="000000"/>
                </a:solidFill>
                <a:latin typeface="Times New Roman" pitchFamily="18" charset="0"/>
                <a:cs typeface="Times New Roman" pitchFamily="18" charset="0"/>
              </a:rPr>
              <a:t> is to the right and </a:t>
            </a:r>
            <a:r>
              <a:rPr lang="en-US" sz="2400" b="1" dirty="0" smtClean="0">
                <a:solidFill>
                  <a:srgbClr val="000000"/>
                </a:solidFill>
                <a:latin typeface="Times New Roman" pitchFamily="18" charset="0"/>
                <a:cs typeface="Times New Roman" pitchFamily="18" charset="0"/>
              </a:rPr>
              <a:t>destination</a:t>
            </a:r>
            <a:r>
              <a:rPr lang="en-US" sz="2400" dirty="0" smtClean="0">
                <a:solidFill>
                  <a:srgbClr val="000000"/>
                </a:solidFill>
                <a:latin typeface="Times New Roman" pitchFamily="18" charset="0"/>
                <a:cs typeface="Times New Roman" pitchFamily="18" charset="0"/>
              </a:rPr>
              <a:t> the left, next to the </a:t>
            </a:r>
            <a:r>
              <a:rPr lang="en-US" sz="2400" dirty="0" err="1" smtClean="0">
                <a:solidFill>
                  <a:srgbClr val="000000"/>
                </a:solidFill>
                <a:latin typeface="Times New Roman" pitchFamily="18" charset="0"/>
                <a:cs typeface="Times New Roman" pitchFamily="18" charset="0"/>
              </a:rPr>
              <a:t>opcode</a:t>
            </a:r>
            <a:r>
              <a:rPr lang="en-US" sz="2400" dirty="0" smtClean="0">
                <a:solidFill>
                  <a:srgbClr val="000000"/>
                </a:solidFill>
                <a:latin typeface="Times New Roman" pitchFamily="18" charset="0"/>
                <a:cs typeface="Times New Roman" pitchFamily="18" charset="0"/>
              </a:rPr>
              <a:t> MOV. </a:t>
            </a:r>
          </a:p>
          <a:p>
            <a:pPr lvl="1" algn="just" eaLnBrk="1" hangingPunct="1"/>
            <a:r>
              <a:rPr lang="en-US" sz="2400" dirty="0" smtClean="0">
                <a:solidFill>
                  <a:srgbClr val="000000"/>
                </a:solidFill>
                <a:latin typeface="Times New Roman" pitchFamily="18" charset="0"/>
                <a:cs typeface="Times New Roman" pitchFamily="18" charset="0"/>
              </a:rPr>
              <a:t>an </a:t>
            </a:r>
            <a:r>
              <a:rPr lang="en-US" sz="2400" b="1" dirty="0" err="1" smtClean="0">
                <a:solidFill>
                  <a:srgbClr val="000000"/>
                </a:solidFill>
                <a:latin typeface="Times New Roman" pitchFamily="18" charset="0"/>
                <a:cs typeface="Times New Roman" pitchFamily="18" charset="0"/>
              </a:rPr>
              <a:t>opcode</a:t>
            </a:r>
            <a:r>
              <a:rPr lang="en-US" sz="2400" dirty="0" smtClean="0">
                <a:solidFill>
                  <a:srgbClr val="000000"/>
                </a:solidFill>
                <a:latin typeface="Times New Roman" pitchFamily="18" charset="0"/>
                <a:cs typeface="Times New Roman" pitchFamily="18" charset="0"/>
              </a:rPr>
              <a:t>, or operation code, tells the microprocessor which operation to perform</a:t>
            </a:r>
            <a:endParaRPr lang="en-US" sz="2400" dirty="0" smtClean="0">
              <a:latin typeface="Times New Roman" pitchFamily="18" charset="0"/>
              <a:cs typeface="Times New Roman" pitchFamily="18" charset="0"/>
            </a:endParaRPr>
          </a:p>
        </p:txBody>
      </p:sp>
      <p:sp>
        <p:nvSpPr>
          <p:cNvPr id="8" name="Date Placeholder 7"/>
          <p:cNvSpPr>
            <a:spLocks noGrp="1"/>
          </p:cNvSpPr>
          <p:nvPr>
            <p:ph type="dt" sz="half" idx="10"/>
          </p:nvPr>
        </p:nvSpPr>
        <p:spPr/>
        <p:txBody>
          <a:bodyPr/>
          <a:lstStyle/>
          <a:p>
            <a:fld id="{13F77592-1646-4A60-ACF3-7D45207D4EC1}" type="datetime3">
              <a:rPr lang="en-US" smtClean="0"/>
              <a:pPr/>
              <a:t>28 March 2020</a:t>
            </a:fld>
            <a:endParaRPr lang="en-US"/>
          </a:p>
        </p:txBody>
      </p:sp>
      <p:sp>
        <p:nvSpPr>
          <p:cNvPr id="9" name="Slide Number Placeholder 8"/>
          <p:cNvSpPr>
            <a:spLocks noGrp="1"/>
          </p:cNvSpPr>
          <p:nvPr>
            <p:ph type="sldNum" sz="quarter" idx="12"/>
          </p:nvPr>
        </p:nvSpPr>
        <p:spPr/>
        <p:txBody>
          <a:bodyPr/>
          <a:lstStyle/>
          <a:p>
            <a:fld id="{0FC8CFFE-504E-48E2-9562-8F7E4BA14AAB}" type="slidenum">
              <a:rPr lang="en-US" smtClean="0"/>
              <a:pPr/>
              <a:t>42</a:t>
            </a:fld>
            <a:endParaRPr lang="en-US"/>
          </a:p>
        </p:txBody>
      </p:sp>
      <p:sp>
        <p:nvSpPr>
          <p:cNvPr id="10" name="Footer Placeholder 9"/>
          <p:cNvSpPr>
            <a:spLocks noGrp="1"/>
          </p:cNvSpPr>
          <p:nvPr>
            <p:ph type="ftr" sz="quarter" idx="11"/>
          </p:nvPr>
        </p:nvSpPr>
        <p:spPr/>
        <p:txBody>
          <a:bodyPr/>
          <a:lstStyle/>
          <a:p>
            <a:r>
              <a:rPr lang="en-US" smtClean="0"/>
              <a:t>CSE 301: Microprocessors, Dept. of Computer Science and Engineering</a:t>
            </a:r>
            <a:endParaRPr 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1143000"/>
          </a:xfrm>
        </p:spPr>
        <p:txBody>
          <a:bodyPr/>
          <a:lstStyle/>
          <a:p>
            <a:r>
              <a:rPr lang="en-US" b="1" dirty="0" smtClean="0">
                <a:solidFill>
                  <a:srgbClr val="000000"/>
                </a:solidFill>
                <a:latin typeface="Times New Roman" pitchFamily="18" charset="0"/>
                <a:cs typeface="Times New Roman" pitchFamily="18" charset="0"/>
              </a:rPr>
              <a:t>Data Addressing Modes</a:t>
            </a:r>
            <a:endParaRPr lang="en-US" dirty="0"/>
          </a:p>
        </p:txBody>
      </p:sp>
      <p:pic>
        <p:nvPicPr>
          <p:cNvPr id="7" name="Picture 3" descr="FG03_001_0135026458"/>
          <p:cNvPicPr>
            <a:picLocks noGrp="1" noChangeAspect="1" noChangeArrowheads="1"/>
          </p:cNvPicPr>
          <p:nvPr>
            <p:ph idx="1"/>
          </p:nvPr>
        </p:nvPicPr>
        <p:blipFill>
          <a:blip r:embed="rId2"/>
          <a:srcRect/>
          <a:stretch>
            <a:fillRect/>
          </a:stretch>
        </p:blipFill>
        <p:spPr bwMode="auto">
          <a:xfrm>
            <a:off x="3124200" y="1752600"/>
            <a:ext cx="3352800" cy="2895600"/>
          </a:xfrm>
          <a:prstGeom prst="rect">
            <a:avLst/>
          </a:prstGeom>
          <a:noFill/>
          <a:ln w="9525">
            <a:noFill/>
            <a:miter lim="800000"/>
            <a:headEnd/>
            <a:tailEnd/>
          </a:ln>
        </p:spPr>
      </p:pic>
      <p:sp>
        <p:nvSpPr>
          <p:cNvPr id="8" name="Rectangle 2"/>
          <p:cNvSpPr txBox="1">
            <a:spLocks noChangeArrowheads="1"/>
          </p:cNvSpPr>
          <p:nvPr/>
        </p:nvSpPr>
        <p:spPr>
          <a:xfrm>
            <a:off x="1600200" y="4953000"/>
            <a:ext cx="60960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000" b="1" i="0" u="none" strike="noStrike" kern="1200" cap="none" spc="0" normalizeH="0" baseline="0" noProof="0" dirty="0" smtClean="0">
                <a:ln>
                  <a:noFill/>
                </a:ln>
                <a:solidFill>
                  <a:schemeClr val="tx1"/>
                </a:solidFill>
                <a:effectLst/>
                <a:uLnTx/>
                <a:uFillTx/>
                <a:latin typeface="+mj-lt"/>
                <a:ea typeface="+mj-ea"/>
                <a:cs typeface="Arial" pitchFamily="34" charset="0"/>
              </a:rPr>
              <a:t>Figure 1</a:t>
            </a:r>
            <a:r>
              <a:rPr kumimoji="0" lang="en-US" sz="2000" b="0" i="0" u="none" strike="noStrike" kern="1200" cap="none" spc="0" normalizeH="0" baseline="0" noProof="0" dirty="0" smtClean="0">
                <a:ln>
                  <a:noFill/>
                </a:ln>
                <a:solidFill>
                  <a:schemeClr val="tx1"/>
                </a:solidFill>
                <a:effectLst/>
                <a:uLnTx/>
                <a:uFillTx/>
                <a:latin typeface="+mj-lt"/>
                <a:ea typeface="+mj-ea"/>
                <a:cs typeface="Arial" pitchFamily="34" charset="0"/>
              </a:rPr>
              <a:t>  The MOV instruction showing the source, destination, and direction of data flow.</a:t>
            </a:r>
            <a:r>
              <a:rPr kumimoji="0" lang="en-AU" sz="1800" b="0" i="0" u="none" strike="noStrike" kern="1200" cap="none" spc="0" normalizeH="0" baseline="0" noProof="0" dirty="0" smtClean="0">
                <a:ln>
                  <a:noFill/>
                </a:ln>
                <a:solidFill>
                  <a:schemeClr val="tx1"/>
                </a:solidFill>
                <a:effectLst/>
                <a:uLnTx/>
                <a:uFillTx/>
                <a:latin typeface="Times" pitchFamily="-80" charset="0"/>
                <a:ea typeface="+mj-ea"/>
                <a:cs typeface="Times New Roman" pitchFamily="18" charset="0"/>
              </a:rPr>
              <a:t/>
            </a:r>
            <a:br>
              <a:rPr kumimoji="0" lang="en-AU" sz="1800" b="0" i="0" u="none" strike="noStrike" kern="1200" cap="none" spc="0" normalizeH="0" baseline="0" noProof="0" dirty="0" smtClean="0">
                <a:ln>
                  <a:noFill/>
                </a:ln>
                <a:solidFill>
                  <a:schemeClr val="tx1"/>
                </a:solidFill>
                <a:effectLst/>
                <a:uLnTx/>
                <a:uFillTx/>
                <a:latin typeface="Times" pitchFamily="-80" charset="0"/>
                <a:ea typeface="+mj-ea"/>
                <a:cs typeface="Times New Roman" pitchFamily="18" charset="0"/>
              </a:rPr>
            </a:br>
            <a:endParaRPr kumimoji="0" lang="en-US" sz="1800" b="0" i="0" u="none" strike="noStrike" kern="1200" cap="none" spc="0" normalizeH="0" baseline="0" noProof="0" dirty="0" smtClean="0">
              <a:ln>
                <a:noFill/>
              </a:ln>
              <a:solidFill>
                <a:schemeClr val="tx1"/>
              </a:solidFill>
              <a:effectLst/>
              <a:uLnTx/>
              <a:uFillTx/>
              <a:latin typeface="Times" pitchFamily="-80" charset="0"/>
              <a:ea typeface="+mj-ea"/>
              <a:cs typeface="Times New Roman" pitchFamily="18" charset="0"/>
            </a:endParaRPr>
          </a:p>
        </p:txBody>
      </p:sp>
      <p:sp>
        <p:nvSpPr>
          <p:cNvPr id="9" name="Date Placeholder 8"/>
          <p:cNvSpPr>
            <a:spLocks noGrp="1"/>
          </p:cNvSpPr>
          <p:nvPr>
            <p:ph type="dt" sz="half" idx="10"/>
          </p:nvPr>
        </p:nvSpPr>
        <p:spPr/>
        <p:txBody>
          <a:bodyPr/>
          <a:lstStyle/>
          <a:p>
            <a:fld id="{C7AA5E36-CBB8-4BF0-AA5F-093BFB681365}" type="datetime3">
              <a:rPr lang="en-US" smtClean="0"/>
              <a:pPr/>
              <a:t>28 March 2020</a:t>
            </a:fld>
            <a:endParaRPr lang="en-US"/>
          </a:p>
        </p:txBody>
      </p:sp>
      <p:sp>
        <p:nvSpPr>
          <p:cNvPr id="10" name="Slide Number Placeholder 9"/>
          <p:cNvSpPr>
            <a:spLocks noGrp="1"/>
          </p:cNvSpPr>
          <p:nvPr>
            <p:ph type="sldNum" sz="quarter" idx="12"/>
          </p:nvPr>
        </p:nvSpPr>
        <p:spPr/>
        <p:txBody>
          <a:bodyPr/>
          <a:lstStyle/>
          <a:p>
            <a:fld id="{0FC8CFFE-504E-48E2-9562-8F7E4BA14AAB}" type="slidenum">
              <a:rPr lang="en-US" smtClean="0"/>
              <a:pPr/>
              <a:t>43</a:t>
            </a:fld>
            <a:endParaRPr lang="en-US"/>
          </a:p>
        </p:txBody>
      </p:sp>
      <p:sp>
        <p:nvSpPr>
          <p:cNvPr id="11" name="Footer Placeholder 10"/>
          <p:cNvSpPr>
            <a:spLocks noGrp="1"/>
          </p:cNvSpPr>
          <p:nvPr>
            <p:ph type="ftr" sz="quarter" idx="11"/>
          </p:nvPr>
        </p:nvSpPr>
        <p:spPr/>
        <p:txBody>
          <a:bodyPr/>
          <a:lstStyle/>
          <a:p>
            <a:r>
              <a:rPr lang="en-US" smtClean="0"/>
              <a:t>CSE 301: Microprocessors, Dept. of Computer Science and Engineering</a:t>
            </a:r>
            <a:endParaRPr 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0000"/>
                </a:solidFill>
                <a:latin typeface="Times New Roman" pitchFamily="18" charset="0"/>
                <a:cs typeface="Times New Roman" pitchFamily="18" charset="0"/>
              </a:rPr>
              <a:t>Data Addressing Modes</a:t>
            </a:r>
            <a:endParaRPr lang="en-US" dirty="0"/>
          </a:p>
        </p:txBody>
      </p:sp>
      <p:sp>
        <p:nvSpPr>
          <p:cNvPr id="3" name="Content Placeholder 2"/>
          <p:cNvSpPr>
            <a:spLocks noGrp="1"/>
          </p:cNvSpPr>
          <p:nvPr>
            <p:ph idx="1"/>
          </p:nvPr>
        </p:nvSpPr>
        <p:spPr/>
        <p:txBody>
          <a:bodyPr/>
          <a:lstStyle/>
          <a:p>
            <a:pPr>
              <a:buFont typeface="Wingdings" pitchFamily="2" charset="2"/>
              <a:buChar char="ü"/>
            </a:pPr>
            <a:r>
              <a:rPr lang="en-US" sz="2800" b="1" dirty="0" smtClean="0">
                <a:latin typeface="Times New Roman" pitchFamily="18" charset="0"/>
                <a:cs typeface="Times New Roman" pitchFamily="18" charset="0"/>
              </a:rPr>
              <a:t>Register Addressing</a:t>
            </a:r>
          </a:p>
          <a:p>
            <a:endParaRPr lang="en-US" dirty="0"/>
          </a:p>
        </p:txBody>
      </p:sp>
      <p:sp>
        <p:nvSpPr>
          <p:cNvPr id="7" name="Rectangle 3"/>
          <p:cNvSpPr txBox="1">
            <a:spLocks noChangeArrowheads="1"/>
          </p:cNvSpPr>
          <p:nvPr/>
        </p:nvSpPr>
        <p:spPr>
          <a:xfrm>
            <a:off x="228600" y="2286000"/>
            <a:ext cx="8915400" cy="4800600"/>
          </a:xfrm>
          <a:prstGeom prst="rect">
            <a:avLst/>
          </a:prstGeom>
        </p:spPr>
        <p:txBody>
          <a:bodyPr vert="horz" lIns="91440" tIns="45720" rIns="91440" bIns="45720" rtlCol="0">
            <a:normAutofit/>
          </a:bodyPr>
          <a:lstStyle/>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The most common form of data addressing.</a:t>
            </a:r>
          </a:p>
          <a:p>
            <a:pPr marL="742950" marR="0" lvl="1" indent="-28575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once register names learned, easiest to apply. </a:t>
            </a: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The microprocessor contains these 8-bit register names used with register addressing: AH, AL, BH, BL, CH, CL, DH, and DL. </a:t>
            </a: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16-bit register names: AX, BX, CX, DX, SP, BP, SI, and DI.</a:t>
            </a: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a:t>
            </a:r>
            <a:r>
              <a:rPr lang="en-US" sz="2400" dirty="0" smtClean="0">
                <a:solidFill>
                  <a:srgbClr val="000000"/>
                </a:solidFill>
                <a:cs typeface="Arial" pitchFamily="34" charset="0"/>
              </a:rPr>
              <a:t>In 80386 &amp; above, extended 32-bit register names are: EAX, EBX, ECX, EDX, ESP, EBP, EDI, and ESI. </a:t>
            </a: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r>
              <a:rPr lang="en-US" sz="2400" dirty="0" smtClean="0">
                <a:solidFill>
                  <a:srgbClr val="000000"/>
                </a:solidFill>
                <a:cs typeface="Arial" pitchFamily="34" charset="0"/>
              </a:rPr>
              <a:t>64-bit mode register names are: RAX, RBX, RCX, RDX, RSP, RBP, RDI, RSI, and R8 through R15.</a:t>
            </a: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p:txBody>
      </p:sp>
      <p:sp>
        <p:nvSpPr>
          <p:cNvPr id="8" name="Date Placeholder 7"/>
          <p:cNvSpPr>
            <a:spLocks noGrp="1"/>
          </p:cNvSpPr>
          <p:nvPr>
            <p:ph type="dt" sz="half" idx="10"/>
          </p:nvPr>
        </p:nvSpPr>
        <p:spPr/>
        <p:txBody>
          <a:bodyPr/>
          <a:lstStyle/>
          <a:p>
            <a:fld id="{AF1CCA02-9203-466E-92C1-04EA54D77670}" type="datetime3">
              <a:rPr lang="en-US" smtClean="0"/>
              <a:pPr/>
              <a:t>28 March 2020</a:t>
            </a:fld>
            <a:endParaRPr lang="en-US"/>
          </a:p>
        </p:txBody>
      </p:sp>
      <p:sp>
        <p:nvSpPr>
          <p:cNvPr id="9" name="Slide Number Placeholder 8"/>
          <p:cNvSpPr>
            <a:spLocks noGrp="1"/>
          </p:cNvSpPr>
          <p:nvPr>
            <p:ph type="sldNum" sz="quarter" idx="12"/>
          </p:nvPr>
        </p:nvSpPr>
        <p:spPr/>
        <p:txBody>
          <a:bodyPr/>
          <a:lstStyle/>
          <a:p>
            <a:fld id="{0FC8CFFE-504E-48E2-9562-8F7E4BA14AAB}" type="slidenum">
              <a:rPr lang="en-US" smtClean="0"/>
              <a:pPr/>
              <a:t>44</a:t>
            </a:fld>
            <a:endParaRPr lang="en-US"/>
          </a:p>
        </p:txBody>
      </p:sp>
      <p:sp>
        <p:nvSpPr>
          <p:cNvPr id="10" name="Footer Placeholder 9"/>
          <p:cNvSpPr>
            <a:spLocks noGrp="1"/>
          </p:cNvSpPr>
          <p:nvPr>
            <p:ph type="ftr" sz="quarter" idx="11"/>
          </p:nvPr>
        </p:nvSpPr>
        <p:spPr/>
        <p:txBody>
          <a:bodyPr/>
          <a:lstStyle/>
          <a:p>
            <a:r>
              <a:rPr lang="en-US" smtClean="0"/>
              <a:t>CSE 301: Microprocessors, Dept. of Computer Science and Engineering</a:t>
            </a:r>
            <a:endParaRPr lang="en-US"/>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r>
              <a:rPr lang="en-US" b="1" dirty="0" smtClean="0">
                <a:latin typeface="Times New Roman" pitchFamily="18" charset="0"/>
                <a:cs typeface="Times New Roman" pitchFamily="18" charset="0"/>
              </a:rPr>
              <a:t>Register Addressing</a:t>
            </a:r>
            <a:br>
              <a:rPr lang="en-US" b="1" dirty="0" smtClean="0">
                <a:latin typeface="Times New Roman" pitchFamily="18" charset="0"/>
                <a:cs typeface="Times New Roman" pitchFamily="18" charset="0"/>
              </a:rPr>
            </a:br>
            <a:endParaRPr lang="en-US" dirty="0"/>
          </a:p>
        </p:txBody>
      </p:sp>
      <p:pic>
        <p:nvPicPr>
          <p:cNvPr id="7" name="Picture 3" descr="FG03_003_0135026458"/>
          <p:cNvPicPr>
            <a:picLocks noGrp="1" noChangeAspect="1" noChangeArrowheads="1"/>
          </p:cNvPicPr>
          <p:nvPr>
            <p:ph idx="1"/>
          </p:nvPr>
        </p:nvPicPr>
        <p:blipFill>
          <a:blip r:embed="rId2"/>
          <a:srcRect/>
          <a:stretch>
            <a:fillRect/>
          </a:stretch>
        </p:blipFill>
        <p:spPr bwMode="auto">
          <a:xfrm>
            <a:off x="2209800" y="1219200"/>
            <a:ext cx="4800600" cy="3124200"/>
          </a:xfrm>
          <a:prstGeom prst="rect">
            <a:avLst/>
          </a:prstGeom>
          <a:noFill/>
          <a:ln w="9525">
            <a:noFill/>
            <a:miter lim="800000"/>
            <a:headEnd/>
            <a:tailEnd/>
          </a:ln>
        </p:spPr>
      </p:pic>
      <p:sp>
        <p:nvSpPr>
          <p:cNvPr id="8" name="Rectangle 2"/>
          <p:cNvSpPr txBox="1">
            <a:spLocks noChangeArrowheads="1"/>
          </p:cNvSpPr>
          <p:nvPr/>
        </p:nvSpPr>
        <p:spPr>
          <a:xfrm>
            <a:off x="1295400" y="4495800"/>
            <a:ext cx="7086600" cy="1524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000" b="1"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Figure 2</a:t>
            </a:r>
            <a:r>
              <a:rPr kumimoji="0" lang="en-US" sz="20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The effect of executing the MOV BX, CX instruction at the point just before the BX register changes. Note that only the rightmost 16 bits of register EBX change.</a:t>
            </a:r>
            <a:r>
              <a:rPr kumimoji="0" lang="en-US" sz="1800" b="0" i="0" u="none" strike="noStrike" kern="1200" cap="none" spc="0" normalizeH="0" baseline="0" noProof="0" dirty="0" smtClean="0">
                <a:ln>
                  <a:noFill/>
                </a:ln>
                <a:solidFill>
                  <a:schemeClr val="tx1"/>
                </a:solidFill>
                <a:effectLst/>
                <a:uLnTx/>
                <a:uFillTx/>
                <a:latin typeface="Times" pitchFamily="-80" charset="0"/>
                <a:ea typeface="+mj-ea"/>
                <a:cs typeface="Times New Roman" pitchFamily="18" charset="0"/>
              </a:rPr>
              <a:t/>
            </a:r>
            <a:br>
              <a:rPr kumimoji="0" lang="en-US" sz="1800" b="0" i="0" u="none" strike="noStrike" kern="1200" cap="none" spc="0" normalizeH="0" baseline="0" noProof="0" dirty="0" smtClean="0">
                <a:ln>
                  <a:noFill/>
                </a:ln>
                <a:solidFill>
                  <a:schemeClr val="tx1"/>
                </a:solidFill>
                <a:effectLst/>
                <a:uLnTx/>
                <a:uFillTx/>
                <a:latin typeface="Times" pitchFamily="-80" charset="0"/>
                <a:ea typeface="+mj-ea"/>
                <a:cs typeface="Times New Roman" pitchFamily="18" charset="0"/>
              </a:rPr>
            </a:br>
            <a:endParaRPr kumimoji="0" lang="en-US" sz="1800" b="0" i="0" u="none" strike="noStrike" kern="1200" cap="none" spc="0" normalizeH="0" baseline="0" noProof="0" dirty="0" smtClean="0">
              <a:ln>
                <a:noFill/>
              </a:ln>
              <a:solidFill>
                <a:schemeClr val="tx1"/>
              </a:solidFill>
              <a:effectLst/>
              <a:uLnTx/>
              <a:uFillTx/>
              <a:latin typeface="Times" pitchFamily="-80" charset="0"/>
              <a:ea typeface="+mj-ea"/>
              <a:cs typeface="Times New Roman" pitchFamily="18" charset="0"/>
            </a:endParaRPr>
          </a:p>
        </p:txBody>
      </p:sp>
      <p:sp>
        <p:nvSpPr>
          <p:cNvPr id="9" name="Date Placeholder 8"/>
          <p:cNvSpPr>
            <a:spLocks noGrp="1"/>
          </p:cNvSpPr>
          <p:nvPr>
            <p:ph type="dt" sz="half" idx="10"/>
          </p:nvPr>
        </p:nvSpPr>
        <p:spPr/>
        <p:txBody>
          <a:bodyPr/>
          <a:lstStyle/>
          <a:p>
            <a:fld id="{3012A8CA-1717-448B-95F7-CCBF413602B2}" type="datetime3">
              <a:rPr lang="en-US" smtClean="0"/>
              <a:pPr/>
              <a:t>28 March 2020</a:t>
            </a:fld>
            <a:endParaRPr lang="en-US"/>
          </a:p>
        </p:txBody>
      </p:sp>
      <p:sp>
        <p:nvSpPr>
          <p:cNvPr id="10" name="Slide Number Placeholder 9"/>
          <p:cNvSpPr>
            <a:spLocks noGrp="1"/>
          </p:cNvSpPr>
          <p:nvPr>
            <p:ph type="sldNum" sz="quarter" idx="12"/>
          </p:nvPr>
        </p:nvSpPr>
        <p:spPr/>
        <p:txBody>
          <a:bodyPr/>
          <a:lstStyle/>
          <a:p>
            <a:fld id="{0FC8CFFE-504E-48E2-9562-8F7E4BA14AAB}" type="slidenum">
              <a:rPr lang="en-US" smtClean="0"/>
              <a:pPr/>
              <a:t>45</a:t>
            </a:fld>
            <a:endParaRPr lang="en-US"/>
          </a:p>
        </p:txBody>
      </p:sp>
      <p:sp>
        <p:nvSpPr>
          <p:cNvPr id="11" name="Footer Placeholder 10"/>
          <p:cNvSpPr>
            <a:spLocks noGrp="1"/>
          </p:cNvSpPr>
          <p:nvPr>
            <p:ph type="ftr" sz="quarter" idx="11"/>
          </p:nvPr>
        </p:nvSpPr>
        <p:spPr/>
        <p:txBody>
          <a:bodyPr/>
          <a:lstStyle/>
          <a:p>
            <a:r>
              <a:rPr lang="en-US" smtClean="0"/>
              <a:t>CSE 301: Microprocessors, Dept. of Computer Science and Engineering</a:t>
            </a:r>
            <a:endParaRPr 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Register Addressing</a:t>
            </a:r>
            <a:endParaRPr lang="en-US" dirty="0"/>
          </a:p>
        </p:txBody>
      </p:sp>
      <p:sp>
        <p:nvSpPr>
          <p:cNvPr id="3" name="Content Placeholder 2"/>
          <p:cNvSpPr>
            <a:spLocks noGrp="1"/>
          </p:cNvSpPr>
          <p:nvPr>
            <p:ph idx="1"/>
          </p:nvPr>
        </p:nvSpPr>
        <p:spPr/>
        <p:txBody>
          <a:bodyPr>
            <a:normAutofit/>
          </a:bodyPr>
          <a:lstStyle/>
          <a:p>
            <a:pPr algn="just"/>
            <a:r>
              <a:rPr lang="en-US" sz="2600" dirty="0" smtClean="0">
                <a:solidFill>
                  <a:srgbClr val="000000"/>
                </a:solidFill>
                <a:latin typeface="Times New Roman" pitchFamily="18" charset="0"/>
                <a:cs typeface="Times New Roman" pitchFamily="18" charset="0"/>
              </a:rPr>
              <a:t>Figure 2 shows the operation of the MOV BX, CX instruction.</a:t>
            </a:r>
          </a:p>
          <a:p>
            <a:pPr algn="just"/>
            <a:r>
              <a:rPr lang="en-US" sz="2600" dirty="0" smtClean="0">
                <a:solidFill>
                  <a:srgbClr val="000000"/>
                </a:solidFill>
                <a:latin typeface="Times New Roman" pitchFamily="18" charset="0"/>
                <a:cs typeface="Times New Roman" pitchFamily="18" charset="0"/>
              </a:rPr>
              <a:t>The source register’s contents do not change.</a:t>
            </a:r>
          </a:p>
          <a:p>
            <a:pPr lvl="1" algn="just"/>
            <a:r>
              <a:rPr lang="en-US" sz="2600" dirty="0" smtClean="0">
                <a:solidFill>
                  <a:srgbClr val="000000"/>
                </a:solidFill>
                <a:latin typeface="Times New Roman" pitchFamily="18" charset="0"/>
                <a:cs typeface="Times New Roman" pitchFamily="18" charset="0"/>
              </a:rPr>
              <a:t>the destination register’s contents do change </a:t>
            </a:r>
          </a:p>
          <a:p>
            <a:pPr algn="just"/>
            <a:r>
              <a:rPr lang="en-US" sz="2600" dirty="0" smtClean="0">
                <a:solidFill>
                  <a:srgbClr val="000000"/>
                </a:solidFill>
                <a:latin typeface="Times New Roman" pitchFamily="18" charset="0"/>
                <a:cs typeface="Times New Roman" pitchFamily="18" charset="0"/>
              </a:rPr>
              <a:t>The contents of the destination register or destination memory location change for all instructions except the CMP and TEST instructions. </a:t>
            </a:r>
          </a:p>
          <a:p>
            <a:pPr algn="just"/>
            <a:r>
              <a:rPr lang="en-US" sz="2600" dirty="0" smtClean="0">
                <a:solidFill>
                  <a:srgbClr val="000000"/>
                </a:solidFill>
                <a:latin typeface="Times New Roman" pitchFamily="18" charset="0"/>
                <a:cs typeface="Times New Roman" pitchFamily="18" charset="0"/>
              </a:rPr>
              <a:t>The MOV BX, CX instruction does not affect the leftmost 16 bits of register EBX.</a:t>
            </a:r>
            <a:endParaRPr lang="en-AU" sz="2600" dirty="0" smtClean="0">
              <a:latin typeface="Times New Roman" pitchFamily="18" charset="0"/>
              <a:cs typeface="Times New Roman" pitchFamily="18" charset="0"/>
            </a:endParaRPr>
          </a:p>
          <a:p>
            <a:endParaRPr lang="en-US" dirty="0"/>
          </a:p>
        </p:txBody>
      </p:sp>
      <p:sp>
        <p:nvSpPr>
          <p:cNvPr id="7" name="Date Placeholder 6"/>
          <p:cNvSpPr>
            <a:spLocks noGrp="1"/>
          </p:cNvSpPr>
          <p:nvPr>
            <p:ph type="dt" sz="half" idx="10"/>
          </p:nvPr>
        </p:nvSpPr>
        <p:spPr/>
        <p:txBody>
          <a:bodyPr/>
          <a:lstStyle/>
          <a:p>
            <a:fld id="{2AD7368C-E620-4F9F-8F25-052CC117A30C}" type="datetime3">
              <a:rPr lang="en-US" smtClean="0"/>
              <a:pPr/>
              <a:t>28 March 2020</a:t>
            </a:fld>
            <a:endParaRPr lang="en-US"/>
          </a:p>
        </p:txBody>
      </p:sp>
      <p:sp>
        <p:nvSpPr>
          <p:cNvPr id="8" name="Slide Number Placeholder 7"/>
          <p:cNvSpPr>
            <a:spLocks noGrp="1"/>
          </p:cNvSpPr>
          <p:nvPr>
            <p:ph type="sldNum" sz="quarter" idx="12"/>
          </p:nvPr>
        </p:nvSpPr>
        <p:spPr/>
        <p:txBody>
          <a:bodyPr/>
          <a:lstStyle/>
          <a:p>
            <a:fld id="{0FC8CFFE-504E-48E2-9562-8F7E4BA14AAB}" type="slidenum">
              <a:rPr lang="en-US" smtClean="0"/>
              <a:pPr/>
              <a:t>46</a:t>
            </a:fld>
            <a:endParaRPr lang="en-US"/>
          </a:p>
        </p:txBody>
      </p:sp>
      <p:sp>
        <p:nvSpPr>
          <p:cNvPr id="9" name="Footer Placeholder 8"/>
          <p:cNvSpPr>
            <a:spLocks noGrp="1"/>
          </p:cNvSpPr>
          <p:nvPr>
            <p:ph type="ftr" sz="quarter" idx="11"/>
          </p:nvPr>
        </p:nvSpPr>
        <p:spPr/>
        <p:txBody>
          <a:bodyPr/>
          <a:lstStyle/>
          <a:p>
            <a:r>
              <a:rPr lang="en-US" smtClean="0"/>
              <a:t>CSE 301: Microprocessors, Dept. of Computer Science and Engineering</a:t>
            </a:r>
            <a:endParaRPr lang="en-US"/>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0000"/>
                </a:solidFill>
                <a:latin typeface="Times New Roman" pitchFamily="18" charset="0"/>
                <a:cs typeface="Times New Roman" pitchFamily="18" charset="0"/>
              </a:rPr>
              <a:t>Data Addressing Modes</a:t>
            </a:r>
            <a:endParaRPr lang="en-US" dirty="0"/>
          </a:p>
        </p:txBody>
      </p:sp>
      <p:sp>
        <p:nvSpPr>
          <p:cNvPr id="3" name="Content Placeholder 2"/>
          <p:cNvSpPr>
            <a:spLocks noGrp="1"/>
          </p:cNvSpPr>
          <p:nvPr>
            <p:ph idx="1"/>
          </p:nvPr>
        </p:nvSpPr>
        <p:spPr/>
        <p:txBody>
          <a:bodyPr>
            <a:normAutofit/>
          </a:bodyPr>
          <a:lstStyle/>
          <a:p>
            <a:pPr algn="just">
              <a:buFont typeface="Wingdings" pitchFamily="2" charset="2"/>
              <a:buChar char="ü"/>
            </a:pPr>
            <a:r>
              <a:rPr lang="en-US" sz="2800" b="1" dirty="0" smtClean="0">
                <a:solidFill>
                  <a:srgbClr val="000000"/>
                </a:solidFill>
                <a:latin typeface="Times New Roman" pitchFamily="18" charset="0"/>
                <a:cs typeface="Times New Roman" pitchFamily="18" charset="0"/>
              </a:rPr>
              <a:t>Immediate Addressing</a:t>
            </a:r>
            <a:r>
              <a:rPr lang="en-US" sz="2800" b="1" dirty="0" smtClean="0">
                <a:latin typeface="Times New Roman" pitchFamily="18" charset="0"/>
                <a:cs typeface="Times New Roman" pitchFamily="18" charset="0"/>
              </a:rPr>
              <a:t> </a:t>
            </a:r>
          </a:p>
          <a:p>
            <a:pPr algn="just"/>
            <a:r>
              <a:rPr lang="en-US" sz="2600" dirty="0" smtClean="0">
                <a:solidFill>
                  <a:srgbClr val="000000"/>
                </a:solidFill>
                <a:latin typeface="Times New Roman" pitchFamily="18" charset="0"/>
                <a:cs typeface="Times New Roman" pitchFamily="18" charset="0"/>
              </a:rPr>
              <a:t>Term </a:t>
            </a:r>
            <a:r>
              <a:rPr lang="en-US" sz="2600" i="1" dirty="0" smtClean="0">
                <a:solidFill>
                  <a:srgbClr val="000000"/>
                </a:solidFill>
                <a:latin typeface="Times New Roman" pitchFamily="18" charset="0"/>
                <a:cs typeface="Times New Roman" pitchFamily="18" charset="0"/>
              </a:rPr>
              <a:t>immediate</a:t>
            </a:r>
            <a:r>
              <a:rPr lang="en-US" sz="2600" dirty="0" smtClean="0">
                <a:solidFill>
                  <a:srgbClr val="000000"/>
                </a:solidFill>
                <a:latin typeface="Times New Roman" pitchFamily="18" charset="0"/>
                <a:cs typeface="Times New Roman" pitchFamily="18" charset="0"/>
              </a:rPr>
              <a:t> implies that data immediately follow the hexadecimal </a:t>
            </a:r>
            <a:r>
              <a:rPr lang="en-US" sz="2600" dirty="0" err="1" smtClean="0">
                <a:solidFill>
                  <a:srgbClr val="000000"/>
                </a:solidFill>
                <a:latin typeface="Times New Roman" pitchFamily="18" charset="0"/>
                <a:cs typeface="Times New Roman" pitchFamily="18" charset="0"/>
              </a:rPr>
              <a:t>opcode</a:t>
            </a:r>
            <a:r>
              <a:rPr lang="en-US" sz="2600" dirty="0" smtClean="0">
                <a:solidFill>
                  <a:srgbClr val="000000"/>
                </a:solidFill>
                <a:latin typeface="Times New Roman" pitchFamily="18" charset="0"/>
                <a:cs typeface="Times New Roman" pitchFamily="18" charset="0"/>
              </a:rPr>
              <a:t> in the memory.</a:t>
            </a:r>
          </a:p>
          <a:p>
            <a:pPr lvl="1" algn="just"/>
            <a:r>
              <a:rPr lang="en-US" sz="2600" dirty="0" smtClean="0">
                <a:solidFill>
                  <a:srgbClr val="000000"/>
                </a:solidFill>
                <a:latin typeface="Times New Roman" pitchFamily="18" charset="0"/>
                <a:cs typeface="Times New Roman" pitchFamily="18" charset="0"/>
              </a:rPr>
              <a:t>immediate data are constant data</a:t>
            </a:r>
          </a:p>
          <a:p>
            <a:pPr lvl="1" algn="just"/>
            <a:r>
              <a:rPr lang="en-US" sz="2600" dirty="0" smtClean="0">
                <a:solidFill>
                  <a:srgbClr val="000000"/>
                </a:solidFill>
                <a:latin typeface="Times New Roman" pitchFamily="18" charset="0"/>
                <a:cs typeface="Times New Roman" pitchFamily="18" charset="0"/>
              </a:rPr>
              <a:t>data transferred from a register or memory location are variable data </a:t>
            </a:r>
          </a:p>
          <a:p>
            <a:pPr algn="just"/>
            <a:r>
              <a:rPr lang="en-US" sz="2600" dirty="0" smtClean="0">
                <a:solidFill>
                  <a:srgbClr val="000000"/>
                </a:solidFill>
                <a:latin typeface="Times New Roman" pitchFamily="18" charset="0"/>
                <a:cs typeface="Times New Roman" pitchFamily="18" charset="0"/>
              </a:rPr>
              <a:t>Immediate addressing operates upon a byte or word of data. </a:t>
            </a:r>
          </a:p>
          <a:p>
            <a:pPr algn="just"/>
            <a:r>
              <a:rPr lang="en-US" sz="2600" dirty="0" smtClean="0">
                <a:solidFill>
                  <a:srgbClr val="000000"/>
                </a:solidFill>
                <a:latin typeface="Times New Roman" pitchFamily="18" charset="0"/>
                <a:cs typeface="Times New Roman" pitchFamily="18" charset="0"/>
              </a:rPr>
              <a:t>Figure 3 shows the operation of a MOV EAX,13456H instruction. </a:t>
            </a:r>
            <a:endParaRPr lang="en-AU" sz="2600" dirty="0" smtClean="0">
              <a:latin typeface="Times New Roman" pitchFamily="18" charset="0"/>
              <a:cs typeface="Times New Roman" pitchFamily="18" charset="0"/>
            </a:endParaRPr>
          </a:p>
          <a:p>
            <a:endParaRPr lang="en-US" dirty="0"/>
          </a:p>
        </p:txBody>
      </p:sp>
      <p:sp>
        <p:nvSpPr>
          <p:cNvPr id="7" name="Date Placeholder 6"/>
          <p:cNvSpPr>
            <a:spLocks noGrp="1"/>
          </p:cNvSpPr>
          <p:nvPr>
            <p:ph type="dt" sz="half" idx="10"/>
          </p:nvPr>
        </p:nvSpPr>
        <p:spPr/>
        <p:txBody>
          <a:bodyPr/>
          <a:lstStyle/>
          <a:p>
            <a:fld id="{ACDA6DDC-20B5-4AA6-BC48-815E21EA5F5A}" type="datetime3">
              <a:rPr lang="en-US" smtClean="0"/>
              <a:pPr/>
              <a:t>28 March 2020</a:t>
            </a:fld>
            <a:endParaRPr lang="en-US"/>
          </a:p>
        </p:txBody>
      </p:sp>
      <p:sp>
        <p:nvSpPr>
          <p:cNvPr id="8" name="Slide Number Placeholder 7"/>
          <p:cNvSpPr>
            <a:spLocks noGrp="1"/>
          </p:cNvSpPr>
          <p:nvPr>
            <p:ph type="sldNum" sz="quarter" idx="12"/>
          </p:nvPr>
        </p:nvSpPr>
        <p:spPr/>
        <p:txBody>
          <a:bodyPr/>
          <a:lstStyle/>
          <a:p>
            <a:fld id="{0FC8CFFE-504E-48E2-9562-8F7E4BA14AAB}" type="slidenum">
              <a:rPr lang="en-US" smtClean="0"/>
              <a:pPr/>
              <a:t>47</a:t>
            </a:fld>
            <a:endParaRPr lang="en-US"/>
          </a:p>
        </p:txBody>
      </p:sp>
      <p:sp>
        <p:nvSpPr>
          <p:cNvPr id="9" name="Footer Placeholder 8"/>
          <p:cNvSpPr>
            <a:spLocks noGrp="1"/>
          </p:cNvSpPr>
          <p:nvPr>
            <p:ph type="ftr" sz="quarter" idx="11"/>
          </p:nvPr>
        </p:nvSpPr>
        <p:spPr/>
        <p:txBody>
          <a:bodyPr/>
          <a:lstStyle/>
          <a:p>
            <a:r>
              <a:rPr lang="en-US" smtClean="0"/>
              <a:t>CSE 301: Microprocessors, Dept. of Computer Science and Engineering</a:t>
            </a:r>
            <a:endParaRPr lang="en-US"/>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000000"/>
                </a:solidFill>
                <a:latin typeface="Times New Roman" pitchFamily="18" charset="0"/>
                <a:cs typeface="Times New Roman" pitchFamily="18" charset="0"/>
              </a:rPr>
              <a:t>Immediate Addressing</a:t>
            </a:r>
            <a:r>
              <a:rPr lang="en-US" b="1" dirty="0" smtClean="0">
                <a:latin typeface="Times New Roman" pitchFamily="18" charset="0"/>
                <a:cs typeface="Times New Roman" pitchFamily="18" charset="0"/>
              </a:rPr>
              <a:t> </a:t>
            </a:r>
            <a:br>
              <a:rPr lang="en-US" b="1" dirty="0" smtClean="0">
                <a:latin typeface="Times New Roman" pitchFamily="18" charset="0"/>
                <a:cs typeface="Times New Roman" pitchFamily="18" charset="0"/>
              </a:rPr>
            </a:br>
            <a:endParaRPr lang="en-US" dirty="0"/>
          </a:p>
        </p:txBody>
      </p:sp>
      <p:pic>
        <p:nvPicPr>
          <p:cNvPr id="7" name="Picture 3" descr="FG03_004_0135026458"/>
          <p:cNvPicPr>
            <a:picLocks noGrp="1" noChangeAspect="1" noChangeArrowheads="1"/>
          </p:cNvPicPr>
          <p:nvPr>
            <p:ph idx="1"/>
          </p:nvPr>
        </p:nvPicPr>
        <p:blipFill>
          <a:blip r:embed="rId2"/>
          <a:srcRect/>
          <a:stretch>
            <a:fillRect/>
          </a:stretch>
        </p:blipFill>
        <p:spPr bwMode="auto">
          <a:xfrm>
            <a:off x="762000" y="1600200"/>
            <a:ext cx="7543800" cy="2362200"/>
          </a:xfrm>
          <a:prstGeom prst="rect">
            <a:avLst/>
          </a:prstGeom>
          <a:noFill/>
          <a:ln w="9525">
            <a:noFill/>
            <a:miter lim="800000"/>
            <a:headEnd/>
            <a:tailEnd/>
          </a:ln>
        </p:spPr>
      </p:pic>
      <p:sp>
        <p:nvSpPr>
          <p:cNvPr id="8" name="Rectangle 2"/>
          <p:cNvSpPr txBox="1">
            <a:spLocks noChangeArrowheads="1"/>
          </p:cNvSpPr>
          <p:nvPr/>
        </p:nvSpPr>
        <p:spPr>
          <a:xfrm>
            <a:off x="990600" y="4343400"/>
            <a:ext cx="76200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000" b="1"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Figure 3</a:t>
            </a:r>
            <a:r>
              <a:rPr kumimoji="0" lang="en-US" sz="20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The operation of the MOV EAX,3456H instruction. This instruction copies the immediate data (13456H) into EAX.</a:t>
            </a:r>
            <a:r>
              <a:rPr kumimoji="0" lang="en-AU" sz="1800" b="0" i="0" u="none" strike="noStrike" kern="1200" cap="none" spc="0" normalizeH="0" baseline="0" noProof="0" dirty="0" smtClean="0">
                <a:ln>
                  <a:noFill/>
                </a:ln>
                <a:solidFill>
                  <a:schemeClr val="tx1"/>
                </a:solidFill>
                <a:effectLst/>
                <a:uLnTx/>
                <a:uFillTx/>
                <a:latin typeface="Times" pitchFamily="-80" charset="0"/>
                <a:ea typeface="+mj-ea"/>
                <a:cs typeface="Times New Roman" pitchFamily="18" charset="0"/>
              </a:rPr>
              <a:t/>
            </a:r>
            <a:br>
              <a:rPr kumimoji="0" lang="en-AU" sz="1800" b="0" i="0" u="none" strike="noStrike" kern="1200" cap="none" spc="0" normalizeH="0" baseline="0" noProof="0" dirty="0" smtClean="0">
                <a:ln>
                  <a:noFill/>
                </a:ln>
                <a:solidFill>
                  <a:schemeClr val="tx1"/>
                </a:solidFill>
                <a:effectLst/>
                <a:uLnTx/>
                <a:uFillTx/>
                <a:latin typeface="Times" pitchFamily="-80" charset="0"/>
                <a:ea typeface="+mj-ea"/>
                <a:cs typeface="Times New Roman" pitchFamily="18" charset="0"/>
              </a:rPr>
            </a:br>
            <a:endParaRPr kumimoji="0" lang="en-US" sz="1800" b="0" i="0" u="none" strike="noStrike" kern="1200" cap="none" spc="0" normalizeH="0" baseline="0" noProof="0" dirty="0" smtClean="0">
              <a:ln>
                <a:noFill/>
              </a:ln>
              <a:solidFill>
                <a:schemeClr val="tx1"/>
              </a:solidFill>
              <a:effectLst/>
              <a:uLnTx/>
              <a:uFillTx/>
              <a:latin typeface="Times" pitchFamily="-80" charset="0"/>
              <a:ea typeface="+mj-ea"/>
              <a:cs typeface="Times New Roman" pitchFamily="18" charset="0"/>
            </a:endParaRPr>
          </a:p>
        </p:txBody>
      </p:sp>
      <p:sp>
        <p:nvSpPr>
          <p:cNvPr id="9" name="Date Placeholder 8"/>
          <p:cNvSpPr>
            <a:spLocks noGrp="1"/>
          </p:cNvSpPr>
          <p:nvPr>
            <p:ph type="dt" sz="half" idx="10"/>
          </p:nvPr>
        </p:nvSpPr>
        <p:spPr/>
        <p:txBody>
          <a:bodyPr/>
          <a:lstStyle/>
          <a:p>
            <a:fld id="{DA608340-1E5B-4559-86CF-5917D5F72252}" type="datetime3">
              <a:rPr lang="en-US" smtClean="0"/>
              <a:pPr/>
              <a:t>28 March 2020</a:t>
            </a:fld>
            <a:endParaRPr lang="en-US"/>
          </a:p>
        </p:txBody>
      </p:sp>
      <p:sp>
        <p:nvSpPr>
          <p:cNvPr id="10" name="Slide Number Placeholder 9"/>
          <p:cNvSpPr>
            <a:spLocks noGrp="1"/>
          </p:cNvSpPr>
          <p:nvPr>
            <p:ph type="sldNum" sz="quarter" idx="12"/>
          </p:nvPr>
        </p:nvSpPr>
        <p:spPr/>
        <p:txBody>
          <a:bodyPr/>
          <a:lstStyle/>
          <a:p>
            <a:fld id="{0FC8CFFE-504E-48E2-9562-8F7E4BA14AAB}" type="slidenum">
              <a:rPr lang="en-US" smtClean="0"/>
              <a:pPr/>
              <a:t>48</a:t>
            </a:fld>
            <a:endParaRPr lang="en-US"/>
          </a:p>
        </p:txBody>
      </p:sp>
      <p:sp>
        <p:nvSpPr>
          <p:cNvPr id="11" name="Footer Placeholder 10"/>
          <p:cNvSpPr>
            <a:spLocks noGrp="1"/>
          </p:cNvSpPr>
          <p:nvPr>
            <p:ph type="ftr" sz="quarter" idx="11"/>
          </p:nvPr>
        </p:nvSpPr>
        <p:spPr/>
        <p:txBody>
          <a:bodyPr/>
          <a:lstStyle/>
          <a:p>
            <a:r>
              <a:rPr lang="en-US" smtClean="0"/>
              <a:t>CSE 301: Microprocessors, Dept. of Computer Science and Engineering</a:t>
            </a:r>
            <a:endParaRPr lang="en-US"/>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0000"/>
                </a:solidFill>
                <a:latin typeface="Times New Roman" pitchFamily="18" charset="0"/>
                <a:cs typeface="Times New Roman" pitchFamily="18" charset="0"/>
              </a:rPr>
              <a:t>Immediate Addressing</a:t>
            </a:r>
            <a:endParaRPr lang="en-US" dirty="0"/>
          </a:p>
        </p:txBody>
      </p:sp>
      <p:sp>
        <p:nvSpPr>
          <p:cNvPr id="3" name="Content Placeholder 2"/>
          <p:cNvSpPr>
            <a:spLocks noGrp="1"/>
          </p:cNvSpPr>
          <p:nvPr>
            <p:ph idx="1"/>
          </p:nvPr>
        </p:nvSpPr>
        <p:spPr/>
        <p:txBody>
          <a:bodyPr/>
          <a:lstStyle/>
          <a:p>
            <a:pPr algn="just"/>
            <a:r>
              <a:rPr lang="en-US" sz="2400" dirty="0" smtClean="0">
                <a:solidFill>
                  <a:srgbClr val="000000"/>
                </a:solidFill>
                <a:latin typeface="Times New Roman" pitchFamily="18" charset="0"/>
                <a:cs typeface="Times New Roman" pitchFamily="18" charset="0"/>
              </a:rPr>
              <a:t>In symbolic assembly language, the symbol # precedes immediate data in some assemblers. </a:t>
            </a:r>
          </a:p>
          <a:p>
            <a:pPr lvl="1" algn="just"/>
            <a:r>
              <a:rPr lang="en-US" sz="2400" dirty="0" smtClean="0">
                <a:solidFill>
                  <a:srgbClr val="000000"/>
                </a:solidFill>
                <a:latin typeface="Times New Roman" pitchFamily="18" charset="0"/>
                <a:cs typeface="Times New Roman" pitchFamily="18" charset="0"/>
              </a:rPr>
              <a:t>MOV AX,#3456H instruction is an example </a:t>
            </a:r>
          </a:p>
          <a:p>
            <a:pPr algn="just"/>
            <a:r>
              <a:rPr lang="en-US" sz="2400" dirty="0" smtClean="0">
                <a:solidFill>
                  <a:srgbClr val="000000"/>
                </a:solidFill>
                <a:latin typeface="Times New Roman" pitchFamily="18" charset="0"/>
                <a:cs typeface="Times New Roman" pitchFamily="18" charset="0"/>
              </a:rPr>
              <a:t>Most assemblers do not use the # symbol, </a:t>
            </a:r>
            <a:br>
              <a:rPr lang="en-US" sz="2400" dirty="0" smtClean="0">
                <a:solidFill>
                  <a:srgbClr val="000000"/>
                </a:solidFill>
                <a:latin typeface="Times New Roman" pitchFamily="18" charset="0"/>
                <a:cs typeface="Times New Roman" pitchFamily="18" charset="0"/>
              </a:rPr>
            </a:br>
            <a:r>
              <a:rPr lang="en-US" sz="2400" dirty="0" smtClean="0">
                <a:solidFill>
                  <a:srgbClr val="000000"/>
                </a:solidFill>
                <a:latin typeface="Times New Roman" pitchFamily="18" charset="0"/>
                <a:cs typeface="Times New Roman" pitchFamily="18" charset="0"/>
              </a:rPr>
              <a:t>but represent immediate data as in the MOV AX,3456H instruction.</a:t>
            </a:r>
          </a:p>
          <a:p>
            <a:endParaRPr lang="en-US" dirty="0"/>
          </a:p>
        </p:txBody>
      </p:sp>
      <p:sp>
        <p:nvSpPr>
          <p:cNvPr id="7" name="Date Placeholder 6"/>
          <p:cNvSpPr>
            <a:spLocks noGrp="1"/>
          </p:cNvSpPr>
          <p:nvPr>
            <p:ph type="dt" sz="half" idx="10"/>
          </p:nvPr>
        </p:nvSpPr>
        <p:spPr/>
        <p:txBody>
          <a:bodyPr/>
          <a:lstStyle/>
          <a:p>
            <a:fld id="{79A00A97-BEC1-41D1-A746-56C17B322EAF}" type="datetime3">
              <a:rPr lang="en-US" smtClean="0"/>
              <a:pPr/>
              <a:t>28 March 2020</a:t>
            </a:fld>
            <a:endParaRPr lang="en-US"/>
          </a:p>
        </p:txBody>
      </p:sp>
      <p:sp>
        <p:nvSpPr>
          <p:cNvPr id="8" name="Slide Number Placeholder 7"/>
          <p:cNvSpPr>
            <a:spLocks noGrp="1"/>
          </p:cNvSpPr>
          <p:nvPr>
            <p:ph type="sldNum" sz="quarter" idx="12"/>
          </p:nvPr>
        </p:nvSpPr>
        <p:spPr/>
        <p:txBody>
          <a:bodyPr/>
          <a:lstStyle/>
          <a:p>
            <a:fld id="{0FC8CFFE-504E-48E2-9562-8F7E4BA14AAB}" type="slidenum">
              <a:rPr lang="en-US" smtClean="0"/>
              <a:pPr/>
              <a:t>49</a:t>
            </a:fld>
            <a:endParaRPr lang="en-US"/>
          </a:p>
        </p:txBody>
      </p:sp>
      <p:sp>
        <p:nvSpPr>
          <p:cNvPr id="9" name="Footer Placeholder 8"/>
          <p:cNvSpPr>
            <a:spLocks noGrp="1"/>
          </p:cNvSpPr>
          <p:nvPr>
            <p:ph type="ftr" sz="quarter" idx="11"/>
          </p:nvPr>
        </p:nvSpPr>
        <p:spPr/>
        <p:txBody>
          <a:bodyPr/>
          <a:lstStyle/>
          <a:p>
            <a:r>
              <a:rPr lang="en-US" smtClean="0"/>
              <a:t>CSE 301: Microprocessors, Dept. of Computer Science and Engineering</a:t>
            </a: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96962"/>
          </a:xfrm>
        </p:spPr>
        <p:txBody>
          <a:bodyPr>
            <a:normAutofit/>
          </a:bodyPr>
          <a:lstStyle/>
          <a:p>
            <a:r>
              <a:rPr lang="en-US" sz="3600" b="1" dirty="0" smtClean="0">
                <a:latin typeface="Times New Roman" pitchFamily="18" charset="0"/>
                <a:cs typeface="Times New Roman" pitchFamily="18" charset="0"/>
              </a:rPr>
              <a:t>Internal architecture of 8086 (cont’d)</a:t>
            </a:r>
            <a:endParaRPr lang="en-US" sz="3600" dirty="0"/>
          </a:p>
        </p:txBody>
      </p:sp>
      <p:sp>
        <p:nvSpPr>
          <p:cNvPr id="3" name="Content Placeholder 2"/>
          <p:cNvSpPr>
            <a:spLocks noGrp="1"/>
          </p:cNvSpPr>
          <p:nvPr>
            <p:ph idx="1"/>
          </p:nvPr>
        </p:nvSpPr>
        <p:spPr>
          <a:xfrm>
            <a:off x="457200" y="1524000"/>
            <a:ext cx="8229600" cy="4602163"/>
          </a:xfrm>
        </p:spPr>
        <p:txBody>
          <a:bodyPr>
            <a:normAutofit/>
          </a:bodyPr>
          <a:lstStyle/>
          <a:p>
            <a:pPr>
              <a:buFont typeface="Wingdings" pitchFamily="2" charset="2"/>
              <a:buChar char="ü"/>
            </a:pPr>
            <a:r>
              <a:rPr lang="en-US" sz="2800" dirty="0" smtClean="0">
                <a:latin typeface="Times New Roman" pitchFamily="18" charset="0"/>
                <a:cs typeface="Times New Roman" pitchFamily="18" charset="0"/>
              </a:rPr>
              <a:t>The architecture of 8086 includes </a:t>
            </a:r>
          </a:p>
          <a:p>
            <a:pPr lvl="1"/>
            <a:r>
              <a:rPr lang="en-US" dirty="0" smtClean="0">
                <a:latin typeface="Times New Roman" pitchFamily="18" charset="0"/>
                <a:cs typeface="Times New Roman" pitchFamily="18" charset="0"/>
              </a:rPr>
              <a:t>Arithmetic Logic Unit (ALU)</a:t>
            </a:r>
          </a:p>
          <a:p>
            <a:pPr lvl="1"/>
            <a:r>
              <a:rPr lang="en-US" dirty="0" smtClean="0">
                <a:latin typeface="Times New Roman" pitchFamily="18" charset="0"/>
                <a:cs typeface="Times New Roman" pitchFamily="18" charset="0"/>
              </a:rPr>
              <a:t>Flags</a:t>
            </a:r>
          </a:p>
          <a:p>
            <a:pPr lvl="1"/>
            <a:r>
              <a:rPr lang="en-US" dirty="0" smtClean="0">
                <a:latin typeface="Times New Roman" pitchFamily="18" charset="0"/>
                <a:cs typeface="Times New Roman" pitchFamily="18" charset="0"/>
              </a:rPr>
              <a:t>General registers</a:t>
            </a:r>
          </a:p>
          <a:p>
            <a:pPr lvl="1"/>
            <a:r>
              <a:rPr lang="en-US" dirty="0" smtClean="0">
                <a:latin typeface="Times New Roman" pitchFamily="18" charset="0"/>
                <a:cs typeface="Times New Roman" pitchFamily="18" charset="0"/>
              </a:rPr>
              <a:t>Instruction byte queue</a:t>
            </a:r>
          </a:p>
          <a:p>
            <a:pPr lvl="1"/>
            <a:r>
              <a:rPr lang="en-US" dirty="0" smtClean="0">
                <a:latin typeface="Times New Roman" pitchFamily="18" charset="0"/>
                <a:cs typeface="Times New Roman" pitchFamily="18" charset="0"/>
              </a:rPr>
              <a:t>Segment registers </a:t>
            </a:r>
          </a:p>
          <a:p>
            <a:pPr>
              <a:buNone/>
            </a:pPr>
            <a:endParaRPr lang="en-US" sz="2800" dirty="0" smtClean="0">
              <a:latin typeface="Times New Roman" pitchFamily="18" charset="0"/>
              <a:cs typeface="Times New Roman" pitchFamily="18" charset="0"/>
            </a:endParaRPr>
          </a:p>
        </p:txBody>
      </p:sp>
      <p:sp>
        <p:nvSpPr>
          <p:cNvPr id="7" name="Date Placeholder 6"/>
          <p:cNvSpPr>
            <a:spLocks noGrp="1"/>
          </p:cNvSpPr>
          <p:nvPr>
            <p:ph type="dt" sz="half" idx="10"/>
          </p:nvPr>
        </p:nvSpPr>
        <p:spPr/>
        <p:txBody>
          <a:bodyPr/>
          <a:lstStyle/>
          <a:p>
            <a:fld id="{46945A9F-D2B5-4FC3-B55C-3C21889A2BA4}" type="datetime3">
              <a:rPr lang="en-US" smtClean="0"/>
              <a:pPr/>
              <a:t>28 March 2020</a:t>
            </a:fld>
            <a:endParaRPr lang="en-US"/>
          </a:p>
        </p:txBody>
      </p:sp>
      <p:sp>
        <p:nvSpPr>
          <p:cNvPr id="8" name="Slide Number Placeholder 7"/>
          <p:cNvSpPr>
            <a:spLocks noGrp="1"/>
          </p:cNvSpPr>
          <p:nvPr>
            <p:ph type="sldNum" sz="quarter" idx="12"/>
          </p:nvPr>
        </p:nvSpPr>
        <p:spPr/>
        <p:txBody>
          <a:bodyPr/>
          <a:lstStyle/>
          <a:p>
            <a:fld id="{0FC8CFFE-504E-48E2-9562-8F7E4BA14AAB}" type="slidenum">
              <a:rPr lang="en-US" smtClean="0"/>
              <a:pPr/>
              <a:t>5</a:t>
            </a:fld>
            <a:endParaRPr lang="en-US"/>
          </a:p>
        </p:txBody>
      </p:sp>
      <p:sp>
        <p:nvSpPr>
          <p:cNvPr id="9" name="Footer Placeholder 8"/>
          <p:cNvSpPr>
            <a:spLocks noGrp="1"/>
          </p:cNvSpPr>
          <p:nvPr>
            <p:ph type="ftr" sz="quarter" idx="11"/>
          </p:nvPr>
        </p:nvSpPr>
        <p:spPr/>
        <p:txBody>
          <a:bodyPr/>
          <a:lstStyle/>
          <a:p>
            <a:r>
              <a:rPr lang="en-US" smtClean="0"/>
              <a:t>CSE 301: Microprocessors, Dept. of Computer Science and Engineering</a:t>
            </a:r>
            <a:endParaRPr lang="en-US"/>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0000"/>
                </a:solidFill>
                <a:latin typeface="Times New Roman" pitchFamily="18" charset="0"/>
                <a:cs typeface="Times New Roman" pitchFamily="18" charset="0"/>
              </a:rPr>
              <a:t>Data Addressing Modes</a:t>
            </a:r>
            <a:endParaRPr lang="en-US" dirty="0"/>
          </a:p>
        </p:txBody>
      </p:sp>
      <p:sp>
        <p:nvSpPr>
          <p:cNvPr id="3" name="Content Placeholder 2"/>
          <p:cNvSpPr>
            <a:spLocks noGrp="1"/>
          </p:cNvSpPr>
          <p:nvPr>
            <p:ph idx="1"/>
          </p:nvPr>
        </p:nvSpPr>
        <p:spPr/>
        <p:txBody>
          <a:bodyPr>
            <a:normAutofit/>
          </a:bodyPr>
          <a:lstStyle/>
          <a:p>
            <a:pPr algn="just">
              <a:buFont typeface="Wingdings" pitchFamily="2" charset="2"/>
              <a:buChar char="ü"/>
            </a:pPr>
            <a:r>
              <a:rPr lang="en-US" sz="2800" b="1" dirty="0" smtClean="0">
                <a:solidFill>
                  <a:srgbClr val="000000"/>
                </a:solidFill>
                <a:latin typeface="Times New Roman" pitchFamily="18" charset="0"/>
                <a:cs typeface="Times New Roman" pitchFamily="18" charset="0"/>
              </a:rPr>
              <a:t>Direct Data Addressing</a:t>
            </a:r>
            <a:r>
              <a:rPr lang="en-US" sz="2800" b="1" dirty="0" smtClean="0">
                <a:latin typeface="Times New Roman" pitchFamily="18" charset="0"/>
                <a:cs typeface="Times New Roman" pitchFamily="18" charset="0"/>
              </a:rPr>
              <a:t> </a:t>
            </a:r>
            <a:endParaRPr lang="en-US" sz="2800" dirty="0" smtClean="0">
              <a:solidFill>
                <a:srgbClr val="000000"/>
              </a:solidFill>
              <a:latin typeface="Times New Roman" pitchFamily="18" charset="0"/>
              <a:cs typeface="Times New Roman" pitchFamily="18" charset="0"/>
            </a:endParaRPr>
          </a:p>
          <a:p>
            <a:pPr algn="just"/>
            <a:r>
              <a:rPr lang="en-US" sz="2600" dirty="0" smtClean="0">
                <a:solidFill>
                  <a:srgbClr val="000000"/>
                </a:solidFill>
                <a:latin typeface="Times New Roman" pitchFamily="18" charset="0"/>
                <a:cs typeface="Times New Roman" pitchFamily="18" charset="0"/>
              </a:rPr>
              <a:t>Applied to many instructions in a typical program. </a:t>
            </a:r>
          </a:p>
          <a:p>
            <a:pPr algn="just"/>
            <a:r>
              <a:rPr lang="en-US" sz="2600" dirty="0" smtClean="0">
                <a:solidFill>
                  <a:srgbClr val="000000"/>
                </a:solidFill>
                <a:latin typeface="Times New Roman" pitchFamily="18" charset="0"/>
                <a:cs typeface="Times New Roman" pitchFamily="18" charset="0"/>
              </a:rPr>
              <a:t>Two basic forms of direct data addressing: </a:t>
            </a:r>
          </a:p>
          <a:p>
            <a:pPr lvl="1" algn="just"/>
            <a:r>
              <a:rPr lang="en-US" sz="2600" dirty="0" smtClean="0">
                <a:solidFill>
                  <a:srgbClr val="000000"/>
                </a:solidFill>
                <a:latin typeface="Times New Roman" pitchFamily="18" charset="0"/>
                <a:cs typeface="Times New Roman" pitchFamily="18" charset="0"/>
              </a:rPr>
              <a:t>direct addressing, which applies to a MOV between a memory location and AL, AX, or EAX</a:t>
            </a:r>
          </a:p>
          <a:p>
            <a:pPr lvl="1" algn="just"/>
            <a:r>
              <a:rPr lang="en-US" sz="2600" dirty="0" smtClean="0">
                <a:solidFill>
                  <a:srgbClr val="000000"/>
                </a:solidFill>
                <a:latin typeface="Times New Roman" pitchFamily="18" charset="0"/>
                <a:cs typeface="Times New Roman" pitchFamily="18" charset="0"/>
              </a:rPr>
              <a:t>displacement addressing, which applies to almost any instruction in the instruction set</a:t>
            </a:r>
          </a:p>
          <a:p>
            <a:pPr algn="just"/>
            <a:r>
              <a:rPr lang="en-US" sz="2600" dirty="0" smtClean="0">
                <a:solidFill>
                  <a:srgbClr val="000000"/>
                </a:solidFill>
                <a:latin typeface="Times New Roman" pitchFamily="18" charset="0"/>
                <a:cs typeface="Times New Roman" pitchFamily="18" charset="0"/>
              </a:rPr>
              <a:t>Address is formed by adding the displacement to the default data segment address or an alternate segment address. </a:t>
            </a:r>
            <a:endParaRPr lang="en-US" sz="2600" dirty="0" smtClean="0">
              <a:latin typeface="Times New Roman" pitchFamily="18" charset="0"/>
              <a:cs typeface="Times New Roman" pitchFamily="18" charset="0"/>
            </a:endParaRPr>
          </a:p>
          <a:p>
            <a:endParaRPr lang="en-US" dirty="0"/>
          </a:p>
        </p:txBody>
      </p:sp>
      <p:sp>
        <p:nvSpPr>
          <p:cNvPr id="7" name="Date Placeholder 6"/>
          <p:cNvSpPr>
            <a:spLocks noGrp="1"/>
          </p:cNvSpPr>
          <p:nvPr>
            <p:ph type="dt" sz="half" idx="10"/>
          </p:nvPr>
        </p:nvSpPr>
        <p:spPr/>
        <p:txBody>
          <a:bodyPr/>
          <a:lstStyle/>
          <a:p>
            <a:fld id="{6E808066-B112-450D-8E03-99C18BA9D7A1}" type="datetime3">
              <a:rPr lang="en-US" smtClean="0"/>
              <a:pPr/>
              <a:t>28 March 2020</a:t>
            </a:fld>
            <a:endParaRPr lang="en-US"/>
          </a:p>
        </p:txBody>
      </p:sp>
      <p:sp>
        <p:nvSpPr>
          <p:cNvPr id="8" name="Slide Number Placeholder 7"/>
          <p:cNvSpPr>
            <a:spLocks noGrp="1"/>
          </p:cNvSpPr>
          <p:nvPr>
            <p:ph type="sldNum" sz="quarter" idx="12"/>
          </p:nvPr>
        </p:nvSpPr>
        <p:spPr/>
        <p:txBody>
          <a:bodyPr/>
          <a:lstStyle/>
          <a:p>
            <a:fld id="{0FC8CFFE-504E-48E2-9562-8F7E4BA14AAB}" type="slidenum">
              <a:rPr lang="en-US" smtClean="0"/>
              <a:pPr/>
              <a:t>50</a:t>
            </a:fld>
            <a:endParaRPr lang="en-US"/>
          </a:p>
        </p:txBody>
      </p:sp>
      <p:sp>
        <p:nvSpPr>
          <p:cNvPr id="9" name="Footer Placeholder 8"/>
          <p:cNvSpPr>
            <a:spLocks noGrp="1"/>
          </p:cNvSpPr>
          <p:nvPr>
            <p:ph type="ftr" sz="quarter" idx="11"/>
          </p:nvPr>
        </p:nvSpPr>
        <p:spPr/>
        <p:txBody>
          <a:bodyPr/>
          <a:lstStyle/>
          <a:p>
            <a:r>
              <a:rPr lang="en-US" smtClean="0"/>
              <a:t>CSE 301: Microprocessors, Dept. of Computer Science and Engineering</a:t>
            </a:r>
            <a:endParaRPr lang="en-US"/>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000000"/>
                </a:solidFill>
                <a:latin typeface="Times New Roman" pitchFamily="18" charset="0"/>
                <a:cs typeface="Times New Roman" pitchFamily="18" charset="0"/>
              </a:rPr>
              <a:t>Direct Data Addressing</a:t>
            </a:r>
            <a:r>
              <a:rPr lang="en-US" b="1" dirty="0" smtClean="0">
                <a:latin typeface="Times New Roman" pitchFamily="18" charset="0"/>
                <a:cs typeface="Times New Roman" pitchFamily="18" charset="0"/>
              </a:rPr>
              <a:t> </a:t>
            </a:r>
            <a:r>
              <a:rPr lang="en-US" dirty="0" smtClean="0">
                <a:solidFill>
                  <a:srgbClr val="000000"/>
                </a:solidFill>
                <a:latin typeface="Times New Roman" pitchFamily="18" charset="0"/>
                <a:cs typeface="Times New Roman" pitchFamily="18" charset="0"/>
              </a:rPr>
              <a:t/>
            </a:r>
            <a:br>
              <a:rPr lang="en-US" dirty="0" smtClean="0">
                <a:solidFill>
                  <a:srgbClr val="000000"/>
                </a:solidFill>
                <a:latin typeface="Times New Roman" pitchFamily="18" charset="0"/>
                <a:cs typeface="Times New Roman" pitchFamily="18" charset="0"/>
              </a:rPr>
            </a:br>
            <a:endParaRPr lang="en-US" dirty="0"/>
          </a:p>
        </p:txBody>
      </p:sp>
      <p:sp>
        <p:nvSpPr>
          <p:cNvPr id="3" name="Content Placeholder 2"/>
          <p:cNvSpPr>
            <a:spLocks noGrp="1"/>
          </p:cNvSpPr>
          <p:nvPr>
            <p:ph idx="1"/>
          </p:nvPr>
        </p:nvSpPr>
        <p:spPr/>
        <p:txBody>
          <a:bodyPr>
            <a:normAutofit/>
          </a:bodyPr>
          <a:lstStyle/>
          <a:p>
            <a:pPr algn="just"/>
            <a:r>
              <a:rPr lang="en-US" sz="2400" dirty="0" smtClean="0">
                <a:solidFill>
                  <a:srgbClr val="000000"/>
                </a:solidFill>
                <a:latin typeface="Times New Roman" pitchFamily="18" charset="0"/>
                <a:cs typeface="Times New Roman" pitchFamily="18" charset="0"/>
              </a:rPr>
              <a:t>Direct addressing with a MOV instruction transfers data between a memory location, located within the data segment, and the AL (8-bit), AX (16-bit), or EAX (32-bit) register. </a:t>
            </a:r>
          </a:p>
          <a:p>
            <a:pPr lvl="1" algn="just"/>
            <a:r>
              <a:rPr lang="en-US" sz="2400" dirty="0" smtClean="0">
                <a:solidFill>
                  <a:srgbClr val="000000"/>
                </a:solidFill>
                <a:latin typeface="Times New Roman" pitchFamily="18" charset="0"/>
                <a:cs typeface="Times New Roman" pitchFamily="18" charset="0"/>
              </a:rPr>
              <a:t>usually a 3-byte long instruction</a:t>
            </a:r>
          </a:p>
          <a:p>
            <a:pPr algn="just"/>
            <a:r>
              <a:rPr lang="en-US" sz="2400" dirty="0" smtClean="0">
                <a:solidFill>
                  <a:srgbClr val="000000"/>
                </a:solidFill>
                <a:latin typeface="Times New Roman" pitchFamily="18" charset="0"/>
                <a:cs typeface="Times New Roman" pitchFamily="18" charset="0"/>
              </a:rPr>
              <a:t>MOV AL,DATA loads AL from the data segment memory location DATA (1234H).</a:t>
            </a:r>
          </a:p>
          <a:p>
            <a:pPr lvl="1" algn="just"/>
            <a:r>
              <a:rPr lang="en-US" sz="2400" dirty="0" smtClean="0">
                <a:solidFill>
                  <a:srgbClr val="000000"/>
                </a:solidFill>
                <a:latin typeface="Times New Roman" pitchFamily="18" charset="0"/>
                <a:cs typeface="Times New Roman" pitchFamily="18" charset="0"/>
              </a:rPr>
              <a:t>DATA is a symbolic memory location, while</a:t>
            </a:r>
            <a:br>
              <a:rPr lang="en-US" sz="2400" dirty="0" smtClean="0">
                <a:solidFill>
                  <a:srgbClr val="000000"/>
                </a:solidFill>
                <a:latin typeface="Times New Roman" pitchFamily="18" charset="0"/>
                <a:cs typeface="Times New Roman" pitchFamily="18" charset="0"/>
              </a:rPr>
            </a:br>
            <a:r>
              <a:rPr lang="en-US" sz="2400" dirty="0" smtClean="0">
                <a:solidFill>
                  <a:srgbClr val="000000"/>
                </a:solidFill>
                <a:latin typeface="Times New Roman" pitchFamily="18" charset="0"/>
                <a:cs typeface="Times New Roman" pitchFamily="18" charset="0"/>
              </a:rPr>
              <a:t>1234H is the actual hexadecimal location</a:t>
            </a:r>
            <a:endParaRPr lang="en-US" sz="2400" dirty="0" smtClean="0">
              <a:latin typeface="Times New Roman" pitchFamily="18" charset="0"/>
              <a:cs typeface="Times New Roman" pitchFamily="18" charset="0"/>
            </a:endParaRPr>
          </a:p>
          <a:p>
            <a:endParaRPr lang="en-US" dirty="0"/>
          </a:p>
        </p:txBody>
      </p:sp>
      <p:sp>
        <p:nvSpPr>
          <p:cNvPr id="7" name="Date Placeholder 6"/>
          <p:cNvSpPr>
            <a:spLocks noGrp="1"/>
          </p:cNvSpPr>
          <p:nvPr>
            <p:ph type="dt" sz="half" idx="10"/>
          </p:nvPr>
        </p:nvSpPr>
        <p:spPr/>
        <p:txBody>
          <a:bodyPr/>
          <a:lstStyle/>
          <a:p>
            <a:fld id="{93A71D13-24CD-4E9C-8C99-44D03D65BA24}" type="datetime3">
              <a:rPr lang="en-US" smtClean="0"/>
              <a:pPr/>
              <a:t>28 March 2020</a:t>
            </a:fld>
            <a:endParaRPr lang="en-US"/>
          </a:p>
        </p:txBody>
      </p:sp>
      <p:sp>
        <p:nvSpPr>
          <p:cNvPr id="8" name="Slide Number Placeholder 7"/>
          <p:cNvSpPr>
            <a:spLocks noGrp="1"/>
          </p:cNvSpPr>
          <p:nvPr>
            <p:ph type="sldNum" sz="quarter" idx="12"/>
          </p:nvPr>
        </p:nvSpPr>
        <p:spPr/>
        <p:txBody>
          <a:bodyPr/>
          <a:lstStyle/>
          <a:p>
            <a:fld id="{0FC8CFFE-504E-48E2-9562-8F7E4BA14AAB}" type="slidenum">
              <a:rPr lang="en-US" smtClean="0"/>
              <a:pPr/>
              <a:t>51</a:t>
            </a:fld>
            <a:endParaRPr lang="en-US"/>
          </a:p>
        </p:txBody>
      </p:sp>
      <p:sp>
        <p:nvSpPr>
          <p:cNvPr id="9" name="Footer Placeholder 8"/>
          <p:cNvSpPr>
            <a:spLocks noGrp="1"/>
          </p:cNvSpPr>
          <p:nvPr>
            <p:ph type="ftr" sz="quarter" idx="11"/>
          </p:nvPr>
        </p:nvSpPr>
        <p:spPr/>
        <p:txBody>
          <a:bodyPr/>
          <a:lstStyle/>
          <a:p>
            <a:r>
              <a:rPr lang="en-US" smtClean="0"/>
              <a:t>CSE 301: Microprocessors, Dept. of Computer Science and Engineering</a:t>
            </a:r>
            <a:endParaRPr lang="en-US"/>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b="1" dirty="0" smtClean="0">
                <a:solidFill>
                  <a:srgbClr val="000000"/>
                </a:solidFill>
                <a:latin typeface="Times New Roman" pitchFamily="18" charset="0"/>
                <a:cs typeface="Times New Roman" pitchFamily="18" charset="0"/>
              </a:rPr>
              <a:t>Direct Data Addressing</a:t>
            </a:r>
            <a:endParaRPr lang="en-US" dirty="0"/>
          </a:p>
        </p:txBody>
      </p:sp>
      <p:pic>
        <p:nvPicPr>
          <p:cNvPr id="7" name="Picture 4" descr="FG03_005_0135026458"/>
          <p:cNvPicPr>
            <a:picLocks noGrp="1" noChangeAspect="1" noChangeArrowheads="1"/>
          </p:cNvPicPr>
          <p:nvPr>
            <p:ph idx="1"/>
          </p:nvPr>
        </p:nvPicPr>
        <p:blipFill>
          <a:blip r:embed="rId2"/>
          <a:srcRect/>
          <a:stretch>
            <a:fillRect/>
          </a:stretch>
        </p:blipFill>
        <p:spPr bwMode="auto">
          <a:xfrm>
            <a:off x="1981200" y="1143000"/>
            <a:ext cx="4953000" cy="2057400"/>
          </a:xfrm>
          <a:prstGeom prst="rect">
            <a:avLst/>
          </a:prstGeom>
          <a:noFill/>
          <a:ln w="9525">
            <a:noFill/>
            <a:miter lim="800000"/>
            <a:headEnd/>
            <a:tailEnd/>
          </a:ln>
        </p:spPr>
      </p:pic>
      <p:sp>
        <p:nvSpPr>
          <p:cNvPr id="8" name="Rectangle 2"/>
          <p:cNvSpPr txBox="1">
            <a:spLocks noChangeArrowheads="1"/>
          </p:cNvSpPr>
          <p:nvPr/>
        </p:nvSpPr>
        <p:spPr>
          <a:xfrm>
            <a:off x="838200" y="3276600"/>
            <a:ext cx="7620000" cy="685800"/>
          </a:xfrm>
          <a:prstGeom prst="rect">
            <a:avLst/>
          </a:prstGeom>
        </p:spPr>
        <p:txBody>
          <a:bodyPr vert="horz" lIns="91440" tIns="45720" rIns="91440" bIns="45720" rtlCol="0" anchor="ctr">
            <a:normAutofit fontScale="850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000" b="1"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Figure 4</a:t>
            </a:r>
            <a:r>
              <a:rPr kumimoji="0" lang="en-US" sz="20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The operation of the MOV AL,[1234H] instruction when DS=1000H </a:t>
            </a:r>
            <a:r>
              <a:rPr kumimoji="0" lang="en-US" sz="1800" b="0" i="0" u="none" strike="noStrike" kern="1200" cap="none" spc="0" normalizeH="0" baseline="0" noProof="0" dirty="0" smtClean="0">
                <a:ln>
                  <a:noFill/>
                </a:ln>
                <a:solidFill>
                  <a:schemeClr val="tx1"/>
                </a:solidFill>
                <a:effectLst/>
                <a:uLnTx/>
                <a:uFillTx/>
                <a:latin typeface="+mj-lt"/>
                <a:ea typeface="+mj-ea"/>
                <a:cs typeface="Arial" pitchFamily="34" charset="0"/>
              </a:rPr>
              <a:t>.</a:t>
            </a:r>
            <a:r>
              <a:rPr kumimoji="0" lang="en-AU" sz="1800" b="0" i="0" u="none" strike="noStrike" kern="1200" cap="none" spc="0" normalizeH="0" baseline="0" noProof="0" dirty="0" smtClean="0">
                <a:ln>
                  <a:noFill/>
                </a:ln>
                <a:solidFill>
                  <a:schemeClr val="tx1"/>
                </a:solidFill>
                <a:effectLst/>
                <a:uLnTx/>
                <a:uFillTx/>
                <a:latin typeface="Times" pitchFamily="-80" charset="0"/>
                <a:ea typeface="+mj-ea"/>
                <a:cs typeface="Times New Roman" pitchFamily="18" charset="0"/>
              </a:rPr>
              <a:t/>
            </a:r>
            <a:br>
              <a:rPr kumimoji="0" lang="en-AU" sz="1800" b="0" i="0" u="none" strike="noStrike" kern="1200" cap="none" spc="0" normalizeH="0" baseline="0" noProof="0" dirty="0" smtClean="0">
                <a:ln>
                  <a:noFill/>
                </a:ln>
                <a:solidFill>
                  <a:schemeClr val="tx1"/>
                </a:solidFill>
                <a:effectLst/>
                <a:uLnTx/>
                <a:uFillTx/>
                <a:latin typeface="Times" pitchFamily="-80" charset="0"/>
                <a:ea typeface="+mj-ea"/>
                <a:cs typeface="Times New Roman" pitchFamily="18" charset="0"/>
              </a:rPr>
            </a:br>
            <a:endParaRPr kumimoji="0" lang="en-US" sz="1800" b="0" i="0" u="none" strike="noStrike" kern="1200" cap="none" spc="0" normalizeH="0" baseline="0" noProof="0" dirty="0" smtClean="0">
              <a:ln>
                <a:noFill/>
              </a:ln>
              <a:solidFill>
                <a:schemeClr val="tx1"/>
              </a:solidFill>
              <a:effectLst/>
              <a:uLnTx/>
              <a:uFillTx/>
              <a:latin typeface="Times" pitchFamily="-80" charset="0"/>
              <a:ea typeface="+mj-ea"/>
              <a:cs typeface="Times New Roman" pitchFamily="18" charset="0"/>
            </a:endParaRPr>
          </a:p>
        </p:txBody>
      </p:sp>
      <p:sp>
        <p:nvSpPr>
          <p:cNvPr id="9" name="Rectangle 5"/>
          <p:cNvSpPr>
            <a:spLocks noChangeArrowheads="1"/>
          </p:cNvSpPr>
          <p:nvPr/>
        </p:nvSpPr>
        <p:spPr bwMode="auto">
          <a:xfrm>
            <a:off x="182563" y="3886200"/>
            <a:ext cx="8836025" cy="2586038"/>
          </a:xfrm>
          <a:prstGeom prst="rect">
            <a:avLst/>
          </a:prstGeom>
          <a:noFill/>
          <a:ln w="9525">
            <a:noFill/>
            <a:miter lim="800000"/>
            <a:headEnd/>
            <a:tailEnd/>
          </a:ln>
        </p:spPr>
        <p:txBody>
          <a:bodyPr/>
          <a:lstStyle/>
          <a:p>
            <a:pPr marL="342900" indent="-342900" algn="just" eaLnBrk="1" hangingPunct="1">
              <a:spcBef>
                <a:spcPct val="20000"/>
              </a:spcBef>
              <a:buClr>
                <a:srgbClr val="0D4000"/>
              </a:buClr>
              <a:buFontTx/>
              <a:buChar char="•"/>
            </a:pPr>
            <a:r>
              <a:rPr lang="en-US" sz="2400" dirty="0">
                <a:solidFill>
                  <a:srgbClr val="000000"/>
                </a:solidFill>
                <a:latin typeface="Times New Roman" pitchFamily="18" charset="0"/>
                <a:cs typeface="Times New Roman" pitchFamily="18" charset="0"/>
              </a:rPr>
              <a:t>This instruction transfers a copy contents of memory location 11234H into AL. </a:t>
            </a:r>
          </a:p>
          <a:p>
            <a:pPr marL="742950" lvl="1" indent="-285750" algn="just" eaLnBrk="1" hangingPunct="1">
              <a:spcBef>
                <a:spcPct val="20000"/>
              </a:spcBef>
              <a:buClr>
                <a:srgbClr val="0D4000"/>
              </a:buClr>
              <a:buFontTx/>
              <a:buChar char="–"/>
            </a:pPr>
            <a:r>
              <a:rPr lang="en-US" sz="2400" dirty="0">
                <a:solidFill>
                  <a:srgbClr val="000000"/>
                </a:solidFill>
                <a:latin typeface="Times New Roman" pitchFamily="18" charset="0"/>
                <a:cs typeface="Times New Roman" pitchFamily="18" charset="0"/>
              </a:rPr>
              <a:t>the effective address is formed by adding</a:t>
            </a:r>
            <a:br>
              <a:rPr lang="en-US" sz="2400" dirty="0">
                <a:solidFill>
                  <a:srgbClr val="000000"/>
                </a:solidFill>
                <a:latin typeface="Times New Roman" pitchFamily="18" charset="0"/>
                <a:cs typeface="Times New Roman" pitchFamily="18" charset="0"/>
              </a:rPr>
            </a:br>
            <a:r>
              <a:rPr lang="en-US" sz="2400" dirty="0">
                <a:solidFill>
                  <a:srgbClr val="000000"/>
                </a:solidFill>
                <a:latin typeface="Times New Roman" pitchFamily="18" charset="0"/>
                <a:cs typeface="Times New Roman" pitchFamily="18" charset="0"/>
              </a:rPr>
              <a:t>1234H (the offset address) and 10000H</a:t>
            </a:r>
            <a:br>
              <a:rPr lang="en-US" sz="2400" dirty="0">
                <a:solidFill>
                  <a:srgbClr val="000000"/>
                </a:solidFill>
                <a:latin typeface="Times New Roman" pitchFamily="18" charset="0"/>
                <a:cs typeface="Times New Roman" pitchFamily="18" charset="0"/>
              </a:rPr>
            </a:br>
            <a:r>
              <a:rPr lang="en-US" sz="2400" dirty="0">
                <a:solidFill>
                  <a:srgbClr val="000000"/>
                </a:solidFill>
                <a:latin typeface="Times New Roman" pitchFamily="18" charset="0"/>
                <a:cs typeface="Times New Roman" pitchFamily="18" charset="0"/>
              </a:rPr>
              <a:t>(the data segment address of 1000H times</a:t>
            </a:r>
            <a:br>
              <a:rPr lang="en-US" sz="2400" dirty="0">
                <a:solidFill>
                  <a:srgbClr val="000000"/>
                </a:solidFill>
                <a:latin typeface="Times New Roman" pitchFamily="18" charset="0"/>
                <a:cs typeface="Times New Roman" pitchFamily="18" charset="0"/>
              </a:rPr>
            </a:br>
            <a:r>
              <a:rPr lang="en-US" sz="2400" dirty="0">
                <a:solidFill>
                  <a:srgbClr val="000000"/>
                </a:solidFill>
                <a:latin typeface="Times New Roman" pitchFamily="18" charset="0"/>
                <a:cs typeface="Times New Roman" pitchFamily="18" charset="0"/>
              </a:rPr>
              <a:t>10H) in a system operating in the real mode</a:t>
            </a:r>
            <a:endParaRPr lang="en-AU" sz="2400" dirty="0">
              <a:latin typeface="Times New Roman" pitchFamily="18" charset="0"/>
              <a:cs typeface="Times New Roman" pitchFamily="18" charset="0"/>
            </a:endParaRPr>
          </a:p>
        </p:txBody>
      </p:sp>
      <p:sp>
        <p:nvSpPr>
          <p:cNvPr id="10" name="Date Placeholder 9"/>
          <p:cNvSpPr>
            <a:spLocks noGrp="1"/>
          </p:cNvSpPr>
          <p:nvPr>
            <p:ph type="dt" sz="half" idx="10"/>
          </p:nvPr>
        </p:nvSpPr>
        <p:spPr/>
        <p:txBody>
          <a:bodyPr/>
          <a:lstStyle/>
          <a:p>
            <a:fld id="{195416AB-F384-47DA-8D3E-C8E215FFA9B6}" type="datetime3">
              <a:rPr lang="en-US" smtClean="0"/>
              <a:pPr/>
              <a:t>28 March 2020</a:t>
            </a:fld>
            <a:endParaRPr lang="en-US"/>
          </a:p>
        </p:txBody>
      </p:sp>
      <p:sp>
        <p:nvSpPr>
          <p:cNvPr id="11" name="Slide Number Placeholder 10"/>
          <p:cNvSpPr>
            <a:spLocks noGrp="1"/>
          </p:cNvSpPr>
          <p:nvPr>
            <p:ph type="sldNum" sz="quarter" idx="12"/>
          </p:nvPr>
        </p:nvSpPr>
        <p:spPr/>
        <p:txBody>
          <a:bodyPr/>
          <a:lstStyle/>
          <a:p>
            <a:fld id="{0FC8CFFE-504E-48E2-9562-8F7E4BA14AAB}" type="slidenum">
              <a:rPr lang="en-US" smtClean="0"/>
              <a:pPr/>
              <a:t>52</a:t>
            </a:fld>
            <a:endParaRPr lang="en-US"/>
          </a:p>
        </p:txBody>
      </p:sp>
      <p:sp>
        <p:nvSpPr>
          <p:cNvPr id="12" name="Footer Placeholder 11"/>
          <p:cNvSpPr>
            <a:spLocks noGrp="1"/>
          </p:cNvSpPr>
          <p:nvPr>
            <p:ph type="ftr" sz="quarter" idx="11"/>
          </p:nvPr>
        </p:nvSpPr>
        <p:spPr/>
        <p:txBody>
          <a:bodyPr/>
          <a:lstStyle/>
          <a:p>
            <a:r>
              <a:rPr lang="en-US" smtClean="0"/>
              <a:t>CSE 301: Microprocessors, Dept. of Computer Science and Engineering</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autoUpdateAnimBg="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0000"/>
                </a:solidFill>
                <a:latin typeface="Times New Roman" pitchFamily="18" charset="0"/>
                <a:cs typeface="Times New Roman" pitchFamily="18" charset="0"/>
              </a:rPr>
              <a:t>Data Addressing Modes</a:t>
            </a:r>
            <a:endParaRPr lang="en-US" dirty="0"/>
          </a:p>
        </p:txBody>
      </p:sp>
      <p:sp>
        <p:nvSpPr>
          <p:cNvPr id="3" name="Content Placeholder 2"/>
          <p:cNvSpPr>
            <a:spLocks noGrp="1"/>
          </p:cNvSpPr>
          <p:nvPr>
            <p:ph idx="1"/>
          </p:nvPr>
        </p:nvSpPr>
        <p:spPr/>
        <p:txBody>
          <a:bodyPr>
            <a:normAutofit/>
          </a:bodyPr>
          <a:lstStyle/>
          <a:p>
            <a:pPr algn="just">
              <a:buFont typeface="Wingdings" pitchFamily="2" charset="2"/>
              <a:buChar char="ü"/>
            </a:pPr>
            <a:r>
              <a:rPr lang="en-US" sz="2800" b="1" dirty="0" smtClean="0">
                <a:solidFill>
                  <a:srgbClr val="000000"/>
                </a:solidFill>
                <a:latin typeface="Times New Roman" pitchFamily="18" charset="0"/>
                <a:cs typeface="Times New Roman" pitchFamily="18" charset="0"/>
              </a:rPr>
              <a:t>Register Indirect Addressing</a:t>
            </a:r>
            <a:r>
              <a:rPr lang="en-US" sz="2800" b="1" dirty="0" smtClean="0">
                <a:latin typeface="Times New Roman" pitchFamily="18" charset="0"/>
                <a:cs typeface="Times New Roman" pitchFamily="18" charset="0"/>
              </a:rPr>
              <a:t> </a:t>
            </a:r>
            <a:endParaRPr lang="en-US" sz="2800" dirty="0" smtClean="0">
              <a:solidFill>
                <a:srgbClr val="000000"/>
              </a:solidFill>
              <a:latin typeface="Times New Roman" pitchFamily="18" charset="0"/>
              <a:cs typeface="Times New Roman" pitchFamily="18" charset="0"/>
            </a:endParaRPr>
          </a:p>
          <a:p>
            <a:pPr algn="just"/>
            <a:r>
              <a:rPr lang="en-US" sz="2600" dirty="0" smtClean="0">
                <a:solidFill>
                  <a:srgbClr val="000000"/>
                </a:solidFill>
                <a:latin typeface="Times New Roman" pitchFamily="18" charset="0"/>
                <a:cs typeface="Times New Roman" pitchFamily="18" charset="0"/>
              </a:rPr>
              <a:t>Allows data to be addressed at any memory location through an offset address held in any of the following registers: BP, BX, DI, and SI.</a:t>
            </a:r>
          </a:p>
          <a:p>
            <a:pPr algn="just"/>
            <a:r>
              <a:rPr lang="en-US" sz="2600" dirty="0" smtClean="0">
                <a:solidFill>
                  <a:srgbClr val="000000"/>
                </a:solidFill>
                <a:latin typeface="Times New Roman" pitchFamily="18" charset="0"/>
                <a:cs typeface="Times New Roman" pitchFamily="18" charset="0"/>
              </a:rPr>
              <a:t>In addition, 80386 and above allow register indirect addressing with any extended register except ESP. </a:t>
            </a:r>
          </a:p>
          <a:p>
            <a:pPr algn="just"/>
            <a:r>
              <a:rPr lang="en-US" sz="2600" dirty="0" smtClean="0">
                <a:solidFill>
                  <a:srgbClr val="000000"/>
                </a:solidFill>
                <a:latin typeface="Times New Roman" pitchFamily="18" charset="0"/>
                <a:cs typeface="Times New Roman" pitchFamily="18" charset="0"/>
              </a:rPr>
              <a:t>In the 64-bit mode, the segment registers serve no purpose in addressing a location</a:t>
            </a:r>
            <a:br>
              <a:rPr lang="en-US" sz="2600" dirty="0" smtClean="0">
                <a:solidFill>
                  <a:srgbClr val="000000"/>
                </a:solidFill>
                <a:latin typeface="Times New Roman" pitchFamily="18" charset="0"/>
                <a:cs typeface="Times New Roman" pitchFamily="18" charset="0"/>
              </a:rPr>
            </a:br>
            <a:r>
              <a:rPr lang="en-US" sz="2600" dirty="0" smtClean="0">
                <a:solidFill>
                  <a:srgbClr val="000000"/>
                </a:solidFill>
                <a:latin typeface="Times New Roman" pitchFamily="18" charset="0"/>
                <a:cs typeface="Times New Roman" pitchFamily="18" charset="0"/>
              </a:rPr>
              <a:t>in the flat model.</a:t>
            </a:r>
            <a:endParaRPr lang="en-AU" sz="2600" dirty="0" smtClean="0">
              <a:latin typeface="Times New Roman" pitchFamily="18" charset="0"/>
              <a:cs typeface="Times New Roman" pitchFamily="18" charset="0"/>
            </a:endParaRPr>
          </a:p>
          <a:p>
            <a:endParaRPr lang="en-US" dirty="0"/>
          </a:p>
        </p:txBody>
      </p:sp>
      <p:sp>
        <p:nvSpPr>
          <p:cNvPr id="7" name="Date Placeholder 6"/>
          <p:cNvSpPr>
            <a:spLocks noGrp="1"/>
          </p:cNvSpPr>
          <p:nvPr>
            <p:ph type="dt" sz="half" idx="10"/>
          </p:nvPr>
        </p:nvSpPr>
        <p:spPr/>
        <p:txBody>
          <a:bodyPr/>
          <a:lstStyle/>
          <a:p>
            <a:fld id="{C17C94A8-B03D-476A-BCAE-39CE917F4D07}" type="datetime3">
              <a:rPr lang="en-US" smtClean="0"/>
              <a:pPr/>
              <a:t>28 March 2020</a:t>
            </a:fld>
            <a:endParaRPr lang="en-US"/>
          </a:p>
        </p:txBody>
      </p:sp>
      <p:sp>
        <p:nvSpPr>
          <p:cNvPr id="8" name="Slide Number Placeholder 7"/>
          <p:cNvSpPr>
            <a:spLocks noGrp="1"/>
          </p:cNvSpPr>
          <p:nvPr>
            <p:ph type="sldNum" sz="quarter" idx="12"/>
          </p:nvPr>
        </p:nvSpPr>
        <p:spPr/>
        <p:txBody>
          <a:bodyPr/>
          <a:lstStyle/>
          <a:p>
            <a:fld id="{0FC8CFFE-504E-48E2-9562-8F7E4BA14AAB}" type="slidenum">
              <a:rPr lang="en-US" smtClean="0"/>
              <a:pPr/>
              <a:t>53</a:t>
            </a:fld>
            <a:endParaRPr lang="en-US"/>
          </a:p>
        </p:txBody>
      </p:sp>
      <p:sp>
        <p:nvSpPr>
          <p:cNvPr id="9" name="Footer Placeholder 8"/>
          <p:cNvSpPr>
            <a:spLocks noGrp="1"/>
          </p:cNvSpPr>
          <p:nvPr>
            <p:ph type="ftr" sz="quarter" idx="11"/>
          </p:nvPr>
        </p:nvSpPr>
        <p:spPr/>
        <p:txBody>
          <a:bodyPr/>
          <a:lstStyle/>
          <a:p>
            <a:r>
              <a:rPr lang="en-US" smtClean="0"/>
              <a:t>CSE 301: Microprocessors, Dept. of Computer Science and Engineering</a:t>
            </a:r>
            <a:endParaRPr lang="en-US"/>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000000"/>
                </a:solidFill>
                <a:latin typeface="Times New Roman" pitchFamily="18" charset="0"/>
                <a:cs typeface="Times New Roman" pitchFamily="18" charset="0"/>
              </a:rPr>
              <a:t>Register Indirect Addressing</a:t>
            </a:r>
            <a:r>
              <a:rPr lang="en-US" b="1" dirty="0" smtClean="0">
                <a:latin typeface="Times New Roman" pitchFamily="18" charset="0"/>
                <a:cs typeface="Times New Roman" pitchFamily="18" charset="0"/>
              </a:rPr>
              <a:t> </a:t>
            </a:r>
            <a:r>
              <a:rPr lang="en-US" dirty="0" smtClean="0">
                <a:solidFill>
                  <a:srgbClr val="000000"/>
                </a:solidFill>
                <a:latin typeface="Times New Roman" pitchFamily="18" charset="0"/>
                <a:cs typeface="Times New Roman" pitchFamily="18" charset="0"/>
              </a:rPr>
              <a:t/>
            </a:r>
            <a:br>
              <a:rPr lang="en-US" dirty="0" smtClean="0">
                <a:solidFill>
                  <a:srgbClr val="000000"/>
                </a:solidFill>
                <a:latin typeface="Times New Roman" pitchFamily="18" charset="0"/>
                <a:cs typeface="Times New Roman" pitchFamily="18" charset="0"/>
              </a:rPr>
            </a:br>
            <a:endParaRPr lang="en-US" dirty="0"/>
          </a:p>
        </p:txBody>
      </p:sp>
      <p:pic>
        <p:nvPicPr>
          <p:cNvPr id="7" name="Picture 3" descr="FG03_006_0135026458"/>
          <p:cNvPicPr>
            <a:picLocks noGrp="1" noChangeAspect="1" noChangeArrowheads="1"/>
          </p:cNvPicPr>
          <p:nvPr>
            <p:ph idx="1"/>
          </p:nvPr>
        </p:nvPicPr>
        <p:blipFill>
          <a:blip r:embed="rId2"/>
          <a:srcRect/>
          <a:stretch>
            <a:fillRect/>
          </a:stretch>
        </p:blipFill>
        <p:spPr bwMode="auto">
          <a:xfrm>
            <a:off x="1828800" y="990600"/>
            <a:ext cx="5562600" cy="3886200"/>
          </a:xfrm>
          <a:prstGeom prst="rect">
            <a:avLst/>
          </a:prstGeom>
          <a:noFill/>
          <a:ln w="9525">
            <a:noFill/>
            <a:miter lim="800000"/>
            <a:headEnd/>
            <a:tailEnd/>
          </a:ln>
        </p:spPr>
      </p:pic>
      <p:sp>
        <p:nvSpPr>
          <p:cNvPr id="8" name="Rectangle 2"/>
          <p:cNvSpPr txBox="1">
            <a:spLocks noChangeArrowheads="1"/>
          </p:cNvSpPr>
          <p:nvPr/>
        </p:nvSpPr>
        <p:spPr>
          <a:xfrm>
            <a:off x="381000" y="5029200"/>
            <a:ext cx="8458200" cy="1143000"/>
          </a:xfrm>
          <a:prstGeom prst="rect">
            <a:avLst/>
          </a:prstGeom>
        </p:spPr>
        <p:txBody>
          <a:bodyPr vert="horz" lIns="91440" tIns="45720" rIns="91440" bIns="45720" rtlCol="0" anchor="ct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000" b="1"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Figure 5</a:t>
            </a:r>
            <a:r>
              <a:rPr kumimoji="0" lang="en-US" sz="20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The operation of the MOV AX,[BX] instruction when BX = 1000H and DS = 0100H. Note that this instruction is shown after the contents of memory are transferred to AX.</a:t>
            </a:r>
            <a:r>
              <a:rPr kumimoji="0" lang="en-AU" sz="1800" b="0" i="0" u="none" strike="noStrike" kern="1200" cap="none" spc="0" normalizeH="0" baseline="0" noProof="0" dirty="0" smtClean="0">
                <a:ln>
                  <a:noFill/>
                </a:ln>
                <a:solidFill>
                  <a:schemeClr val="tx1"/>
                </a:solidFill>
                <a:effectLst/>
                <a:uLnTx/>
                <a:uFillTx/>
                <a:latin typeface="Helvetica" pitchFamily="-80" charset="0"/>
                <a:ea typeface="+mj-ea"/>
                <a:cs typeface="Times New Roman" pitchFamily="18" charset="0"/>
              </a:rPr>
              <a:t/>
            </a:r>
            <a:br>
              <a:rPr kumimoji="0" lang="en-AU" sz="1800" b="0" i="0" u="none" strike="noStrike" kern="1200" cap="none" spc="0" normalizeH="0" baseline="0" noProof="0" dirty="0" smtClean="0">
                <a:ln>
                  <a:noFill/>
                </a:ln>
                <a:solidFill>
                  <a:schemeClr val="tx1"/>
                </a:solidFill>
                <a:effectLst/>
                <a:uLnTx/>
                <a:uFillTx/>
                <a:latin typeface="Helvetica" pitchFamily="-80" charset="0"/>
                <a:ea typeface="+mj-ea"/>
                <a:cs typeface="Times New Roman" pitchFamily="18" charset="0"/>
              </a:rPr>
            </a:br>
            <a:endParaRPr kumimoji="0" lang="en-US" sz="1800" b="0" i="0" u="none" strike="noStrike" kern="1200" cap="none" spc="0" normalizeH="0" baseline="0" noProof="0" dirty="0" smtClean="0">
              <a:ln>
                <a:noFill/>
              </a:ln>
              <a:solidFill>
                <a:schemeClr val="tx1"/>
              </a:solidFill>
              <a:effectLst/>
              <a:uLnTx/>
              <a:uFillTx/>
              <a:latin typeface="Helvetica" pitchFamily="-80" charset="0"/>
              <a:ea typeface="+mj-ea"/>
              <a:cs typeface="Times New Roman" pitchFamily="18" charset="0"/>
            </a:endParaRPr>
          </a:p>
        </p:txBody>
      </p:sp>
      <p:sp>
        <p:nvSpPr>
          <p:cNvPr id="9" name="Date Placeholder 8"/>
          <p:cNvSpPr>
            <a:spLocks noGrp="1"/>
          </p:cNvSpPr>
          <p:nvPr>
            <p:ph type="dt" sz="half" idx="10"/>
          </p:nvPr>
        </p:nvSpPr>
        <p:spPr/>
        <p:txBody>
          <a:bodyPr/>
          <a:lstStyle/>
          <a:p>
            <a:fld id="{CB4596AC-34B0-4653-9AF1-853E29F99287}" type="datetime3">
              <a:rPr lang="en-US" smtClean="0"/>
              <a:pPr/>
              <a:t>28 March 2020</a:t>
            </a:fld>
            <a:endParaRPr lang="en-US"/>
          </a:p>
        </p:txBody>
      </p:sp>
      <p:sp>
        <p:nvSpPr>
          <p:cNvPr id="10" name="Slide Number Placeholder 9"/>
          <p:cNvSpPr>
            <a:spLocks noGrp="1"/>
          </p:cNvSpPr>
          <p:nvPr>
            <p:ph type="sldNum" sz="quarter" idx="12"/>
          </p:nvPr>
        </p:nvSpPr>
        <p:spPr/>
        <p:txBody>
          <a:bodyPr/>
          <a:lstStyle/>
          <a:p>
            <a:fld id="{0FC8CFFE-504E-48E2-9562-8F7E4BA14AAB}" type="slidenum">
              <a:rPr lang="en-US" smtClean="0"/>
              <a:pPr/>
              <a:t>54</a:t>
            </a:fld>
            <a:endParaRPr lang="en-US"/>
          </a:p>
        </p:txBody>
      </p:sp>
      <p:sp>
        <p:nvSpPr>
          <p:cNvPr id="11" name="Footer Placeholder 10"/>
          <p:cNvSpPr>
            <a:spLocks noGrp="1"/>
          </p:cNvSpPr>
          <p:nvPr>
            <p:ph type="ftr" sz="quarter" idx="11"/>
          </p:nvPr>
        </p:nvSpPr>
        <p:spPr/>
        <p:txBody>
          <a:bodyPr/>
          <a:lstStyle/>
          <a:p>
            <a:r>
              <a:rPr lang="en-US" smtClean="0"/>
              <a:t>CSE 301: Microprocessors, Dept. of Computer Science and Engineering</a:t>
            </a:r>
            <a:endParaRPr lang="en-US"/>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0000"/>
                </a:solidFill>
                <a:latin typeface="Times New Roman" pitchFamily="18" charset="0"/>
                <a:cs typeface="Times New Roman" pitchFamily="18" charset="0"/>
              </a:rPr>
              <a:t>Register Indirect Addressing</a:t>
            </a:r>
            <a:endParaRPr lang="en-US" dirty="0"/>
          </a:p>
        </p:txBody>
      </p:sp>
      <p:sp>
        <p:nvSpPr>
          <p:cNvPr id="3" name="Content Placeholder 2"/>
          <p:cNvSpPr>
            <a:spLocks noGrp="1"/>
          </p:cNvSpPr>
          <p:nvPr>
            <p:ph idx="1"/>
          </p:nvPr>
        </p:nvSpPr>
        <p:spPr/>
        <p:txBody>
          <a:bodyPr>
            <a:normAutofit lnSpcReduction="10000"/>
          </a:bodyPr>
          <a:lstStyle/>
          <a:p>
            <a:pPr algn="just"/>
            <a:r>
              <a:rPr lang="en-US" sz="2600" dirty="0" smtClean="0">
                <a:solidFill>
                  <a:srgbClr val="000000"/>
                </a:solidFill>
                <a:latin typeface="Times New Roman" pitchFamily="18" charset="0"/>
                <a:cs typeface="Times New Roman" pitchFamily="18" charset="0"/>
              </a:rPr>
              <a:t>The </a:t>
            </a:r>
            <a:r>
              <a:rPr lang="en-US" sz="2600" b="1" dirty="0" smtClean="0">
                <a:solidFill>
                  <a:srgbClr val="000000"/>
                </a:solidFill>
                <a:latin typeface="Times New Roman" pitchFamily="18" charset="0"/>
                <a:cs typeface="Times New Roman" pitchFamily="18" charset="0"/>
              </a:rPr>
              <a:t>data segment</a:t>
            </a:r>
            <a:r>
              <a:rPr lang="en-US" sz="2600" dirty="0" smtClean="0">
                <a:solidFill>
                  <a:srgbClr val="000000"/>
                </a:solidFill>
                <a:latin typeface="Times New Roman" pitchFamily="18" charset="0"/>
                <a:cs typeface="Times New Roman" pitchFamily="18" charset="0"/>
              </a:rPr>
              <a:t> is used by default with register indirect addressing or any other mode that uses BX, DI, or SI to address memory. </a:t>
            </a:r>
          </a:p>
          <a:p>
            <a:pPr algn="just"/>
            <a:r>
              <a:rPr lang="en-US" sz="2600" dirty="0" smtClean="0">
                <a:solidFill>
                  <a:srgbClr val="000000"/>
                </a:solidFill>
                <a:latin typeface="Times New Roman" pitchFamily="18" charset="0"/>
                <a:cs typeface="Times New Roman" pitchFamily="18" charset="0"/>
              </a:rPr>
              <a:t>If the BP register addresses memory, the </a:t>
            </a:r>
            <a:r>
              <a:rPr lang="en-US" sz="2600" b="1" dirty="0" smtClean="0">
                <a:solidFill>
                  <a:srgbClr val="000000"/>
                </a:solidFill>
                <a:latin typeface="Times New Roman" pitchFamily="18" charset="0"/>
                <a:cs typeface="Times New Roman" pitchFamily="18" charset="0"/>
              </a:rPr>
              <a:t>stack segment</a:t>
            </a:r>
            <a:r>
              <a:rPr lang="en-US" sz="2600" dirty="0" smtClean="0">
                <a:solidFill>
                  <a:srgbClr val="000000"/>
                </a:solidFill>
                <a:latin typeface="Times New Roman" pitchFamily="18" charset="0"/>
                <a:cs typeface="Times New Roman" pitchFamily="18" charset="0"/>
              </a:rPr>
              <a:t> is used by default. </a:t>
            </a:r>
          </a:p>
          <a:p>
            <a:pPr lvl="1" algn="just"/>
            <a:r>
              <a:rPr lang="en-US" sz="2600" dirty="0" smtClean="0">
                <a:solidFill>
                  <a:srgbClr val="000000"/>
                </a:solidFill>
                <a:latin typeface="Times New Roman" pitchFamily="18" charset="0"/>
                <a:cs typeface="Times New Roman" pitchFamily="18" charset="0"/>
              </a:rPr>
              <a:t>these settings are considered the default for</a:t>
            </a:r>
            <a:br>
              <a:rPr lang="en-US" sz="2600" dirty="0" smtClean="0">
                <a:solidFill>
                  <a:srgbClr val="000000"/>
                </a:solidFill>
                <a:latin typeface="Times New Roman" pitchFamily="18" charset="0"/>
                <a:cs typeface="Times New Roman" pitchFamily="18" charset="0"/>
              </a:rPr>
            </a:br>
            <a:r>
              <a:rPr lang="en-US" sz="2600" dirty="0" smtClean="0">
                <a:solidFill>
                  <a:srgbClr val="000000"/>
                </a:solidFill>
                <a:latin typeface="Times New Roman" pitchFamily="18" charset="0"/>
                <a:cs typeface="Times New Roman" pitchFamily="18" charset="0"/>
              </a:rPr>
              <a:t>these four index and base registers </a:t>
            </a:r>
          </a:p>
          <a:p>
            <a:pPr algn="just"/>
            <a:r>
              <a:rPr lang="en-US" sz="2600" dirty="0" smtClean="0">
                <a:solidFill>
                  <a:srgbClr val="000000"/>
                </a:solidFill>
                <a:latin typeface="Times New Roman" pitchFamily="18" charset="0"/>
                <a:cs typeface="Times New Roman" pitchFamily="18" charset="0"/>
              </a:rPr>
              <a:t>For the 80386 and above, EBP addresses memory in the stack segment by default.</a:t>
            </a:r>
          </a:p>
          <a:p>
            <a:pPr algn="just"/>
            <a:r>
              <a:rPr lang="en-US" sz="2600" dirty="0" smtClean="0">
                <a:solidFill>
                  <a:srgbClr val="000000"/>
                </a:solidFill>
                <a:latin typeface="Times New Roman" pitchFamily="18" charset="0"/>
                <a:cs typeface="Times New Roman" pitchFamily="18" charset="0"/>
              </a:rPr>
              <a:t>EAX, EBX, ECX, EDX, EDI, and ESI address memory in the data segment by fault. </a:t>
            </a:r>
            <a:endParaRPr lang="en-US" sz="2600" dirty="0" smtClean="0">
              <a:latin typeface="Times New Roman" pitchFamily="18" charset="0"/>
              <a:cs typeface="Times New Roman" pitchFamily="18" charset="0"/>
            </a:endParaRPr>
          </a:p>
          <a:p>
            <a:endParaRPr lang="en-US" dirty="0"/>
          </a:p>
        </p:txBody>
      </p:sp>
      <p:sp>
        <p:nvSpPr>
          <p:cNvPr id="7" name="Date Placeholder 6"/>
          <p:cNvSpPr>
            <a:spLocks noGrp="1"/>
          </p:cNvSpPr>
          <p:nvPr>
            <p:ph type="dt" sz="half" idx="10"/>
          </p:nvPr>
        </p:nvSpPr>
        <p:spPr/>
        <p:txBody>
          <a:bodyPr/>
          <a:lstStyle/>
          <a:p>
            <a:fld id="{A3E3B287-63D0-4D32-B798-A3E53B9D0203}" type="datetime3">
              <a:rPr lang="en-US" smtClean="0"/>
              <a:pPr/>
              <a:t>28 March 2020</a:t>
            </a:fld>
            <a:endParaRPr lang="en-US"/>
          </a:p>
        </p:txBody>
      </p:sp>
      <p:sp>
        <p:nvSpPr>
          <p:cNvPr id="8" name="Slide Number Placeholder 7"/>
          <p:cNvSpPr>
            <a:spLocks noGrp="1"/>
          </p:cNvSpPr>
          <p:nvPr>
            <p:ph type="sldNum" sz="quarter" idx="12"/>
          </p:nvPr>
        </p:nvSpPr>
        <p:spPr/>
        <p:txBody>
          <a:bodyPr/>
          <a:lstStyle/>
          <a:p>
            <a:fld id="{0FC8CFFE-504E-48E2-9562-8F7E4BA14AAB}" type="slidenum">
              <a:rPr lang="en-US" smtClean="0"/>
              <a:pPr/>
              <a:t>55</a:t>
            </a:fld>
            <a:endParaRPr lang="en-US"/>
          </a:p>
        </p:txBody>
      </p:sp>
      <p:sp>
        <p:nvSpPr>
          <p:cNvPr id="9" name="Footer Placeholder 8"/>
          <p:cNvSpPr>
            <a:spLocks noGrp="1"/>
          </p:cNvSpPr>
          <p:nvPr>
            <p:ph type="ftr" sz="quarter" idx="11"/>
          </p:nvPr>
        </p:nvSpPr>
        <p:spPr/>
        <p:txBody>
          <a:bodyPr/>
          <a:lstStyle/>
          <a:p>
            <a:r>
              <a:rPr lang="en-US" smtClean="0"/>
              <a:t>CSE 301: Microprocessors, Dept. of Computer Science and Engineering</a:t>
            </a:r>
            <a:endParaRPr lang="en-US"/>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0000"/>
                </a:solidFill>
                <a:latin typeface="Times New Roman" pitchFamily="18" charset="0"/>
                <a:cs typeface="Times New Roman" pitchFamily="18" charset="0"/>
              </a:rPr>
              <a:t>Data Addressing Modes</a:t>
            </a:r>
            <a:endParaRPr lang="en-US" dirty="0"/>
          </a:p>
        </p:txBody>
      </p:sp>
      <p:sp>
        <p:nvSpPr>
          <p:cNvPr id="3" name="Content Placeholder 2"/>
          <p:cNvSpPr>
            <a:spLocks noGrp="1"/>
          </p:cNvSpPr>
          <p:nvPr>
            <p:ph idx="1"/>
          </p:nvPr>
        </p:nvSpPr>
        <p:spPr/>
        <p:txBody>
          <a:bodyPr>
            <a:normAutofit/>
          </a:bodyPr>
          <a:lstStyle/>
          <a:p>
            <a:pPr>
              <a:buFont typeface="Wingdings" pitchFamily="2" charset="2"/>
              <a:buChar char="ü"/>
            </a:pPr>
            <a:r>
              <a:rPr lang="en-US" sz="2800" b="1" dirty="0" smtClean="0">
                <a:solidFill>
                  <a:srgbClr val="000000"/>
                </a:solidFill>
                <a:latin typeface="Times New Roman" pitchFamily="18" charset="0"/>
                <a:cs typeface="Times New Roman" pitchFamily="18" charset="0"/>
              </a:rPr>
              <a:t>Base-Plus-Index Addressing</a:t>
            </a:r>
            <a:r>
              <a:rPr lang="en-US" sz="2800" b="1" dirty="0" smtClean="0">
                <a:latin typeface="Times New Roman" pitchFamily="18" charset="0"/>
                <a:cs typeface="Times New Roman" pitchFamily="18" charset="0"/>
              </a:rPr>
              <a:t> </a:t>
            </a:r>
            <a:endParaRPr lang="en-US" sz="2800" dirty="0" smtClean="0">
              <a:solidFill>
                <a:srgbClr val="000000"/>
              </a:solidFill>
              <a:latin typeface="Times New Roman" pitchFamily="18" charset="0"/>
              <a:cs typeface="Times New Roman" pitchFamily="18" charset="0"/>
            </a:endParaRPr>
          </a:p>
          <a:p>
            <a:r>
              <a:rPr lang="en-US" sz="2600" dirty="0" smtClean="0">
                <a:solidFill>
                  <a:srgbClr val="000000"/>
                </a:solidFill>
                <a:latin typeface="Times New Roman" pitchFamily="18" charset="0"/>
                <a:cs typeface="Times New Roman" pitchFamily="18" charset="0"/>
              </a:rPr>
              <a:t>Similar to indirect addressing because it indirectly addresses memory data. </a:t>
            </a:r>
          </a:p>
          <a:p>
            <a:r>
              <a:rPr lang="en-US" sz="2600" dirty="0" smtClean="0">
                <a:solidFill>
                  <a:srgbClr val="000000"/>
                </a:solidFill>
                <a:latin typeface="Times New Roman" pitchFamily="18" charset="0"/>
                <a:cs typeface="Times New Roman" pitchFamily="18" charset="0"/>
              </a:rPr>
              <a:t>The base register often holds the beginning location of a memory array.</a:t>
            </a:r>
          </a:p>
          <a:p>
            <a:pPr lvl="1"/>
            <a:r>
              <a:rPr lang="en-US" sz="2600" dirty="0" smtClean="0">
                <a:solidFill>
                  <a:srgbClr val="000000"/>
                </a:solidFill>
                <a:latin typeface="Times New Roman" pitchFamily="18" charset="0"/>
                <a:cs typeface="Times New Roman" pitchFamily="18" charset="0"/>
              </a:rPr>
              <a:t>the index register holds the relative position</a:t>
            </a:r>
            <a:br>
              <a:rPr lang="en-US" sz="2600" dirty="0" smtClean="0">
                <a:solidFill>
                  <a:srgbClr val="000000"/>
                </a:solidFill>
                <a:latin typeface="Times New Roman" pitchFamily="18" charset="0"/>
                <a:cs typeface="Times New Roman" pitchFamily="18" charset="0"/>
              </a:rPr>
            </a:br>
            <a:r>
              <a:rPr lang="en-US" sz="2600" dirty="0" smtClean="0">
                <a:solidFill>
                  <a:srgbClr val="000000"/>
                </a:solidFill>
                <a:latin typeface="Times New Roman" pitchFamily="18" charset="0"/>
                <a:cs typeface="Times New Roman" pitchFamily="18" charset="0"/>
              </a:rPr>
              <a:t>of an element in the array</a:t>
            </a:r>
          </a:p>
          <a:p>
            <a:pPr lvl="1"/>
            <a:r>
              <a:rPr lang="en-US" sz="2600" dirty="0" smtClean="0">
                <a:solidFill>
                  <a:srgbClr val="000000"/>
                </a:solidFill>
                <a:latin typeface="Times New Roman" pitchFamily="18" charset="0"/>
                <a:cs typeface="Times New Roman" pitchFamily="18" charset="0"/>
              </a:rPr>
              <a:t>whenever BP addresses memory data, both the stack segment register and BP generate the effective address</a:t>
            </a:r>
          </a:p>
          <a:p>
            <a:endParaRPr lang="en-US" dirty="0"/>
          </a:p>
        </p:txBody>
      </p:sp>
      <p:sp>
        <p:nvSpPr>
          <p:cNvPr id="7" name="Date Placeholder 6"/>
          <p:cNvSpPr>
            <a:spLocks noGrp="1"/>
          </p:cNvSpPr>
          <p:nvPr>
            <p:ph type="dt" sz="half" idx="10"/>
          </p:nvPr>
        </p:nvSpPr>
        <p:spPr/>
        <p:txBody>
          <a:bodyPr/>
          <a:lstStyle/>
          <a:p>
            <a:fld id="{67D06118-8F82-4737-AB96-A7677B779F86}" type="datetime3">
              <a:rPr lang="en-US" smtClean="0"/>
              <a:pPr/>
              <a:t>28 March 2020</a:t>
            </a:fld>
            <a:endParaRPr lang="en-US"/>
          </a:p>
        </p:txBody>
      </p:sp>
      <p:sp>
        <p:nvSpPr>
          <p:cNvPr id="8" name="Slide Number Placeholder 7"/>
          <p:cNvSpPr>
            <a:spLocks noGrp="1"/>
          </p:cNvSpPr>
          <p:nvPr>
            <p:ph type="sldNum" sz="quarter" idx="12"/>
          </p:nvPr>
        </p:nvSpPr>
        <p:spPr/>
        <p:txBody>
          <a:bodyPr/>
          <a:lstStyle/>
          <a:p>
            <a:fld id="{0FC8CFFE-504E-48E2-9562-8F7E4BA14AAB}" type="slidenum">
              <a:rPr lang="en-US" smtClean="0"/>
              <a:pPr/>
              <a:t>56</a:t>
            </a:fld>
            <a:endParaRPr lang="en-US"/>
          </a:p>
        </p:txBody>
      </p:sp>
      <p:sp>
        <p:nvSpPr>
          <p:cNvPr id="9" name="Footer Placeholder 8"/>
          <p:cNvSpPr>
            <a:spLocks noGrp="1"/>
          </p:cNvSpPr>
          <p:nvPr>
            <p:ph type="ftr" sz="quarter" idx="11"/>
          </p:nvPr>
        </p:nvSpPr>
        <p:spPr/>
        <p:txBody>
          <a:bodyPr/>
          <a:lstStyle/>
          <a:p>
            <a:r>
              <a:rPr lang="en-US" smtClean="0"/>
              <a:t>CSE 301: Microprocessors, Dept. of Computer Science and Engineering</a:t>
            </a:r>
            <a:endParaRPr lang="en-US"/>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000000"/>
                </a:solidFill>
                <a:latin typeface="Times New Roman" pitchFamily="18" charset="0"/>
                <a:cs typeface="Times New Roman" pitchFamily="18" charset="0"/>
              </a:rPr>
              <a:t>Base-Plus-Index Addressing</a:t>
            </a:r>
            <a:r>
              <a:rPr lang="en-US" b="1" dirty="0" smtClean="0">
                <a:latin typeface="Times New Roman" pitchFamily="18" charset="0"/>
                <a:cs typeface="Times New Roman" pitchFamily="18" charset="0"/>
              </a:rPr>
              <a:t> </a:t>
            </a:r>
            <a:r>
              <a:rPr lang="en-US" dirty="0" smtClean="0">
                <a:solidFill>
                  <a:srgbClr val="000000"/>
                </a:solidFill>
                <a:latin typeface="Times New Roman" pitchFamily="18" charset="0"/>
                <a:cs typeface="Times New Roman" pitchFamily="18" charset="0"/>
              </a:rPr>
              <a:t/>
            </a:r>
            <a:br>
              <a:rPr lang="en-US" dirty="0" smtClean="0">
                <a:solidFill>
                  <a:srgbClr val="000000"/>
                </a:solidFill>
                <a:latin typeface="Times New Roman" pitchFamily="18" charset="0"/>
                <a:cs typeface="Times New Roman" pitchFamily="18" charset="0"/>
              </a:rPr>
            </a:br>
            <a:endParaRPr lang="en-US" dirty="0"/>
          </a:p>
        </p:txBody>
      </p:sp>
      <p:pic>
        <p:nvPicPr>
          <p:cNvPr id="7" name="Picture 3" descr="FG03_008_0135026458"/>
          <p:cNvPicPr>
            <a:picLocks noGrp="1" noChangeAspect="1" noChangeArrowheads="1"/>
          </p:cNvPicPr>
          <p:nvPr>
            <p:ph idx="1"/>
          </p:nvPr>
        </p:nvPicPr>
        <p:blipFill>
          <a:blip r:embed="rId2"/>
          <a:srcRect/>
          <a:stretch>
            <a:fillRect/>
          </a:stretch>
        </p:blipFill>
        <p:spPr bwMode="auto">
          <a:xfrm>
            <a:off x="1600200" y="990600"/>
            <a:ext cx="6172200" cy="3581400"/>
          </a:xfrm>
          <a:prstGeom prst="rect">
            <a:avLst/>
          </a:prstGeom>
          <a:noFill/>
          <a:ln w="9525">
            <a:noFill/>
            <a:miter lim="800000"/>
            <a:headEnd/>
            <a:tailEnd/>
          </a:ln>
        </p:spPr>
      </p:pic>
      <p:sp>
        <p:nvSpPr>
          <p:cNvPr id="8" name="Rectangle 2"/>
          <p:cNvSpPr txBox="1">
            <a:spLocks noChangeArrowheads="1"/>
          </p:cNvSpPr>
          <p:nvPr/>
        </p:nvSpPr>
        <p:spPr>
          <a:xfrm>
            <a:off x="457200" y="4800600"/>
            <a:ext cx="8458200" cy="12954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1800" b="1" i="0" u="none" strike="noStrike" kern="1200" cap="none" spc="0" normalizeH="0" baseline="0" noProof="0" dirty="0" smtClean="0">
                <a:ln>
                  <a:noFill/>
                </a:ln>
                <a:solidFill>
                  <a:schemeClr val="tx1"/>
                </a:solidFill>
                <a:effectLst/>
                <a:uLnTx/>
                <a:uFillTx/>
                <a:latin typeface="+mj-lt"/>
                <a:ea typeface="+mj-ea"/>
                <a:cs typeface="Arial" pitchFamily="34" charset="0"/>
              </a:rPr>
              <a:t>Figure 6</a:t>
            </a:r>
            <a:r>
              <a:rPr kumimoji="0" lang="en-US" sz="1800" b="0" i="0" u="none" strike="noStrike" kern="1200" cap="none" spc="0" normalizeH="0" baseline="0" noProof="0" dirty="0" smtClean="0">
                <a:ln>
                  <a:noFill/>
                </a:ln>
                <a:solidFill>
                  <a:schemeClr val="tx1"/>
                </a:solidFill>
                <a:effectLst/>
                <a:uLnTx/>
                <a:uFillTx/>
                <a:latin typeface="+mj-lt"/>
                <a:ea typeface="+mj-ea"/>
                <a:cs typeface="Arial" pitchFamily="34" charset="0"/>
              </a:rPr>
              <a:t>  </a:t>
            </a:r>
            <a:r>
              <a:rPr kumimoji="0" lang="en-US" sz="20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An example showing how the base-plus-index addressing mode functions for the MOV DX,[BX + DI] instruction. Notice that memory address 02010H is accessed because DS=0100H, BX=100H and DI=0010H.</a:t>
            </a:r>
            <a:r>
              <a:rPr kumimoji="0" lang="en-AU" sz="1800" b="0" i="0" u="none" strike="noStrike" kern="1200" cap="none" spc="0" normalizeH="0" baseline="0" noProof="0" dirty="0" smtClean="0">
                <a:ln>
                  <a:noFill/>
                </a:ln>
                <a:solidFill>
                  <a:schemeClr val="tx1"/>
                </a:solidFill>
                <a:effectLst/>
                <a:uLnTx/>
                <a:uFillTx/>
                <a:latin typeface="Helvetica" pitchFamily="-80" charset="0"/>
                <a:ea typeface="+mj-ea"/>
                <a:cs typeface="Times New Roman" pitchFamily="18" charset="0"/>
              </a:rPr>
              <a:t/>
            </a:r>
            <a:br>
              <a:rPr kumimoji="0" lang="en-AU" sz="1800" b="0" i="0" u="none" strike="noStrike" kern="1200" cap="none" spc="0" normalizeH="0" baseline="0" noProof="0" dirty="0" smtClean="0">
                <a:ln>
                  <a:noFill/>
                </a:ln>
                <a:solidFill>
                  <a:schemeClr val="tx1"/>
                </a:solidFill>
                <a:effectLst/>
                <a:uLnTx/>
                <a:uFillTx/>
                <a:latin typeface="Helvetica" pitchFamily="-80" charset="0"/>
                <a:ea typeface="+mj-ea"/>
                <a:cs typeface="Times New Roman" pitchFamily="18" charset="0"/>
              </a:rPr>
            </a:br>
            <a:endParaRPr kumimoji="0" lang="en-US" sz="1800" b="0" i="0" u="none" strike="noStrike" kern="1200" cap="none" spc="0" normalizeH="0" baseline="0" noProof="0" dirty="0" smtClean="0">
              <a:ln>
                <a:noFill/>
              </a:ln>
              <a:solidFill>
                <a:schemeClr val="tx1"/>
              </a:solidFill>
              <a:effectLst/>
              <a:uLnTx/>
              <a:uFillTx/>
              <a:latin typeface="Helvetica" pitchFamily="-80" charset="0"/>
              <a:ea typeface="+mj-ea"/>
              <a:cs typeface="Times New Roman" pitchFamily="18" charset="0"/>
            </a:endParaRPr>
          </a:p>
        </p:txBody>
      </p:sp>
      <p:sp>
        <p:nvSpPr>
          <p:cNvPr id="9" name="Date Placeholder 8"/>
          <p:cNvSpPr>
            <a:spLocks noGrp="1"/>
          </p:cNvSpPr>
          <p:nvPr>
            <p:ph type="dt" sz="half" idx="10"/>
          </p:nvPr>
        </p:nvSpPr>
        <p:spPr/>
        <p:txBody>
          <a:bodyPr/>
          <a:lstStyle/>
          <a:p>
            <a:fld id="{C13325DA-1377-41E6-B24C-9FBD6744B485}" type="datetime3">
              <a:rPr lang="en-US" smtClean="0"/>
              <a:pPr/>
              <a:t>28 March 2020</a:t>
            </a:fld>
            <a:endParaRPr lang="en-US"/>
          </a:p>
        </p:txBody>
      </p:sp>
      <p:sp>
        <p:nvSpPr>
          <p:cNvPr id="10" name="Slide Number Placeholder 9"/>
          <p:cNvSpPr>
            <a:spLocks noGrp="1"/>
          </p:cNvSpPr>
          <p:nvPr>
            <p:ph type="sldNum" sz="quarter" idx="12"/>
          </p:nvPr>
        </p:nvSpPr>
        <p:spPr/>
        <p:txBody>
          <a:bodyPr/>
          <a:lstStyle/>
          <a:p>
            <a:fld id="{0FC8CFFE-504E-48E2-9562-8F7E4BA14AAB}" type="slidenum">
              <a:rPr lang="en-US" smtClean="0"/>
              <a:pPr/>
              <a:t>57</a:t>
            </a:fld>
            <a:endParaRPr lang="en-US"/>
          </a:p>
        </p:txBody>
      </p:sp>
      <p:sp>
        <p:nvSpPr>
          <p:cNvPr id="11" name="Footer Placeholder 10"/>
          <p:cNvSpPr>
            <a:spLocks noGrp="1"/>
          </p:cNvSpPr>
          <p:nvPr>
            <p:ph type="ftr" sz="quarter" idx="11"/>
          </p:nvPr>
        </p:nvSpPr>
        <p:spPr/>
        <p:txBody>
          <a:bodyPr/>
          <a:lstStyle/>
          <a:p>
            <a:r>
              <a:rPr lang="en-US" smtClean="0"/>
              <a:t>CSE 301: Microprocessors, Dept. of Computer Science and Engineering</a:t>
            </a:r>
            <a:endParaRPr lang="en-US"/>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0000"/>
                </a:solidFill>
                <a:latin typeface="Times New Roman" pitchFamily="18" charset="0"/>
                <a:cs typeface="Times New Roman" pitchFamily="18" charset="0"/>
              </a:rPr>
              <a:t>Data Addressing Modes</a:t>
            </a:r>
            <a:endParaRPr lang="en-US" dirty="0"/>
          </a:p>
        </p:txBody>
      </p:sp>
      <p:sp>
        <p:nvSpPr>
          <p:cNvPr id="3" name="Content Placeholder 2"/>
          <p:cNvSpPr>
            <a:spLocks noGrp="1"/>
          </p:cNvSpPr>
          <p:nvPr>
            <p:ph idx="1"/>
          </p:nvPr>
        </p:nvSpPr>
        <p:spPr/>
        <p:txBody>
          <a:bodyPr>
            <a:normAutofit/>
          </a:bodyPr>
          <a:lstStyle/>
          <a:p>
            <a:pPr>
              <a:buFont typeface="Wingdings" pitchFamily="2" charset="2"/>
              <a:buChar char="ü"/>
            </a:pPr>
            <a:r>
              <a:rPr lang="en-US" sz="2800" b="1" dirty="0" smtClean="0">
                <a:solidFill>
                  <a:srgbClr val="000000"/>
                </a:solidFill>
                <a:latin typeface="Times New Roman" pitchFamily="18" charset="0"/>
                <a:cs typeface="Times New Roman" pitchFamily="18" charset="0"/>
              </a:rPr>
              <a:t>Register Relative Addressing</a:t>
            </a:r>
            <a:r>
              <a:rPr lang="en-US" sz="2800" b="1" dirty="0" smtClean="0">
                <a:latin typeface="Times New Roman" pitchFamily="18" charset="0"/>
                <a:cs typeface="Times New Roman" pitchFamily="18" charset="0"/>
              </a:rPr>
              <a:t> </a:t>
            </a:r>
            <a:endParaRPr lang="en-US" sz="2800" dirty="0" smtClean="0">
              <a:solidFill>
                <a:srgbClr val="000000"/>
              </a:solidFill>
              <a:latin typeface="Times New Roman" pitchFamily="18" charset="0"/>
              <a:cs typeface="Times New Roman" pitchFamily="18" charset="0"/>
            </a:endParaRPr>
          </a:p>
          <a:p>
            <a:r>
              <a:rPr lang="en-US" sz="2400" dirty="0" smtClean="0">
                <a:solidFill>
                  <a:srgbClr val="000000"/>
                </a:solidFill>
                <a:latin typeface="Times New Roman" pitchFamily="18" charset="0"/>
                <a:cs typeface="Times New Roman" pitchFamily="18" charset="0"/>
              </a:rPr>
              <a:t>Similar to base-plus-index addressing and displacement addressing. </a:t>
            </a:r>
          </a:p>
          <a:p>
            <a:pPr lvl="1"/>
            <a:r>
              <a:rPr lang="en-US" sz="2400" dirty="0" smtClean="0">
                <a:solidFill>
                  <a:srgbClr val="000000"/>
                </a:solidFill>
                <a:latin typeface="Times New Roman" pitchFamily="18" charset="0"/>
                <a:cs typeface="Times New Roman" pitchFamily="18" charset="0"/>
              </a:rPr>
              <a:t>data in a segment of memory are addressed by adding the displacement to the contents of a base or an index register (BP, BX, DI, or SI) </a:t>
            </a:r>
          </a:p>
          <a:p>
            <a:r>
              <a:rPr lang="en-US" sz="2400" dirty="0" smtClean="0">
                <a:solidFill>
                  <a:srgbClr val="000000"/>
                </a:solidFill>
                <a:latin typeface="Times New Roman" pitchFamily="18" charset="0"/>
                <a:cs typeface="Times New Roman" pitchFamily="18" charset="0"/>
              </a:rPr>
              <a:t>Figure 7 shows the operation of the MOV AX,[BX+1000H] instruction. </a:t>
            </a:r>
          </a:p>
          <a:p>
            <a:r>
              <a:rPr lang="en-US" sz="2400" dirty="0" smtClean="0">
                <a:solidFill>
                  <a:srgbClr val="000000"/>
                </a:solidFill>
                <a:latin typeface="Times New Roman" pitchFamily="18" charset="0"/>
                <a:cs typeface="Times New Roman" pitchFamily="18" charset="0"/>
              </a:rPr>
              <a:t>A real mode segment is 64K bytes long. </a:t>
            </a:r>
            <a:endParaRPr lang="en-US" sz="2400" dirty="0" smtClean="0">
              <a:latin typeface="Times New Roman" pitchFamily="18" charset="0"/>
              <a:cs typeface="Times New Roman" pitchFamily="18" charset="0"/>
            </a:endParaRPr>
          </a:p>
          <a:p>
            <a:endParaRPr lang="en-US" dirty="0"/>
          </a:p>
        </p:txBody>
      </p:sp>
      <p:sp>
        <p:nvSpPr>
          <p:cNvPr id="7" name="Date Placeholder 6"/>
          <p:cNvSpPr>
            <a:spLocks noGrp="1"/>
          </p:cNvSpPr>
          <p:nvPr>
            <p:ph type="dt" sz="half" idx="10"/>
          </p:nvPr>
        </p:nvSpPr>
        <p:spPr/>
        <p:txBody>
          <a:bodyPr/>
          <a:lstStyle/>
          <a:p>
            <a:fld id="{F6DFF8D2-88DF-43CC-9E27-50484A2F7899}" type="datetime3">
              <a:rPr lang="en-US" smtClean="0"/>
              <a:pPr/>
              <a:t>28 March 2020</a:t>
            </a:fld>
            <a:endParaRPr lang="en-US"/>
          </a:p>
        </p:txBody>
      </p:sp>
      <p:sp>
        <p:nvSpPr>
          <p:cNvPr id="8" name="Slide Number Placeholder 7"/>
          <p:cNvSpPr>
            <a:spLocks noGrp="1"/>
          </p:cNvSpPr>
          <p:nvPr>
            <p:ph type="sldNum" sz="quarter" idx="12"/>
          </p:nvPr>
        </p:nvSpPr>
        <p:spPr/>
        <p:txBody>
          <a:bodyPr/>
          <a:lstStyle/>
          <a:p>
            <a:fld id="{0FC8CFFE-504E-48E2-9562-8F7E4BA14AAB}" type="slidenum">
              <a:rPr lang="en-US" smtClean="0"/>
              <a:pPr/>
              <a:t>58</a:t>
            </a:fld>
            <a:endParaRPr lang="en-US"/>
          </a:p>
        </p:txBody>
      </p:sp>
      <p:sp>
        <p:nvSpPr>
          <p:cNvPr id="9" name="Footer Placeholder 8"/>
          <p:cNvSpPr>
            <a:spLocks noGrp="1"/>
          </p:cNvSpPr>
          <p:nvPr>
            <p:ph type="ftr" sz="quarter" idx="11"/>
          </p:nvPr>
        </p:nvSpPr>
        <p:spPr/>
        <p:txBody>
          <a:bodyPr/>
          <a:lstStyle/>
          <a:p>
            <a:r>
              <a:rPr lang="en-US" smtClean="0"/>
              <a:t>CSE 301: Microprocessors, Dept. of Computer Science and Engineering</a:t>
            </a:r>
            <a:endParaRPr lang="en-US"/>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000000"/>
                </a:solidFill>
                <a:latin typeface="Times New Roman" pitchFamily="18" charset="0"/>
                <a:cs typeface="Times New Roman" pitchFamily="18" charset="0"/>
              </a:rPr>
              <a:t>Register Relative Addressing</a:t>
            </a:r>
            <a:r>
              <a:rPr lang="en-US" b="1" dirty="0" smtClean="0">
                <a:latin typeface="Times New Roman" pitchFamily="18" charset="0"/>
                <a:cs typeface="Times New Roman" pitchFamily="18" charset="0"/>
              </a:rPr>
              <a:t> </a:t>
            </a:r>
            <a:r>
              <a:rPr lang="en-US" dirty="0" smtClean="0">
                <a:solidFill>
                  <a:srgbClr val="000000"/>
                </a:solidFill>
                <a:latin typeface="Times New Roman" pitchFamily="18" charset="0"/>
                <a:cs typeface="Times New Roman" pitchFamily="18" charset="0"/>
              </a:rPr>
              <a:t/>
            </a:r>
            <a:br>
              <a:rPr lang="en-US" dirty="0" smtClean="0">
                <a:solidFill>
                  <a:srgbClr val="000000"/>
                </a:solidFill>
                <a:latin typeface="Times New Roman" pitchFamily="18" charset="0"/>
                <a:cs typeface="Times New Roman" pitchFamily="18" charset="0"/>
              </a:rPr>
            </a:br>
            <a:endParaRPr lang="en-US" dirty="0"/>
          </a:p>
        </p:txBody>
      </p:sp>
      <p:pic>
        <p:nvPicPr>
          <p:cNvPr id="7" name="Picture 3" descr="FG03_010_0135026458"/>
          <p:cNvPicPr>
            <a:picLocks noGrp="1" noChangeAspect="1" noChangeArrowheads="1"/>
          </p:cNvPicPr>
          <p:nvPr>
            <p:ph idx="1"/>
          </p:nvPr>
        </p:nvPicPr>
        <p:blipFill>
          <a:blip r:embed="rId2"/>
          <a:srcRect/>
          <a:stretch>
            <a:fillRect/>
          </a:stretch>
        </p:blipFill>
        <p:spPr bwMode="auto">
          <a:xfrm>
            <a:off x="1219200" y="990600"/>
            <a:ext cx="6705600" cy="3962400"/>
          </a:xfrm>
          <a:prstGeom prst="rect">
            <a:avLst/>
          </a:prstGeom>
          <a:noFill/>
          <a:ln w="9525">
            <a:noFill/>
            <a:miter lim="800000"/>
            <a:headEnd/>
            <a:tailEnd/>
          </a:ln>
        </p:spPr>
      </p:pic>
      <p:sp>
        <p:nvSpPr>
          <p:cNvPr id="8" name="Rectangle 2"/>
          <p:cNvSpPr txBox="1">
            <a:spLocks noChangeArrowheads="1"/>
          </p:cNvSpPr>
          <p:nvPr/>
        </p:nvSpPr>
        <p:spPr>
          <a:xfrm>
            <a:off x="533400" y="5029200"/>
            <a:ext cx="83058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000" b="1"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Figure 7</a:t>
            </a:r>
            <a:r>
              <a:rPr kumimoji="0" lang="en-US" sz="20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The operation of the MOV AX, [BX=1000H] </a:t>
            </a:r>
            <a:r>
              <a:rPr kumimoji="0" lang="en-US" sz="2000" b="0" i="0" u="none" strike="noStrike" kern="1200" cap="none" spc="0" normalizeH="0" baseline="0" noProof="0" dirty="0" err="1" smtClean="0">
                <a:ln>
                  <a:noFill/>
                </a:ln>
                <a:solidFill>
                  <a:schemeClr val="tx1"/>
                </a:solidFill>
                <a:effectLst/>
                <a:uLnTx/>
                <a:uFillTx/>
                <a:latin typeface="Times New Roman" pitchFamily="18" charset="0"/>
                <a:ea typeface="+mj-ea"/>
                <a:cs typeface="Times New Roman" pitchFamily="18" charset="0"/>
              </a:rPr>
              <a:t>instructon</a:t>
            </a:r>
            <a:r>
              <a:rPr kumimoji="0" lang="en-US" sz="20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when BX=1000H and DS=0200H .</a:t>
            </a:r>
            <a:r>
              <a:rPr kumimoji="0" lang="en-AU" sz="1800" b="0" i="0" u="none" strike="noStrike" kern="1200" cap="none" spc="0" normalizeH="0" baseline="0" noProof="0" dirty="0" smtClean="0">
                <a:ln>
                  <a:noFill/>
                </a:ln>
                <a:solidFill>
                  <a:schemeClr val="tx1"/>
                </a:solidFill>
                <a:effectLst/>
                <a:uLnTx/>
                <a:uFillTx/>
                <a:latin typeface="Helvetica" pitchFamily="-80" charset="0"/>
                <a:ea typeface="+mj-ea"/>
                <a:cs typeface="Times New Roman" pitchFamily="18" charset="0"/>
              </a:rPr>
              <a:t/>
            </a:r>
            <a:br>
              <a:rPr kumimoji="0" lang="en-AU" sz="1800" b="0" i="0" u="none" strike="noStrike" kern="1200" cap="none" spc="0" normalizeH="0" baseline="0" noProof="0" dirty="0" smtClean="0">
                <a:ln>
                  <a:noFill/>
                </a:ln>
                <a:solidFill>
                  <a:schemeClr val="tx1"/>
                </a:solidFill>
                <a:effectLst/>
                <a:uLnTx/>
                <a:uFillTx/>
                <a:latin typeface="Helvetica" pitchFamily="-80" charset="0"/>
                <a:ea typeface="+mj-ea"/>
                <a:cs typeface="Times New Roman" pitchFamily="18" charset="0"/>
              </a:rPr>
            </a:br>
            <a:endParaRPr kumimoji="0" lang="en-US" sz="1800" b="0" i="0" u="none" strike="noStrike" kern="1200" cap="none" spc="0" normalizeH="0" baseline="0" noProof="0" dirty="0" smtClean="0">
              <a:ln>
                <a:noFill/>
              </a:ln>
              <a:solidFill>
                <a:schemeClr val="tx1"/>
              </a:solidFill>
              <a:effectLst/>
              <a:uLnTx/>
              <a:uFillTx/>
              <a:latin typeface="Helvetica" pitchFamily="-80" charset="0"/>
              <a:ea typeface="+mj-ea"/>
              <a:cs typeface="Times New Roman" pitchFamily="18" charset="0"/>
            </a:endParaRPr>
          </a:p>
        </p:txBody>
      </p:sp>
      <p:sp>
        <p:nvSpPr>
          <p:cNvPr id="9" name="Date Placeholder 8"/>
          <p:cNvSpPr>
            <a:spLocks noGrp="1"/>
          </p:cNvSpPr>
          <p:nvPr>
            <p:ph type="dt" sz="half" idx="10"/>
          </p:nvPr>
        </p:nvSpPr>
        <p:spPr/>
        <p:txBody>
          <a:bodyPr/>
          <a:lstStyle/>
          <a:p>
            <a:fld id="{9EAC1E37-7E68-4AA1-82D5-727CB5003D89}" type="datetime3">
              <a:rPr lang="en-US" smtClean="0"/>
              <a:pPr/>
              <a:t>28 March 2020</a:t>
            </a:fld>
            <a:endParaRPr lang="en-US"/>
          </a:p>
        </p:txBody>
      </p:sp>
      <p:sp>
        <p:nvSpPr>
          <p:cNvPr id="10" name="Slide Number Placeholder 9"/>
          <p:cNvSpPr>
            <a:spLocks noGrp="1"/>
          </p:cNvSpPr>
          <p:nvPr>
            <p:ph type="sldNum" sz="quarter" idx="12"/>
          </p:nvPr>
        </p:nvSpPr>
        <p:spPr/>
        <p:txBody>
          <a:bodyPr/>
          <a:lstStyle/>
          <a:p>
            <a:fld id="{0FC8CFFE-504E-48E2-9562-8F7E4BA14AAB}" type="slidenum">
              <a:rPr lang="en-US" smtClean="0"/>
              <a:pPr/>
              <a:t>59</a:t>
            </a:fld>
            <a:endParaRPr lang="en-US"/>
          </a:p>
        </p:txBody>
      </p:sp>
      <p:sp>
        <p:nvSpPr>
          <p:cNvPr id="11" name="Footer Placeholder 10"/>
          <p:cNvSpPr>
            <a:spLocks noGrp="1"/>
          </p:cNvSpPr>
          <p:nvPr>
            <p:ph type="ftr" sz="quarter" idx="11"/>
          </p:nvPr>
        </p:nvSpPr>
        <p:spPr/>
        <p:txBody>
          <a:bodyPr/>
          <a:lstStyle/>
          <a:p>
            <a:r>
              <a:rPr lang="en-US" smtClean="0"/>
              <a:t>CSE 301: Microprocessors, Dept. of Computer Science and Engineering</a:t>
            </a: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itchFamily="18" charset="0"/>
                <a:cs typeface="Times New Roman" pitchFamily="18" charset="0"/>
              </a:rPr>
              <a:t>Internal architecture of 8086 (cont’d)</a:t>
            </a:r>
            <a:endParaRPr lang="en-US" sz="3600" dirty="0"/>
          </a:p>
        </p:txBody>
      </p:sp>
      <p:sp>
        <p:nvSpPr>
          <p:cNvPr id="3" name="Content Placeholder 2"/>
          <p:cNvSpPr>
            <a:spLocks noGrp="1"/>
          </p:cNvSpPr>
          <p:nvPr>
            <p:ph idx="1"/>
          </p:nvPr>
        </p:nvSpPr>
        <p:spPr/>
        <p:txBody>
          <a:bodyPr>
            <a:normAutofit/>
          </a:bodyPr>
          <a:lstStyle/>
          <a:p>
            <a:pPr algn="just">
              <a:buFont typeface="Wingdings" pitchFamily="2" charset="2"/>
              <a:buChar char="ü"/>
            </a:pPr>
            <a:r>
              <a:rPr lang="en-US" sz="2600" dirty="0" smtClean="0">
                <a:latin typeface="Times New Roman" pitchFamily="18" charset="0"/>
                <a:cs typeface="Times New Roman" pitchFamily="18" charset="0"/>
              </a:rPr>
              <a:t>The 8086 CPU is divided into two independent functional units:</a:t>
            </a:r>
          </a:p>
          <a:p>
            <a:pPr algn="just">
              <a:buFont typeface="Courier New" pitchFamily="49" charset="0"/>
              <a:buChar char="o"/>
            </a:pPr>
            <a:r>
              <a:rPr lang="en-US" sz="2600" b="1" dirty="0" smtClean="0">
                <a:latin typeface="Times New Roman" pitchFamily="18" charset="0"/>
                <a:cs typeface="Times New Roman" pitchFamily="18" charset="0"/>
              </a:rPr>
              <a:t>Bus Interface Unit (BIU)</a:t>
            </a:r>
          </a:p>
          <a:p>
            <a:pPr algn="just"/>
            <a:r>
              <a:rPr lang="en-US" sz="2600" dirty="0" smtClean="0">
                <a:latin typeface="Times New Roman" pitchFamily="18" charset="0"/>
                <a:cs typeface="Times New Roman" pitchFamily="18" charset="0"/>
              </a:rPr>
              <a:t>The BIU has to interact with memory and input and output devices in fetching the instructions and data required by the EU </a:t>
            </a:r>
          </a:p>
          <a:p>
            <a:pPr algn="just">
              <a:buFont typeface="Courier New" pitchFamily="49" charset="0"/>
              <a:buChar char="o"/>
            </a:pPr>
            <a:r>
              <a:rPr lang="en-US" sz="2600" b="1" dirty="0" smtClean="0">
                <a:latin typeface="Times New Roman" pitchFamily="18" charset="0"/>
                <a:cs typeface="Times New Roman" pitchFamily="18" charset="0"/>
              </a:rPr>
              <a:t>Execution Unit (EU)</a:t>
            </a:r>
          </a:p>
          <a:p>
            <a:pPr algn="just">
              <a:lnSpc>
                <a:spcPct val="80000"/>
              </a:lnSpc>
            </a:pPr>
            <a:r>
              <a:rPr lang="en-US" sz="2600" dirty="0" smtClean="0">
                <a:latin typeface="Times New Roman" pitchFamily="18" charset="0"/>
                <a:cs typeface="Times New Roman" pitchFamily="18" charset="0"/>
              </a:rPr>
              <a:t>EU is responsible for executing the instructions of the programs and to carry out the required processing </a:t>
            </a:r>
          </a:p>
          <a:p>
            <a:endParaRPr lang="en-US" dirty="0"/>
          </a:p>
        </p:txBody>
      </p:sp>
      <p:sp>
        <p:nvSpPr>
          <p:cNvPr id="7" name="Date Placeholder 6"/>
          <p:cNvSpPr>
            <a:spLocks noGrp="1"/>
          </p:cNvSpPr>
          <p:nvPr>
            <p:ph type="dt" sz="half" idx="10"/>
          </p:nvPr>
        </p:nvSpPr>
        <p:spPr/>
        <p:txBody>
          <a:bodyPr/>
          <a:lstStyle/>
          <a:p>
            <a:fld id="{1F8FCF21-AF83-4CE5-B137-E98E458EB920}" type="datetime3">
              <a:rPr lang="en-US" smtClean="0"/>
              <a:pPr/>
              <a:t>28 March 2020</a:t>
            </a:fld>
            <a:endParaRPr lang="en-US"/>
          </a:p>
        </p:txBody>
      </p:sp>
      <p:sp>
        <p:nvSpPr>
          <p:cNvPr id="8" name="Slide Number Placeholder 7"/>
          <p:cNvSpPr>
            <a:spLocks noGrp="1"/>
          </p:cNvSpPr>
          <p:nvPr>
            <p:ph type="sldNum" sz="quarter" idx="12"/>
          </p:nvPr>
        </p:nvSpPr>
        <p:spPr/>
        <p:txBody>
          <a:bodyPr/>
          <a:lstStyle/>
          <a:p>
            <a:fld id="{0FC8CFFE-504E-48E2-9562-8F7E4BA14AAB}" type="slidenum">
              <a:rPr lang="en-US" smtClean="0"/>
              <a:pPr/>
              <a:t>6</a:t>
            </a:fld>
            <a:endParaRPr lang="en-US"/>
          </a:p>
        </p:txBody>
      </p:sp>
      <p:sp>
        <p:nvSpPr>
          <p:cNvPr id="9" name="Footer Placeholder 8"/>
          <p:cNvSpPr>
            <a:spLocks noGrp="1"/>
          </p:cNvSpPr>
          <p:nvPr>
            <p:ph type="ftr" sz="quarter" idx="11"/>
          </p:nvPr>
        </p:nvSpPr>
        <p:spPr/>
        <p:txBody>
          <a:bodyPr/>
          <a:lstStyle/>
          <a:p>
            <a:r>
              <a:rPr lang="en-US" smtClean="0"/>
              <a:t>CSE 301: Microprocessors, Dept. of Computer Science and Engineering</a:t>
            </a:r>
            <a:endParaRPr lang="en-US"/>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0000"/>
                </a:solidFill>
                <a:latin typeface="Times New Roman" pitchFamily="18" charset="0"/>
                <a:cs typeface="Times New Roman" pitchFamily="18" charset="0"/>
              </a:rPr>
              <a:t>Data Addressing Modes</a:t>
            </a:r>
            <a:endParaRPr lang="en-US" dirty="0"/>
          </a:p>
        </p:txBody>
      </p:sp>
      <p:sp>
        <p:nvSpPr>
          <p:cNvPr id="3" name="Content Placeholder 2"/>
          <p:cNvSpPr>
            <a:spLocks noGrp="1"/>
          </p:cNvSpPr>
          <p:nvPr>
            <p:ph idx="1"/>
          </p:nvPr>
        </p:nvSpPr>
        <p:spPr/>
        <p:txBody>
          <a:bodyPr/>
          <a:lstStyle/>
          <a:p>
            <a:pPr algn="just">
              <a:buFont typeface="Wingdings" pitchFamily="2" charset="2"/>
              <a:buChar char="ü"/>
            </a:pPr>
            <a:r>
              <a:rPr lang="en-US" sz="2800" b="1" dirty="0" smtClean="0">
                <a:solidFill>
                  <a:srgbClr val="000000"/>
                </a:solidFill>
                <a:latin typeface="Times New Roman" pitchFamily="18" charset="0"/>
                <a:cs typeface="Times New Roman" pitchFamily="18" charset="0"/>
              </a:rPr>
              <a:t>Base Relative-Plus-Index Addressing</a:t>
            </a:r>
            <a:r>
              <a:rPr lang="en-US" sz="2800" b="1" dirty="0" smtClean="0">
                <a:latin typeface="Times New Roman" pitchFamily="18" charset="0"/>
                <a:cs typeface="Times New Roman" pitchFamily="18" charset="0"/>
              </a:rPr>
              <a:t> </a:t>
            </a:r>
            <a:endParaRPr lang="en-US" sz="2800" dirty="0" smtClean="0">
              <a:solidFill>
                <a:srgbClr val="000000"/>
              </a:solidFill>
              <a:latin typeface="Times New Roman" pitchFamily="18" charset="0"/>
              <a:cs typeface="Times New Roman" pitchFamily="18" charset="0"/>
            </a:endParaRPr>
          </a:p>
          <a:p>
            <a:pPr algn="just"/>
            <a:r>
              <a:rPr lang="en-US" sz="2400" dirty="0" smtClean="0">
                <a:solidFill>
                  <a:srgbClr val="000000"/>
                </a:solidFill>
                <a:latin typeface="Times New Roman" pitchFamily="18" charset="0"/>
                <a:cs typeface="Times New Roman" pitchFamily="18" charset="0"/>
              </a:rPr>
              <a:t>Similar to base-plus-index addressing.</a:t>
            </a:r>
          </a:p>
          <a:p>
            <a:pPr lvl="1" algn="just"/>
            <a:r>
              <a:rPr lang="en-US" sz="2400" dirty="0" smtClean="0">
                <a:solidFill>
                  <a:srgbClr val="000000"/>
                </a:solidFill>
                <a:latin typeface="Times New Roman" pitchFamily="18" charset="0"/>
                <a:cs typeface="Times New Roman" pitchFamily="18" charset="0"/>
              </a:rPr>
              <a:t>adds a displacement</a:t>
            </a:r>
          </a:p>
          <a:p>
            <a:pPr lvl="1" algn="just"/>
            <a:r>
              <a:rPr lang="en-US" sz="2400" dirty="0" smtClean="0">
                <a:solidFill>
                  <a:srgbClr val="000000"/>
                </a:solidFill>
                <a:latin typeface="Times New Roman" pitchFamily="18" charset="0"/>
                <a:cs typeface="Times New Roman" pitchFamily="18" charset="0"/>
              </a:rPr>
              <a:t>uses a base register and an index register to</a:t>
            </a:r>
            <a:br>
              <a:rPr lang="en-US" sz="2400" dirty="0" smtClean="0">
                <a:solidFill>
                  <a:srgbClr val="000000"/>
                </a:solidFill>
                <a:latin typeface="Times New Roman" pitchFamily="18" charset="0"/>
                <a:cs typeface="Times New Roman" pitchFamily="18" charset="0"/>
              </a:rPr>
            </a:br>
            <a:r>
              <a:rPr lang="en-US" sz="2400" dirty="0" smtClean="0">
                <a:solidFill>
                  <a:srgbClr val="000000"/>
                </a:solidFill>
                <a:latin typeface="Times New Roman" pitchFamily="18" charset="0"/>
                <a:cs typeface="Times New Roman" pitchFamily="18" charset="0"/>
              </a:rPr>
              <a:t>form the memory address</a:t>
            </a:r>
          </a:p>
          <a:p>
            <a:pPr algn="just"/>
            <a:r>
              <a:rPr lang="en-US" sz="2400" dirty="0" smtClean="0">
                <a:solidFill>
                  <a:srgbClr val="000000"/>
                </a:solidFill>
                <a:latin typeface="Times New Roman" pitchFamily="18" charset="0"/>
                <a:cs typeface="Times New Roman" pitchFamily="18" charset="0"/>
              </a:rPr>
              <a:t>This type of addressing mode often addresses a two-dimensional array of memory data.</a:t>
            </a:r>
            <a:r>
              <a:rPr lang="en-US" sz="2400" dirty="0" smtClean="0">
                <a:latin typeface="Times New Roman" pitchFamily="18" charset="0"/>
                <a:cs typeface="Times New Roman" pitchFamily="18" charset="0"/>
              </a:rPr>
              <a:t> </a:t>
            </a:r>
          </a:p>
          <a:p>
            <a:endParaRPr lang="en-US" dirty="0"/>
          </a:p>
        </p:txBody>
      </p:sp>
      <p:sp>
        <p:nvSpPr>
          <p:cNvPr id="7" name="Date Placeholder 6"/>
          <p:cNvSpPr>
            <a:spLocks noGrp="1"/>
          </p:cNvSpPr>
          <p:nvPr>
            <p:ph type="dt" sz="half" idx="10"/>
          </p:nvPr>
        </p:nvSpPr>
        <p:spPr/>
        <p:txBody>
          <a:bodyPr/>
          <a:lstStyle/>
          <a:p>
            <a:fld id="{E4114888-2000-43EE-A4C8-7B87B9844940}" type="datetime3">
              <a:rPr lang="en-US" smtClean="0"/>
              <a:pPr/>
              <a:t>28 March 2020</a:t>
            </a:fld>
            <a:endParaRPr lang="en-US"/>
          </a:p>
        </p:txBody>
      </p:sp>
      <p:sp>
        <p:nvSpPr>
          <p:cNvPr id="8" name="Slide Number Placeholder 7"/>
          <p:cNvSpPr>
            <a:spLocks noGrp="1"/>
          </p:cNvSpPr>
          <p:nvPr>
            <p:ph type="sldNum" sz="quarter" idx="12"/>
          </p:nvPr>
        </p:nvSpPr>
        <p:spPr/>
        <p:txBody>
          <a:bodyPr/>
          <a:lstStyle/>
          <a:p>
            <a:fld id="{0FC8CFFE-504E-48E2-9562-8F7E4BA14AAB}" type="slidenum">
              <a:rPr lang="en-US" smtClean="0"/>
              <a:pPr/>
              <a:t>60</a:t>
            </a:fld>
            <a:endParaRPr lang="en-US"/>
          </a:p>
        </p:txBody>
      </p:sp>
      <p:sp>
        <p:nvSpPr>
          <p:cNvPr id="9" name="Footer Placeholder 8"/>
          <p:cNvSpPr>
            <a:spLocks noGrp="1"/>
          </p:cNvSpPr>
          <p:nvPr>
            <p:ph type="ftr" sz="quarter" idx="11"/>
          </p:nvPr>
        </p:nvSpPr>
        <p:spPr/>
        <p:txBody>
          <a:bodyPr/>
          <a:lstStyle/>
          <a:p>
            <a:r>
              <a:rPr lang="en-US" smtClean="0"/>
              <a:t>CSE 301: Microprocessors, Dept. of Computer Science and Engineering</a:t>
            </a:r>
            <a:endParaRPr lang="en-US"/>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000000"/>
                </a:solidFill>
                <a:latin typeface="Times New Roman" pitchFamily="18" charset="0"/>
                <a:cs typeface="Times New Roman" pitchFamily="18" charset="0"/>
              </a:rPr>
              <a:t>Base Relative-Plus-Index Addressing</a:t>
            </a:r>
            <a:r>
              <a:rPr lang="en-US" b="1" dirty="0" smtClean="0">
                <a:latin typeface="Times New Roman" pitchFamily="18" charset="0"/>
                <a:cs typeface="Times New Roman" pitchFamily="18" charset="0"/>
              </a:rPr>
              <a:t> </a:t>
            </a:r>
            <a:r>
              <a:rPr lang="en-US" dirty="0" smtClean="0">
                <a:solidFill>
                  <a:srgbClr val="000000"/>
                </a:solidFill>
                <a:latin typeface="Times New Roman" pitchFamily="18" charset="0"/>
                <a:cs typeface="Times New Roman" pitchFamily="18" charset="0"/>
              </a:rPr>
              <a:t/>
            </a:r>
            <a:br>
              <a:rPr lang="en-US" dirty="0" smtClean="0">
                <a:solidFill>
                  <a:srgbClr val="000000"/>
                </a:solidFill>
                <a:latin typeface="Times New Roman" pitchFamily="18" charset="0"/>
                <a:cs typeface="Times New Roman" pitchFamily="18" charset="0"/>
              </a:rPr>
            </a:br>
            <a:endParaRPr lang="en-US" dirty="0"/>
          </a:p>
        </p:txBody>
      </p:sp>
      <p:sp>
        <p:nvSpPr>
          <p:cNvPr id="3" name="Content Placeholder 2"/>
          <p:cNvSpPr>
            <a:spLocks noGrp="1"/>
          </p:cNvSpPr>
          <p:nvPr>
            <p:ph idx="1"/>
          </p:nvPr>
        </p:nvSpPr>
        <p:spPr/>
        <p:txBody>
          <a:bodyPr/>
          <a:lstStyle/>
          <a:p>
            <a:r>
              <a:rPr lang="en-US" sz="2400" dirty="0" smtClean="0">
                <a:solidFill>
                  <a:srgbClr val="000000"/>
                </a:solidFill>
                <a:latin typeface="Times New Roman" pitchFamily="18" charset="0"/>
                <a:cs typeface="Times New Roman" pitchFamily="18" charset="0"/>
              </a:rPr>
              <a:t>Least-used addressing mode. </a:t>
            </a:r>
          </a:p>
          <a:p>
            <a:r>
              <a:rPr lang="en-US" sz="2400" dirty="0" smtClean="0">
                <a:solidFill>
                  <a:srgbClr val="000000"/>
                </a:solidFill>
                <a:latin typeface="Times New Roman" pitchFamily="18" charset="0"/>
                <a:cs typeface="Times New Roman" pitchFamily="18" charset="0"/>
              </a:rPr>
              <a:t>Figure 8 shows how data are referenced if the instruction executed by the microprocessor is MOV AX,[BX + SI + 100H]. </a:t>
            </a:r>
          </a:p>
          <a:p>
            <a:pPr lvl="1"/>
            <a:r>
              <a:rPr lang="en-US" sz="2400" dirty="0" smtClean="0">
                <a:solidFill>
                  <a:srgbClr val="000000"/>
                </a:solidFill>
                <a:latin typeface="Times New Roman" pitchFamily="18" charset="0"/>
                <a:cs typeface="Times New Roman" pitchFamily="18" charset="0"/>
              </a:rPr>
              <a:t>displacement of 100H adds to BX and SI to form the offset address within the data segment </a:t>
            </a:r>
          </a:p>
          <a:p>
            <a:r>
              <a:rPr lang="en-US" sz="2400" dirty="0" smtClean="0">
                <a:solidFill>
                  <a:srgbClr val="000000"/>
                </a:solidFill>
                <a:latin typeface="Times New Roman" pitchFamily="18" charset="0"/>
                <a:cs typeface="Times New Roman" pitchFamily="18" charset="0"/>
              </a:rPr>
              <a:t>This addressing mode is too complex for frequent use in programming. </a:t>
            </a:r>
            <a:endParaRPr lang="en-US" sz="2400" dirty="0" smtClean="0">
              <a:latin typeface="Times New Roman" pitchFamily="18" charset="0"/>
              <a:cs typeface="Times New Roman" pitchFamily="18" charset="0"/>
            </a:endParaRPr>
          </a:p>
          <a:p>
            <a:endParaRPr lang="en-US" dirty="0"/>
          </a:p>
        </p:txBody>
      </p:sp>
      <p:sp>
        <p:nvSpPr>
          <p:cNvPr id="7" name="Date Placeholder 6"/>
          <p:cNvSpPr>
            <a:spLocks noGrp="1"/>
          </p:cNvSpPr>
          <p:nvPr>
            <p:ph type="dt" sz="half" idx="10"/>
          </p:nvPr>
        </p:nvSpPr>
        <p:spPr/>
        <p:txBody>
          <a:bodyPr/>
          <a:lstStyle/>
          <a:p>
            <a:fld id="{B1FC5D7E-FC7A-4047-9E67-EE102B47EA59}" type="datetime3">
              <a:rPr lang="en-US" smtClean="0"/>
              <a:pPr/>
              <a:t>28 March 2020</a:t>
            </a:fld>
            <a:endParaRPr lang="en-US"/>
          </a:p>
        </p:txBody>
      </p:sp>
      <p:sp>
        <p:nvSpPr>
          <p:cNvPr id="8" name="Slide Number Placeholder 7"/>
          <p:cNvSpPr>
            <a:spLocks noGrp="1"/>
          </p:cNvSpPr>
          <p:nvPr>
            <p:ph type="sldNum" sz="quarter" idx="12"/>
          </p:nvPr>
        </p:nvSpPr>
        <p:spPr/>
        <p:txBody>
          <a:bodyPr/>
          <a:lstStyle/>
          <a:p>
            <a:fld id="{0FC8CFFE-504E-48E2-9562-8F7E4BA14AAB}" type="slidenum">
              <a:rPr lang="en-US" smtClean="0"/>
              <a:pPr/>
              <a:t>61</a:t>
            </a:fld>
            <a:endParaRPr lang="en-US"/>
          </a:p>
        </p:txBody>
      </p:sp>
      <p:sp>
        <p:nvSpPr>
          <p:cNvPr id="9" name="Footer Placeholder 8"/>
          <p:cNvSpPr>
            <a:spLocks noGrp="1"/>
          </p:cNvSpPr>
          <p:nvPr>
            <p:ph type="ftr" sz="quarter" idx="11"/>
          </p:nvPr>
        </p:nvSpPr>
        <p:spPr/>
        <p:txBody>
          <a:bodyPr/>
          <a:lstStyle/>
          <a:p>
            <a:r>
              <a:rPr lang="en-US" smtClean="0"/>
              <a:t>CSE 301: Microprocessors, Dept. of Computer Science and Engineering</a:t>
            </a:r>
            <a:endParaRPr lang="en-US"/>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000000"/>
                </a:solidFill>
                <a:latin typeface="Times New Roman" pitchFamily="18" charset="0"/>
                <a:cs typeface="Times New Roman" pitchFamily="18" charset="0"/>
              </a:rPr>
              <a:t>Base Relative-Plus-Index Addressing</a:t>
            </a:r>
            <a:endParaRPr lang="en-US" dirty="0"/>
          </a:p>
        </p:txBody>
      </p:sp>
      <p:pic>
        <p:nvPicPr>
          <p:cNvPr id="7" name="Picture 3" descr="FG03_012_0135026458"/>
          <p:cNvPicPr>
            <a:picLocks noGrp="1" noChangeAspect="1" noChangeArrowheads="1"/>
          </p:cNvPicPr>
          <p:nvPr>
            <p:ph idx="1"/>
          </p:nvPr>
        </p:nvPicPr>
        <p:blipFill>
          <a:blip r:embed="rId2"/>
          <a:srcRect/>
          <a:stretch>
            <a:fillRect/>
          </a:stretch>
        </p:blipFill>
        <p:spPr bwMode="auto">
          <a:xfrm>
            <a:off x="1219200" y="1295401"/>
            <a:ext cx="7086599" cy="3733800"/>
          </a:xfrm>
          <a:prstGeom prst="rect">
            <a:avLst/>
          </a:prstGeom>
          <a:noFill/>
          <a:ln w="9525">
            <a:noFill/>
            <a:miter lim="800000"/>
            <a:headEnd/>
            <a:tailEnd/>
          </a:ln>
        </p:spPr>
      </p:pic>
      <p:sp>
        <p:nvSpPr>
          <p:cNvPr id="8" name="Rectangle 2"/>
          <p:cNvSpPr txBox="1">
            <a:spLocks noChangeArrowheads="1"/>
          </p:cNvSpPr>
          <p:nvPr/>
        </p:nvSpPr>
        <p:spPr>
          <a:xfrm>
            <a:off x="228600" y="5334000"/>
            <a:ext cx="89154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000" b="1"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Figure 8</a:t>
            </a:r>
            <a:r>
              <a:rPr kumimoji="0" lang="en-US" sz="20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An example of base relative-plus-index addressing using a MOV AX,[BX+SI=1000H] instruction. Note: DS=1000H</a:t>
            </a:r>
            <a:r>
              <a:rPr kumimoji="0" lang="en-AU" sz="1800" b="0" i="0" u="none" strike="noStrike" kern="1200" cap="none" spc="0" normalizeH="0" baseline="0" noProof="0" dirty="0" smtClean="0">
                <a:ln>
                  <a:noFill/>
                </a:ln>
                <a:solidFill>
                  <a:schemeClr val="tx1"/>
                </a:solidFill>
                <a:effectLst/>
                <a:uLnTx/>
                <a:uFillTx/>
                <a:latin typeface="Helvetica" pitchFamily="-80" charset="0"/>
                <a:ea typeface="+mj-ea"/>
                <a:cs typeface="Times New Roman" pitchFamily="18" charset="0"/>
              </a:rPr>
              <a:t/>
            </a:r>
            <a:br>
              <a:rPr kumimoji="0" lang="en-AU" sz="1800" b="0" i="0" u="none" strike="noStrike" kern="1200" cap="none" spc="0" normalizeH="0" baseline="0" noProof="0" dirty="0" smtClean="0">
                <a:ln>
                  <a:noFill/>
                </a:ln>
                <a:solidFill>
                  <a:schemeClr val="tx1"/>
                </a:solidFill>
                <a:effectLst/>
                <a:uLnTx/>
                <a:uFillTx/>
                <a:latin typeface="Helvetica" pitchFamily="-80" charset="0"/>
                <a:ea typeface="+mj-ea"/>
                <a:cs typeface="Times New Roman" pitchFamily="18" charset="0"/>
              </a:rPr>
            </a:br>
            <a:endParaRPr kumimoji="0" lang="en-US" sz="1800" b="0" i="0" u="none" strike="noStrike" kern="1200" cap="none" spc="0" normalizeH="0" baseline="0" noProof="0" dirty="0" smtClean="0">
              <a:ln>
                <a:noFill/>
              </a:ln>
              <a:solidFill>
                <a:schemeClr val="tx1"/>
              </a:solidFill>
              <a:effectLst/>
              <a:uLnTx/>
              <a:uFillTx/>
              <a:latin typeface="Helvetica" pitchFamily="-80" charset="0"/>
              <a:ea typeface="+mj-ea"/>
              <a:cs typeface="Times New Roman" pitchFamily="18" charset="0"/>
            </a:endParaRPr>
          </a:p>
        </p:txBody>
      </p:sp>
      <p:sp>
        <p:nvSpPr>
          <p:cNvPr id="9" name="Date Placeholder 8"/>
          <p:cNvSpPr>
            <a:spLocks noGrp="1"/>
          </p:cNvSpPr>
          <p:nvPr>
            <p:ph type="dt" sz="half" idx="10"/>
          </p:nvPr>
        </p:nvSpPr>
        <p:spPr/>
        <p:txBody>
          <a:bodyPr/>
          <a:lstStyle/>
          <a:p>
            <a:fld id="{1C6DBF4A-1E59-4BDD-ABC5-BCE1F10A5A29}" type="datetime3">
              <a:rPr lang="en-US" smtClean="0"/>
              <a:pPr/>
              <a:t>28 March 2020</a:t>
            </a:fld>
            <a:endParaRPr lang="en-US"/>
          </a:p>
        </p:txBody>
      </p:sp>
      <p:sp>
        <p:nvSpPr>
          <p:cNvPr id="10" name="Slide Number Placeholder 9"/>
          <p:cNvSpPr>
            <a:spLocks noGrp="1"/>
          </p:cNvSpPr>
          <p:nvPr>
            <p:ph type="sldNum" sz="quarter" idx="12"/>
          </p:nvPr>
        </p:nvSpPr>
        <p:spPr/>
        <p:txBody>
          <a:bodyPr/>
          <a:lstStyle/>
          <a:p>
            <a:fld id="{0FC8CFFE-504E-48E2-9562-8F7E4BA14AAB}" type="slidenum">
              <a:rPr lang="en-US" smtClean="0"/>
              <a:pPr/>
              <a:t>62</a:t>
            </a:fld>
            <a:endParaRPr lang="en-US"/>
          </a:p>
        </p:txBody>
      </p:sp>
      <p:sp>
        <p:nvSpPr>
          <p:cNvPr id="11" name="Footer Placeholder 10"/>
          <p:cNvSpPr>
            <a:spLocks noGrp="1"/>
          </p:cNvSpPr>
          <p:nvPr>
            <p:ph type="ftr" sz="quarter" idx="11"/>
          </p:nvPr>
        </p:nvSpPr>
        <p:spPr/>
        <p:txBody>
          <a:bodyPr/>
          <a:lstStyle/>
          <a:p>
            <a:r>
              <a:rPr lang="en-US" smtClean="0"/>
              <a:t>CSE 301: Microprocessors, Dept. of Computer Science and Engineering</a:t>
            </a:r>
            <a:endParaRPr lang="en-US"/>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Stack memory addressing modes</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
            <a:r>
              <a:rPr lang="en-US" sz="2400" dirty="0" smtClean="0">
                <a:solidFill>
                  <a:srgbClr val="000000"/>
                </a:solidFill>
                <a:latin typeface="Times New Roman" pitchFamily="18" charset="0"/>
                <a:cs typeface="Times New Roman" pitchFamily="18" charset="0"/>
              </a:rPr>
              <a:t>The stack plays an important role in all microprocessors. </a:t>
            </a:r>
          </a:p>
          <a:p>
            <a:pPr lvl="1" algn="just"/>
            <a:r>
              <a:rPr lang="en-US" sz="2400" dirty="0" smtClean="0">
                <a:solidFill>
                  <a:srgbClr val="000000"/>
                </a:solidFill>
                <a:latin typeface="Times New Roman" pitchFamily="18" charset="0"/>
                <a:cs typeface="Times New Roman" pitchFamily="18" charset="0"/>
              </a:rPr>
              <a:t>holds data temporarily and stores return addresses used by procedures </a:t>
            </a:r>
          </a:p>
          <a:p>
            <a:pPr algn="just"/>
            <a:r>
              <a:rPr lang="en-US" sz="2400" dirty="0" smtClean="0">
                <a:solidFill>
                  <a:srgbClr val="000000"/>
                </a:solidFill>
                <a:latin typeface="Times New Roman" pitchFamily="18" charset="0"/>
                <a:cs typeface="Times New Roman" pitchFamily="18" charset="0"/>
              </a:rPr>
              <a:t>Stack memory is LIFO (</a:t>
            </a:r>
            <a:r>
              <a:rPr lang="en-US" sz="2400" b="1" dirty="0" smtClean="0">
                <a:solidFill>
                  <a:srgbClr val="000000"/>
                </a:solidFill>
                <a:latin typeface="Times New Roman" pitchFamily="18" charset="0"/>
                <a:cs typeface="Times New Roman" pitchFamily="18" charset="0"/>
              </a:rPr>
              <a:t>last-in, first-out</a:t>
            </a:r>
            <a:r>
              <a:rPr lang="en-US" sz="2400" dirty="0" smtClean="0">
                <a:solidFill>
                  <a:srgbClr val="000000"/>
                </a:solidFill>
                <a:latin typeface="Times New Roman" pitchFamily="18" charset="0"/>
                <a:cs typeface="Times New Roman" pitchFamily="18" charset="0"/>
              </a:rPr>
              <a:t>) memory</a:t>
            </a:r>
          </a:p>
          <a:p>
            <a:pPr lvl="1" algn="just"/>
            <a:r>
              <a:rPr lang="en-US" sz="2400" dirty="0" smtClean="0">
                <a:solidFill>
                  <a:srgbClr val="000000"/>
                </a:solidFill>
                <a:latin typeface="Times New Roman" pitchFamily="18" charset="0"/>
                <a:cs typeface="Times New Roman" pitchFamily="18" charset="0"/>
              </a:rPr>
              <a:t>describes the way data are stored and removed from the stack</a:t>
            </a:r>
            <a:endParaRPr lang="en-AU" sz="2400" dirty="0" smtClean="0">
              <a:solidFill>
                <a:srgbClr val="000000"/>
              </a:solidFill>
              <a:latin typeface="Times New Roman" pitchFamily="18" charset="0"/>
              <a:cs typeface="Times New Roman" pitchFamily="18" charset="0"/>
            </a:endParaRPr>
          </a:p>
          <a:p>
            <a:endParaRPr lang="en-US" dirty="0"/>
          </a:p>
        </p:txBody>
      </p:sp>
      <p:sp>
        <p:nvSpPr>
          <p:cNvPr id="7" name="Date Placeholder 6"/>
          <p:cNvSpPr>
            <a:spLocks noGrp="1"/>
          </p:cNvSpPr>
          <p:nvPr>
            <p:ph type="dt" sz="half" idx="10"/>
          </p:nvPr>
        </p:nvSpPr>
        <p:spPr/>
        <p:txBody>
          <a:bodyPr/>
          <a:lstStyle/>
          <a:p>
            <a:fld id="{73C05ED8-148E-4DCD-B9E3-E82046F492C3}" type="datetime3">
              <a:rPr lang="en-US" smtClean="0"/>
              <a:pPr/>
              <a:t>28 March 2020</a:t>
            </a:fld>
            <a:endParaRPr lang="en-US"/>
          </a:p>
        </p:txBody>
      </p:sp>
      <p:sp>
        <p:nvSpPr>
          <p:cNvPr id="8" name="Slide Number Placeholder 7"/>
          <p:cNvSpPr>
            <a:spLocks noGrp="1"/>
          </p:cNvSpPr>
          <p:nvPr>
            <p:ph type="sldNum" sz="quarter" idx="12"/>
          </p:nvPr>
        </p:nvSpPr>
        <p:spPr/>
        <p:txBody>
          <a:bodyPr/>
          <a:lstStyle/>
          <a:p>
            <a:fld id="{0FC8CFFE-504E-48E2-9562-8F7E4BA14AAB}" type="slidenum">
              <a:rPr lang="en-US" smtClean="0"/>
              <a:pPr/>
              <a:t>63</a:t>
            </a:fld>
            <a:endParaRPr lang="en-US"/>
          </a:p>
        </p:txBody>
      </p:sp>
      <p:sp>
        <p:nvSpPr>
          <p:cNvPr id="9" name="Footer Placeholder 8"/>
          <p:cNvSpPr>
            <a:spLocks noGrp="1"/>
          </p:cNvSpPr>
          <p:nvPr>
            <p:ph type="ftr" sz="quarter" idx="11"/>
          </p:nvPr>
        </p:nvSpPr>
        <p:spPr/>
        <p:txBody>
          <a:bodyPr/>
          <a:lstStyle/>
          <a:p>
            <a:r>
              <a:rPr lang="en-US" smtClean="0"/>
              <a:t>CSE 301: Microprocessors, Dept. of Computer Science and Engineering</a:t>
            </a:r>
            <a:endParaRPr lang="en-US"/>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Stack memory addressing modes</a:t>
            </a:r>
            <a:endParaRPr lang="en-US" dirty="0"/>
          </a:p>
        </p:txBody>
      </p:sp>
      <p:sp>
        <p:nvSpPr>
          <p:cNvPr id="3" name="Content Placeholder 2"/>
          <p:cNvSpPr>
            <a:spLocks noGrp="1"/>
          </p:cNvSpPr>
          <p:nvPr>
            <p:ph idx="1"/>
          </p:nvPr>
        </p:nvSpPr>
        <p:spPr/>
        <p:txBody>
          <a:bodyPr>
            <a:normAutofit/>
          </a:bodyPr>
          <a:lstStyle/>
          <a:p>
            <a:pPr algn="just"/>
            <a:r>
              <a:rPr lang="en-US" sz="2600" dirty="0" smtClean="0">
                <a:solidFill>
                  <a:srgbClr val="000000"/>
                </a:solidFill>
                <a:latin typeface="Times New Roman" pitchFamily="18" charset="0"/>
                <a:cs typeface="Times New Roman" pitchFamily="18" charset="0"/>
              </a:rPr>
              <a:t>Data are placed on the stack with a </a:t>
            </a:r>
            <a:r>
              <a:rPr lang="en-US" sz="2600" b="1" dirty="0" smtClean="0">
                <a:solidFill>
                  <a:srgbClr val="000000"/>
                </a:solidFill>
                <a:latin typeface="Times New Roman" pitchFamily="18" charset="0"/>
                <a:cs typeface="Times New Roman" pitchFamily="18" charset="0"/>
              </a:rPr>
              <a:t>PUSH instruction</a:t>
            </a:r>
            <a:r>
              <a:rPr lang="en-US" sz="2600" dirty="0" smtClean="0">
                <a:solidFill>
                  <a:srgbClr val="000000"/>
                </a:solidFill>
                <a:latin typeface="Times New Roman" pitchFamily="18" charset="0"/>
                <a:cs typeface="Times New Roman" pitchFamily="18" charset="0"/>
              </a:rPr>
              <a:t>; removed with a </a:t>
            </a:r>
            <a:r>
              <a:rPr lang="en-US" sz="2600" b="1" dirty="0" smtClean="0">
                <a:solidFill>
                  <a:srgbClr val="000000"/>
                </a:solidFill>
                <a:latin typeface="Times New Roman" pitchFamily="18" charset="0"/>
                <a:cs typeface="Times New Roman" pitchFamily="18" charset="0"/>
              </a:rPr>
              <a:t>POP instruction.</a:t>
            </a:r>
            <a:r>
              <a:rPr lang="en-US" sz="2600" dirty="0" smtClean="0">
                <a:solidFill>
                  <a:srgbClr val="000000"/>
                </a:solidFill>
                <a:latin typeface="Times New Roman" pitchFamily="18" charset="0"/>
                <a:cs typeface="Times New Roman" pitchFamily="18" charset="0"/>
              </a:rPr>
              <a:t> </a:t>
            </a:r>
          </a:p>
          <a:p>
            <a:pPr algn="just"/>
            <a:r>
              <a:rPr lang="en-US" sz="2600" dirty="0" smtClean="0">
                <a:solidFill>
                  <a:srgbClr val="000000"/>
                </a:solidFill>
                <a:latin typeface="Times New Roman" pitchFamily="18" charset="0"/>
                <a:cs typeface="Times New Roman" pitchFamily="18" charset="0"/>
              </a:rPr>
              <a:t>Stack memory is maintained by two registers: </a:t>
            </a:r>
          </a:p>
          <a:p>
            <a:pPr lvl="1" algn="just"/>
            <a:r>
              <a:rPr lang="en-US" sz="2600" dirty="0" smtClean="0">
                <a:solidFill>
                  <a:srgbClr val="000000"/>
                </a:solidFill>
                <a:latin typeface="Times New Roman" pitchFamily="18" charset="0"/>
                <a:cs typeface="Times New Roman" pitchFamily="18" charset="0"/>
              </a:rPr>
              <a:t>the stack pointer (SP or ESP)</a:t>
            </a:r>
          </a:p>
          <a:p>
            <a:pPr lvl="1" algn="just"/>
            <a:r>
              <a:rPr lang="en-US" sz="2600" dirty="0" smtClean="0">
                <a:solidFill>
                  <a:srgbClr val="000000"/>
                </a:solidFill>
                <a:latin typeface="Times New Roman" pitchFamily="18" charset="0"/>
                <a:cs typeface="Times New Roman" pitchFamily="18" charset="0"/>
              </a:rPr>
              <a:t>the stack segment register (SS) </a:t>
            </a:r>
          </a:p>
          <a:p>
            <a:pPr algn="just"/>
            <a:r>
              <a:rPr lang="en-US" sz="2600" dirty="0" smtClean="0">
                <a:solidFill>
                  <a:srgbClr val="000000"/>
                </a:solidFill>
                <a:latin typeface="Times New Roman" pitchFamily="18" charset="0"/>
                <a:cs typeface="Times New Roman" pitchFamily="18" charset="0"/>
              </a:rPr>
              <a:t>Whenever a word of data is pushed onto the stack, the high-order 8 bits are placed in the location addressed by SP – 1. </a:t>
            </a:r>
          </a:p>
          <a:p>
            <a:pPr lvl="1" algn="just"/>
            <a:r>
              <a:rPr lang="en-US" sz="2600" dirty="0" smtClean="0">
                <a:solidFill>
                  <a:srgbClr val="000000"/>
                </a:solidFill>
                <a:latin typeface="Times New Roman" pitchFamily="18" charset="0"/>
                <a:cs typeface="Times New Roman" pitchFamily="18" charset="0"/>
              </a:rPr>
              <a:t>low-order 8 bits are placed in the location addressed by SP – 2</a:t>
            </a:r>
            <a:endParaRPr lang="en-US" sz="2600" dirty="0" smtClean="0">
              <a:latin typeface="Times New Roman" pitchFamily="18" charset="0"/>
              <a:cs typeface="Times New Roman" pitchFamily="18" charset="0"/>
            </a:endParaRPr>
          </a:p>
          <a:p>
            <a:endParaRPr lang="en-US" dirty="0"/>
          </a:p>
        </p:txBody>
      </p:sp>
      <p:sp>
        <p:nvSpPr>
          <p:cNvPr id="7" name="Date Placeholder 6"/>
          <p:cNvSpPr>
            <a:spLocks noGrp="1"/>
          </p:cNvSpPr>
          <p:nvPr>
            <p:ph type="dt" sz="half" idx="10"/>
          </p:nvPr>
        </p:nvSpPr>
        <p:spPr/>
        <p:txBody>
          <a:bodyPr/>
          <a:lstStyle/>
          <a:p>
            <a:fld id="{D22EBC18-70A8-412A-AEBD-D809E4F1F1E0}" type="datetime3">
              <a:rPr lang="en-US" smtClean="0"/>
              <a:pPr/>
              <a:t>28 March 2020</a:t>
            </a:fld>
            <a:endParaRPr lang="en-US"/>
          </a:p>
        </p:txBody>
      </p:sp>
      <p:sp>
        <p:nvSpPr>
          <p:cNvPr id="8" name="Slide Number Placeholder 7"/>
          <p:cNvSpPr>
            <a:spLocks noGrp="1"/>
          </p:cNvSpPr>
          <p:nvPr>
            <p:ph type="sldNum" sz="quarter" idx="12"/>
          </p:nvPr>
        </p:nvSpPr>
        <p:spPr/>
        <p:txBody>
          <a:bodyPr/>
          <a:lstStyle/>
          <a:p>
            <a:fld id="{0FC8CFFE-504E-48E2-9562-8F7E4BA14AAB}" type="slidenum">
              <a:rPr lang="en-US" smtClean="0"/>
              <a:pPr/>
              <a:t>64</a:t>
            </a:fld>
            <a:endParaRPr lang="en-US"/>
          </a:p>
        </p:txBody>
      </p:sp>
      <p:sp>
        <p:nvSpPr>
          <p:cNvPr id="9" name="Footer Placeholder 8"/>
          <p:cNvSpPr>
            <a:spLocks noGrp="1"/>
          </p:cNvSpPr>
          <p:nvPr>
            <p:ph type="ftr" sz="quarter" idx="11"/>
          </p:nvPr>
        </p:nvSpPr>
        <p:spPr/>
        <p:txBody>
          <a:bodyPr/>
          <a:lstStyle/>
          <a:p>
            <a:r>
              <a:rPr lang="en-US" smtClean="0"/>
              <a:t>CSE 301: Microprocessors, Dept. of Computer Science and Engineering</a:t>
            </a:r>
            <a:endParaRPr lang="en-US"/>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Stack memory addressing modes</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sz="2800" dirty="0" smtClean="0">
                <a:solidFill>
                  <a:srgbClr val="000000"/>
                </a:solidFill>
                <a:latin typeface="Times New Roman" pitchFamily="18" charset="0"/>
                <a:cs typeface="Times New Roman" pitchFamily="18" charset="0"/>
              </a:rPr>
              <a:t>The SP is decremented by 2 so the next word is stored in the next available stack location.</a:t>
            </a:r>
          </a:p>
          <a:p>
            <a:pPr lvl="1" algn="just"/>
            <a:r>
              <a:rPr lang="en-US" dirty="0" smtClean="0">
                <a:solidFill>
                  <a:srgbClr val="000000"/>
                </a:solidFill>
                <a:latin typeface="Times New Roman" pitchFamily="18" charset="0"/>
                <a:cs typeface="Times New Roman" pitchFamily="18" charset="0"/>
              </a:rPr>
              <a:t>the SP/ESP register always points to an area of memory located within the stack segment. </a:t>
            </a:r>
          </a:p>
          <a:p>
            <a:pPr algn="just"/>
            <a:r>
              <a:rPr lang="en-US" sz="2800" dirty="0" smtClean="0">
                <a:solidFill>
                  <a:srgbClr val="000000"/>
                </a:solidFill>
                <a:latin typeface="Times New Roman" pitchFamily="18" charset="0"/>
                <a:cs typeface="Times New Roman" pitchFamily="18" charset="0"/>
              </a:rPr>
              <a:t>In protected mode operation, the SS register holds a selector that accesses a descriptor for the base address of the stack segment.</a:t>
            </a:r>
          </a:p>
          <a:p>
            <a:pPr algn="just"/>
            <a:r>
              <a:rPr lang="en-US" sz="2800" dirty="0" smtClean="0">
                <a:solidFill>
                  <a:srgbClr val="000000"/>
                </a:solidFill>
                <a:latin typeface="Times New Roman" pitchFamily="18" charset="0"/>
                <a:cs typeface="Times New Roman" pitchFamily="18" charset="0"/>
              </a:rPr>
              <a:t>When data are popped from the stack, the low-order 8 bits are removed from the location addressed by SP. </a:t>
            </a:r>
          </a:p>
          <a:p>
            <a:pPr lvl="1" algn="just"/>
            <a:r>
              <a:rPr lang="en-US" dirty="0" smtClean="0">
                <a:solidFill>
                  <a:srgbClr val="000000"/>
                </a:solidFill>
                <a:latin typeface="Times New Roman" pitchFamily="18" charset="0"/>
                <a:cs typeface="Times New Roman" pitchFamily="18" charset="0"/>
              </a:rPr>
              <a:t>high-order 8 bits are removed; the SP register is incremented by 2</a:t>
            </a:r>
            <a:endParaRPr lang="en-AU" dirty="0" smtClean="0">
              <a:solidFill>
                <a:srgbClr val="000000"/>
              </a:solidFill>
              <a:latin typeface="Times New Roman" pitchFamily="18" charset="0"/>
              <a:cs typeface="Times New Roman" pitchFamily="18" charset="0"/>
            </a:endParaRPr>
          </a:p>
          <a:p>
            <a:endParaRPr lang="en-US" dirty="0"/>
          </a:p>
        </p:txBody>
      </p:sp>
      <p:sp>
        <p:nvSpPr>
          <p:cNvPr id="7" name="Date Placeholder 6"/>
          <p:cNvSpPr>
            <a:spLocks noGrp="1"/>
          </p:cNvSpPr>
          <p:nvPr>
            <p:ph type="dt" sz="half" idx="10"/>
          </p:nvPr>
        </p:nvSpPr>
        <p:spPr/>
        <p:txBody>
          <a:bodyPr/>
          <a:lstStyle/>
          <a:p>
            <a:fld id="{C3124604-E89F-454B-A951-80808011C6F0}" type="datetime3">
              <a:rPr lang="en-US" smtClean="0"/>
              <a:pPr/>
              <a:t>28 March 2020</a:t>
            </a:fld>
            <a:endParaRPr lang="en-US"/>
          </a:p>
        </p:txBody>
      </p:sp>
      <p:sp>
        <p:nvSpPr>
          <p:cNvPr id="8" name="Slide Number Placeholder 7"/>
          <p:cNvSpPr>
            <a:spLocks noGrp="1"/>
          </p:cNvSpPr>
          <p:nvPr>
            <p:ph type="sldNum" sz="quarter" idx="12"/>
          </p:nvPr>
        </p:nvSpPr>
        <p:spPr/>
        <p:txBody>
          <a:bodyPr/>
          <a:lstStyle/>
          <a:p>
            <a:fld id="{0FC8CFFE-504E-48E2-9562-8F7E4BA14AAB}" type="slidenum">
              <a:rPr lang="en-US" smtClean="0"/>
              <a:pPr/>
              <a:t>65</a:t>
            </a:fld>
            <a:endParaRPr lang="en-US"/>
          </a:p>
        </p:txBody>
      </p:sp>
      <p:sp>
        <p:nvSpPr>
          <p:cNvPr id="9" name="Footer Placeholder 8"/>
          <p:cNvSpPr>
            <a:spLocks noGrp="1"/>
          </p:cNvSpPr>
          <p:nvPr>
            <p:ph type="ftr" sz="quarter" idx="11"/>
          </p:nvPr>
        </p:nvSpPr>
        <p:spPr/>
        <p:txBody>
          <a:bodyPr/>
          <a:lstStyle/>
          <a:p>
            <a:r>
              <a:rPr lang="en-US" smtClean="0"/>
              <a:t>CSE 301: Microprocessors, Dept. of Computer Science and Engineering</a:t>
            </a:r>
            <a:endParaRPr lang="en-US"/>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b="1" dirty="0" smtClean="0">
                <a:latin typeface="Times New Roman" pitchFamily="18" charset="0"/>
                <a:cs typeface="Times New Roman" pitchFamily="18" charset="0"/>
              </a:rPr>
              <a:t>Stack memory addressing modes</a:t>
            </a:r>
            <a:endParaRPr lang="en-US" dirty="0"/>
          </a:p>
        </p:txBody>
      </p:sp>
      <p:pic>
        <p:nvPicPr>
          <p:cNvPr id="7" name="Picture 3" descr="FG03_017_0135026458"/>
          <p:cNvPicPr>
            <a:picLocks noGrp="1" noChangeAspect="1" noChangeArrowheads="1"/>
          </p:cNvPicPr>
          <p:nvPr>
            <p:ph idx="1"/>
          </p:nvPr>
        </p:nvPicPr>
        <p:blipFill>
          <a:blip r:embed="rId2"/>
          <a:srcRect/>
          <a:stretch>
            <a:fillRect/>
          </a:stretch>
        </p:blipFill>
        <p:spPr bwMode="auto">
          <a:xfrm>
            <a:off x="2590800" y="1295400"/>
            <a:ext cx="4465674" cy="3581400"/>
          </a:xfrm>
          <a:prstGeom prst="rect">
            <a:avLst/>
          </a:prstGeom>
          <a:noFill/>
          <a:ln w="9525">
            <a:noFill/>
            <a:miter lim="800000"/>
            <a:headEnd/>
            <a:tailEnd/>
          </a:ln>
        </p:spPr>
      </p:pic>
      <p:sp>
        <p:nvSpPr>
          <p:cNvPr id="8" name="Rectangle 2"/>
          <p:cNvSpPr txBox="1">
            <a:spLocks noChangeArrowheads="1"/>
          </p:cNvSpPr>
          <p:nvPr/>
        </p:nvSpPr>
        <p:spPr>
          <a:xfrm>
            <a:off x="685800" y="5105400"/>
            <a:ext cx="7772400" cy="1143000"/>
          </a:xfrm>
          <a:prstGeom prst="rect">
            <a:avLst/>
          </a:prstGeom>
        </p:spPr>
        <p:txBody>
          <a:bodyPr vert="horz" lIns="91440" tIns="45720" rIns="91440" bIns="45720" rtlCol="0" anchor="ctr">
            <a:normAutofit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1800" b="1" i="0" u="none" strike="noStrike" kern="1200" cap="none" spc="0" normalizeH="0" baseline="0" noProof="0" dirty="0" smtClean="0">
                <a:ln>
                  <a:noFill/>
                </a:ln>
                <a:solidFill>
                  <a:schemeClr val="tx1"/>
                </a:solidFill>
                <a:effectLst/>
                <a:uLnTx/>
                <a:uFillTx/>
                <a:latin typeface="+mj-lt"/>
                <a:ea typeface="+mj-ea"/>
                <a:cs typeface="Arial" pitchFamily="34" charset="0"/>
              </a:rPr>
              <a:t>Figure 9</a:t>
            </a:r>
            <a:r>
              <a:rPr kumimoji="0" lang="en-US" sz="1800" b="0" i="0" u="none" strike="noStrike" kern="1200" cap="none" spc="0" normalizeH="0" baseline="0" noProof="0" dirty="0" smtClean="0">
                <a:ln>
                  <a:noFill/>
                </a:ln>
                <a:solidFill>
                  <a:schemeClr val="tx1"/>
                </a:solidFill>
                <a:effectLst/>
                <a:uLnTx/>
                <a:uFillTx/>
                <a:latin typeface="+mj-lt"/>
                <a:ea typeface="+mj-ea"/>
                <a:cs typeface="Arial" pitchFamily="34" charset="0"/>
              </a:rPr>
              <a:t>  The PUSH and POP instructions: (a) PUSH BX places the contents of BX onto the stack; (b) POP CX removes data from the stack and places them into CX. Both instructions are shown after execution.</a:t>
            </a:r>
            <a:r>
              <a:rPr kumimoji="0" lang="en-AU" sz="1800" b="0" i="0" u="none" strike="noStrike" kern="1200" cap="none" spc="0" normalizeH="0" baseline="0" noProof="0" dirty="0" smtClean="0">
                <a:ln>
                  <a:noFill/>
                </a:ln>
                <a:solidFill>
                  <a:schemeClr val="tx1"/>
                </a:solidFill>
                <a:effectLst/>
                <a:uLnTx/>
                <a:uFillTx/>
                <a:latin typeface="C Helvetica Condensed" charset="0"/>
                <a:ea typeface="+mj-ea"/>
                <a:cs typeface="Times New Roman" pitchFamily="18" charset="0"/>
              </a:rPr>
              <a:t/>
            </a:r>
            <a:br>
              <a:rPr kumimoji="0" lang="en-AU" sz="1800" b="0" i="0" u="none" strike="noStrike" kern="1200" cap="none" spc="0" normalizeH="0" baseline="0" noProof="0" dirty="0" smtClean="0">
                <a:ln>
                  <a:noFill/>
                </a:ln>
                <a:solidFill>
                  <a:schemeClr val="tx1"/>
                </a:solidFill>
                <a:effectLst/>
                <a:uLnTx/>
                <a:uFillTx/>
                <a:latin typeface="C Helvetica Condensed" charset="0"/>
                <a:ea typeface="+mj-ea"/>
                <a:cs typeface="Times New Roman" pitchFamily="18" charset="0"/>
              </a:rPr>
            </a:br>
            <a:endParaRPr kumimoji="0" lang="en-US" sz="1800" b="0" i="0" u="none" strike="noStrike" kern="1200" cap="none" spc="0" normalizeH="0" baseline="0" noProof="0" dirty="0" smtClean="0">
              <a:ln>
                <a:noFill/>
              </a:ln>
              <a:solidFill>
                <a:schemeClr val="tx1"/>
              </a:solidFill>
              <a:effectLst/>
              <a:uLnTx/>
              <a:uFillTx/>
              <a:latin typeface="C Helvetica Condensed" charset="0"/>
              <a:ea typeface="+mj-ea"/>
              <a:cs typeface="Times New Roman" pitchFamily="18" charset="0"/>
            </a:endParaRPr>
          </a:p>
        </p:txBody>
      </p:sp>
      <p:sp>
        <p:nvSpPr>
          <p:cNvPr id="9" name="Date Placeholder 8"/>
          <p:cNvSpPr>
            <a:spLocks noGrp="1"/>
          </p:cNvSpPr>
          <p:nvPr>
            <p:ph type="dt" sz="half" idx="10"/>
          </p:nvPr>
        </p:nvSpPr>
        <p:spPr/>
        <p:txBody>
          <a:bodyPr/>
          <a:lstStyle/>
          <a:p>
            <a:fld id="{9E948694-8D49-47A4-BF29-7A27CA3EEC00}" type="datetime3">
              <a:rPr lang="en-US" smtClean="0"/>
              <a:pPr/>
              <a:t>28 March 2020</a:t>
            </a:fld>
            <a:endParaRPr lang="en-US"/>
          </a:p>
        </p:txBody>
      </p:sp>
      <p:sp>
        <p:nvSpPr>
          <p:cNvPr id="10" name="Slide Number Placeholder 9"/>
          <p:cNvSpPr>
            <a:spLocks noGrp="1"/>
          </p:cNvSpPr>
          <p:nvPr>
            <p:ph type="sldNum" sz="quarter" idx="12"/>
          </p:nvPr>
        </p:nvSpPr>
        <p:spPr/>
        <p:txBody>
          <a:bodyPr/>
          <a:lstStyle/>
          <a:p>
            <a:fld id="{0FC8CFFE-504E-48E2-9562-8F7E4BA14AAB}" type="slidenum">
              <a:rPr lang="en-US" smtClean="0"/>
              <a:pPr/>
              <a:t>66</a:t>
            </a:fld>
            <a:endParaRPr lang="en-US"/>
          </a:p>
        </p:txBody>
      </p:sp>
      <p:sp>
        <p:nvSpPr>
          <p:cNvPr id="11" name="Footer Placeholder 10"/>
          <p:cNvSpPr>
            <a:spLocks noGrp="1"/>
          </p:cNvSpPr>
          <p:nvPr>
            <p:ph type="ftr" sz="quarter" idx="11"/>
          </p:nvPr>
        </p:nvSpPr>
        <p:spPr/>
        <p:txBody>
          <a:bodyPr/>
          <a:lstStyle/>
          <a:p>
            <a:r>
              <a:rPr lang="en-US" smtClean="0"/>
              <a:t>CSE 301: Microprocessors, Dept. of Computer Science and Engineering</a:t>
            </a:r>
            <a:endParaRPr lang="en-US"/>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Stack memory addressing modes</a:t>
            </a:r>
            <a:endParaRPr lang="en-US" dirty="0"/>
          </a:p>
        </p:txBody>
      </p:sp>
      <p:sp>
        <p:nvSpPr>
          <p:cNvPr id="3" name="Content Placeholder 2"/>
          <p:cNvSpPr>
            <a:spLocks noGrp="1"/>
          </p:cNvSpPr>
          <p:nvPr>
            <p:ph idx="1"/>
          </p:nvPr>
        </p:nvSpPr>
        <p:spPr/>
        <p:txBody>
          <a:bodyPr>
            <a:normAutofit/>
          </a:bodyPr>
          <a:lstStyle/>
          <a:p>
            <a:pPr algn="just"/>
            <a:r>
              <a:rPr lang="en-US" sz="2600" dirty="0" smtClean="0">
                <a:solidFill>
                  <a:srgbClr val="000000"/>
                </a:solidFill>
                <a:latin typeface="Times New Roman" pitchFamily="18" charset="0"/>
                <a:cs typeface="Times New Roman" pitchFamily="18" charset="0"/>
              </a:rPr>
              <a:t>Note that PUSH and POP store or retrieve words of data—never bytes—in 8086 - 80286.</a:t>
            </a:r>
          </a:p>
          <a:p>
            <a:pPr algn="just"/>
            <a:r>
              <a:rPr lang="en-US" sz="2600" dirty="0" smtClean="0">
                <a:solidFill>
                  <a:srgbClr val="000000"/>
                </a:solidFill>
                <a:latin typeface="Times New Roman" pitchFamily="18" charset="0"/>
                <a:cs typeface="Times New Roman" pitchFamily="18" charset="0"/>
              </a:rPr>
              <a:t>80386 and above allow words or </a:t>
            </a:r>
            <a:r>
              <a:rPr lang="en-US" sz="2600" dirty="0" err="1" smtClean="0">
                <a:solidFill>
                  <a:srgbClr val="000000"/>
                </a:solidFill>
                <a:latin typeface="Times New Roman" pitchFamily="18" charset="0"/>
                <a:cs typeface="Times New Roman" pitchFamily="18" charset="0"/>
              </a:rPr>
              <a:t>doublewords</a:t>
            </a:r>
            <a:r>
              <a:rPr lang="en-US" sz="2600" dirty="0" smtClean="0">
                <a:solidFill>
                  <a:srgbClr val="000000"/>
                </a:solidFill>
                <a:latin typeface="Times New Roman" pitchFamily="18" charset="0"/>
                <a:cs typeface="Times New Roman" pitchFamily="18" charset="0"/>
              </a:rPr>
              <a:t> to be transferred to and from the stack. </a:t>
            </a:r>
          </a:p>
          <a:p>
            <a:pPr algn="just"/>
            <a:r>
              <a:rPr lang="en-US" sz="2600" dirty="0" smtClean="0">
                <a:solidFill>
                  <a:srgbClr val="000000"/>
                </a:solidFill>
                <a:latin typeface="Times New Roman" pitchFamily="18" charset="0"/>
                <a:cs typeface="Times New Roman" pitchFamily="18" charset="0"/>
              </a:rPr>
              <a:t>Data may be pushed onto the stack from any 16-bit register or segment register.</a:t>
            </a:r>
          </a:p>
          <a:p>
            <a:pPr lvl="1" algn="just"/>
            <a:r>
              <a:rPr lang="en-US" sz="2600" dirty="0" smtClean="0">
                <a:solidFill>
                  <a:srgbClr val="000000"/>
                </a:solidFill>
                <a:latin typeface="Times New Roman" pitchFamily="18" charset="0"/>
                <a:cs typeface="Times New Roman" pitchFamily="18" charset="0"/>
              </a:rPr>
              <a:t>in 80386 and above, from any 32-bit extended register </a:t>
            </a:r>
          </a:p>
          <a:p>
            <a:pPr algn="just"/>
            <a:r>
              <a:rPr lang="en-US" sz="2600" dirty="0" smtClean="0">
                <a:solidFill>
                  <a:srgbClr val="000000"/>
                </a:solidFill>
                <a:latin typeface="Times New Roman" pitchFamily="18" charset="0"/>
                <a:cs typeface="Times New Roman" pitchFamily="18" charset="0"/>
              </a:rPr>
              <a:t>Data may be popped off the stack into any register or any segment register except CS. </a:t>
            </a:r>
            <a:endParaRPr lang="en-US" sz="2600" dirty="0" smtClean="0">
              <a:latin typeface="Times New Roman" pitchFamily="18" charset="0"/>
              <a:cs typeface="Times New Roman" pitchFamily="18" charset="0"/>
            </a:endParaRPr>
          </a:p>
          <a:p>
            <a:endParaRPr lang="en-US" dirty="0"/>
          </a:p>
        </p:txBody>
      </p:sp>
      <p:sp>
        <p:nvSpPr>
          <p:cNvPr id="7" name="Date Placeholder 6"/>
          <p:cNvSpPr>
            <a:spLocks noGrp="1"/>
          </p:cNvSpPr>
          <p:nvPr>
            <p:ph type="dt" sz="half" idx="10"/>
          </p:nvPr>
        </p:nvSpPr>
        <p:spPr/>
        <p:txBody>
          <a:bodyPr/>
          <a:lstStyle/>
          <a:p>
            <a:fld id="{193E5B50-BAC7-4EB6-8C24-412A9861D478}" type="datetime3">
              <a:rPr lang="en-US" smtClean="0"/>
              <a:pPr/>
              <a:t>28 March 2020</a:t>
            </a:fld>
            <a:endParaRPr lang="en-US"/>
          </a:p>
        </p:txBody>
      </p:sp>
      <p:sp>
        <p:nvSpPr>
          <p:cNvPr id="8" name="Slide Number Placeholder 7"/>
          <p:cNvSpPr>
            <a:spLocks noGrp="1"/>
          </p:cNvSpPr>
          <p:nvPr>
            <p:ph type="sldNum" sz="quarter" idx="12"/>
          </p:nvPr>
        </p:nvSpPr>
        <p:spPr/>
        <p:txBody>
          <a:bodyPr/>
          <a:lstStyle/>
          <a:p>
            <a:fld id="{0FC8CFFE-504E-48E2-9562-8F7E4BA14AAB}" type="slidenum">
              <a:rPr lang="en-US" smtClean="0"/>
              <a:pPr/>
              <a:t>67</a:t>
            </a:fld>
            <a:endParaRPr lang="en-US"/>
          </a:p>
        </p:txBody>
      </p:sp>
      <p:sp>
        <p:nvSpPr>
          <p:cNvPr id="9" name="Footer Placeholder 8"/>
          <p:cNvSpPr>
            <a:spLocks noGrp="1"/>
          </p:cNvSpPr>
          <p:nvPr>
            <p:ph type="ftr" sz="quarter" idx="11"/>
          </p:nvPr>
        </p:nvSpPr>
        <p:spPr/>
        <p:txBody>
          <a:bodyPr/>
          <a:lstStyle/>
          <a:p>
            <a:r>
              <a:rPr lang="en-US" smtClean="0"/>
              <a:t>CSE 301: Microprocessors, Dept. of Computer Science and Engineering</a:t>
            </a:r>
            <a:endParaRPr lang="en-US"/>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Stack memory addressing modes</a:t>
            </a:r>
            <a:endParaRPr lang="en-US" dirty="0"/>
          </a:p>
        </p:txBody>
      </p:sp>
      <p:sp>
        <p:nvSpPr>
          <p:cNvPr id="3" name="Content Placeholder 2"/>
          <p:cNvSpPr>
            <a:spLocks noGrp="1"/>
          </p:cNvSpPr>
          <p:nvPr>
            <p:ph idx="1"/>
          </p:nvPr>
        </p:nvSpPr>
        <p:spPr/>
        <p:txBody>
          <a:bodyPr/>
          <a:lstStyle/>
          <a:p>
            <a:pPr algn="just"/>
            <a:r>
              <a:rPr lang="en-US" sz="2400" dirty="0" smtClean="0">
                <a:solidFill>
                  <a:srgbClr val="000000"/>
                </a:solidFill>
                <a:latin typeface="Times New Roman" pitchFamily="18" charset="0"/>
                <a:cs typeface="Times New Roman" pitchFamily="18" charset="0"/>
              </a:rPr>
              <a:t>PUSHA and POPA instructions push or pop all except segment registers, on the stack. </a:t>
            </a:r>
          </a:p>
          <a:p>
            <a:pPr algn="just"/>
            <a:r>
              <a:rPr lang="en-US" sz="2400" dirty="0" smtClean="0">
                <a:solidFill>
                  <a:srgbClr val="000000"/>
                </a:solidFill>
                <a:latin typeface="Times New Roman" pitchFamily="18" charset="0"/>
                <a:cs typeface="Times New Roman" pitchFamily="18" charset="0"/>
              </a:rPr>
              <a:t>Not available on early 8086/8088 processors. </a:t>
            </a:r>
          </a:p>
          <a:p>
            <a:pPr algn="just"/>
            <a:r>
              <a:rPr lang="en-US" sz="2400" dirty="0" smtClean="0">
                <a:solidFill>
                  <a:srgbClr val="000000"/>
                </a:solidFill>
                <a:latin typeface="Times New Roman" pitchFamily="18" charset="0"/>
                <a:cs typeface="Times New Roman" pitchFamily="18" charset="0"/>
              </a:rPr>
              <a:t>80386 and above allow extended registers to be pushed or popped. </a:t>
            </a:r>
          </a:p>
          <a:p>
            <a:pPr lvl="1" algn="just"/>
            <a:r>
              <a:rPr lang="en-US" sz="2400" dirty="0" smtClean="0">
                <a:solidFill>
                  <a:srgbClr val="000000"/>
                </a:solidFill>
                <a:latin typeface="Times New Roman" pitchFamily="18" charset="0"/>
                <a:cs typeface="Times New Roman" pitchFamily="18" charset="0"/>
              </a:rPr>
              <a:t>64-bit mode for Pentium and </a:t>
            </a:r>
            <a:r>
              <a:rPr lang="en-US" sz="2400" dirty="0" err="1" smtClean="0">
                <a:solidFill>
                  <a:srgbClr val="000000"/>
                </a:solidFill>
                <a:latin typeface="Times New Roman" pitchFamily="18" charset="0"/>
                <a:cs typeface="Times New Roman" pitchFamily="18" charset="0"/>
              </a:rPr>
              <a:t>Core2</a:t>
            </a:r>
            <a:r>
              <a:rPr lang="en-US" sz="2400" dirty="0" smtClean="0">
                <a:solidFill>
                  <a:srgbClr val="000000"/>
                </a:solidFill>
                <a:latin typeface="Times New Roman" pitchFamily="18" charset="0"/>
                <a:cs typeface="Times New Roman" pitchFamily="18" charset="0"/>
              </a:rPr>
              <a:t> does not contain a PUSHA or POPA instruction</a:t>
            </a:r>
          </a:p>
          <a:p>
            <a:endParaRPr lang="en-US" dirty="0"/>
          </a:p>
        </p:txBody>
      </p:sp>
      <p:sp>
        <p:nvSpPr>
          <p:cNvPr id="7" name="Date Placeholder 6"/>
          <p:cNvSpPr>
            <a:spLocks noGrp="1"/>
          </p:cNvSpPr>
          <p:nvPr>
            <p:ph type="dt" sz="half" idx="10"/>
          </p:nvPr>
        </p:nvSpPr>
        <p:spPr/>
        <p:txBody>
          <a:bodyPr/>
          <a:lstStyle/>
          <a:p>
            <a:fld id="{FC759C62-4F83-402E-AE1D-338ABCBF557D}" type="datetime3">
              <a:rPr lang="en-US" smtClean="0"/>
              <a:pPr/>
              <a:t>28 March 2020</a:t>
            </a:fld>
            <a:endParaRPr lang="en-US"/>
          </a:p>
        </p:txBody>
      </p:sp>
      <p:sp>
        <p:nvSpPr>
          <p:cNvPr id="8" name="Slide Number Placeholder 7"/>
          <p:cNvSpPr>
            <a:spLocks noGrp="1"/>
          </p:cNvSpPr>
          <p:nvPr>
            <p:ph type="sldNum" sz="quarter" idx="12"/>
          </p:nvPr>
        </p:nvSpPr>
        <p:spPr/>
        <p:txBody>
          <a:bodyPr/>
          <a:lstStyle/>
          <a:p>
            <a:fld id="{0FC8CFFE-504E-48E2-9562-8F7E4BA14AAB}" type="slidenum">
              <a:rPr lang="en-US" smtClean="0"/>
              <a:pPr/>
              <a:t>68</a:t>
            </a:fld>
            <a:endParaRPr lang="en-US"/>
          </a:p>
        </p:txBody>
      </p:sp>
      <p:sp>
        <p:nvSpPr>
          <p:cNvPr id="9" name="Footer Placeholder 8"/>
          <p:cNvSpPr>
            <a:spLocks noGrp="1"/>
          </p:cNvSpPr>
          <p:nvPr>
            <p:ph type="ftr" sz="quarter" idx="11"/>
          </p:nvPr>
        </p:nvSpPr>
        <p:spPr/>
        <p:txBody>
          <a:bodyPr/>
          <a:lstStyle/>
          <a:p>
            <a:r>
              <a:rPr lang="en-US" smtClean="0"/>
              <a:t>CSE 301: Microprocessors, Dept. of Computer Science and Engineering</a:t>
            </a:r>
            <a:endParaRPr lang="en-US"/>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b="1" dirty="0" smtClean="0">
                <a:latin typeface="Times New Roman" pitchFamily="18" charset="0"/>
                <a:cs typeface="Times New Roman" pitchFamily="18" charset="0"/>
              </a:rPr>
              <a:t>Data Transfer Instructions</a:t>
            </a:r>
          </a:p>
        </p:txBody>
      </p:sp>
      <p:pic>
        <p:nvPicPr>
          <p:cNvPr id="34819" name="Picture 4"/>
          <p:cNvPicPr>
            <a:picLocks noGrp="1" noChangeAspect="1" noChangeArrowheads="1"/>
          </p:cNvPicPr>
          <p:nvPr>
            <p:ph type="body" idx="1"/>
          </p:nvPr>
        </p:nvPicPr>
        <p:blipFill>
          <a:blip r:embed="rId2"/>
          <a:srcRect/>
          <a:stretch>
            <a:fillRect/>
          </a:stretch>
        </p:blipFill>
        <p:spPr>
          <a:xfrm>
            <a:off x="2057400" y="1524000"/>
            <a:ext cx="4953000" cy="4876800"/>
          </a:xfrm>
          <a:noFill/>
        </p:spPr>
      </p:pic>
      <p:sp>
        <p:nvSpPr>
          <p:cNvPr id="4" name="Date Placeholder 3"/>
          <p:cNvSpPr>
            <a:spLocks noGrp="1"/>
          </p:cNvSpPr>
          <p:nvPr>
            <p:ph type="dt" sz="half" idx="10"/>
          </p:nvPr>
        </p:nvSpPr>
        <p:spPr/>
        <p:txBody>
          <a:bodyPr/>
          <a:lstStyle/>
          <a:p>
            <a:fld id="{2F2848FC-7BAA-4487-8F9D-91BED227CE87}" type="datetime3">
              <a:rPr lang="en-US" smtClean="0"/>
              <a:pPr/>
              <a:t>28 March 2020</a:t>
            </a:fld>
            <a:endParaRPr lang="en-US"/>
          </a:p>
        </p:txBody>
      </p:sp>
      <p:sp>
        <p:nvSpPr>
          <p:cNvPr id="5" name="Slide Number Placeholder 4"/>
          <p:cNvSpPr>
            <a:spLocks noGrp="1"/>
          </p:cNvSpPr>
          <p:nvPr>
            <p:ph type="sldNum" sz="quarter" idx="12"/>
          </p:nvPr>
        </p:nvSpPr>
        <p:spPr/>
        <p:txBody>
          <a:bodyPr/>
          <a:lstStyle/>
          <a:p>
            <a:fld id="{0FC8CFFE-504E-48E2-9562-8F7E4BA14AAB}" type="slidenum">
              <a:rPr lang="en-US" smtClean="0"/>
              <a:pPr/>
              <a:t>69</a:t>
            </a:fld>
            <a:endParaRPr lang="en-US"/>
          </a:p>
        </p:txBody>
      </p:sp>
      <p:sp>
        <p:nvSpPr>
          <p:cNvPr id="6" name="Footer Placeholder 5"/>
          <p:cNvSpPr>
            <a:spLocks noGrp="1"/>
          </p:cNvSpPr>
          <p:nvPr>
            <p:ph type="ftr" sz="quarter" idx="11"/>
          </p:nvPr>
        </p:nvSpPr>
        <p:spPr/>
        <p:txBody>
          <a:bodyPr/>
          <a:lstStyle/>
          <a:p>
            <a:r>
              <a:rPr lang="en-US" smtClean="0"/>
              <a:t>CSE 301: Microprocessors, Dept. of Computer Science and Engineering</a:t>
            </a: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itchFamily="18" charset="0"/>
                <a:cs typeface="Times New Roman" pitchFamily="18" charset="0"/>
              </a:rPr>
              <a:t>Internal architecture of 8086 (cont’d)</a:t>
            </a:r>
            <a:endParaRPr lang="en-US" sz="3600" dirty="0"/>
          </a:p>
        </p:txBody>
      </p:sp>
      <p:sp>
        <p:nvSpPr>
          <p:cNvPr id="3" name="Content Placeholder 2"/>
          <p:cNvSpPr>
            <a:spLocks noGrp="1"/>
          </p:cNvSpPr>
          <p:nvPr>
            <p:ph idx="1"/>
          </p:nvPr>
        </p:nvSpPr>
        <p:spPr/>
        <p:txBody>
          <a:bodyPr/>
          <a:lstStyle/>
          <a:p>
            <a:pPr>
              <a:buFont typeface="Wingdings" pitchFamily="2" charset="2"/>
              <a:buChar char="ü"/>
            </a:pPr>
            <a:r>
              <a:rPr lang="en-US" sz="2800" b="1" dirty="0" smtClean="0">
                <a:latin typeface="Times New Roman" pitchFamily="18" charset="0"/>
                <a:cs typeface="Times New Roman" pitchFamily="18" charset="0"/>
              </a:rPr>
              <a:t>Bus Interface Unit (BIU)</a:t>
            </a:r>
            <a:endParaRPr lang="en-US" sz="2800" dirty="0" smtClean="0">
              <a:latin typeface="Times New Roman" pitchFamily="18" charset="0"/>
              <a:cs typeface="Times New Roman" pitchFamily="18" charset="0"/>
            </a:endParaRPr>
          </a:p>
          <a:p>
            <a:pPr>
              <a:buFont typeface="Courier New" pitchFamily="49" charset="0"/>
              <a:buChar char="o"/>
            </a:pPr>
            <a:r>
              <a:rPr lang="en-US" sz="2400" dirty="0" smtClean="0">
                <a:latin typeface="Times New Roman" pitchFamily="18" charset="0"/>
                <a:cs typeface="Times New Roman" pitchFamily="18" charset="0"/>
              </a:rPr>
              <a:t>The BIU has </a:t>
            </a:r>
          </a:p>
          <a:p>
            <a:pPr lvl="1"/>
            <a:r>
              <a:rPr lang="en-US" sz="2400" dirty="0" smtClean="0">
                <a:latin typeface="Times New Roman" pitchFamily="18" charset="0"/>
                <a:cs typeface="Times New Roman" pitchFamily="18" charset="0"/>
              </a:rPr>
              <a:t> Instruction stream byte queue</a:t>
            </a:r>
          </a:p>
          <a:p>
            <a:pPr lvl="1"/>
            <a:r>
              <a:rPr lang="en-US" sz="2400" dirty="0" smtClean="0">
                <a:latin typeface="Times New Roman" pitchFamily="18" charset="0"/>
                <a:cs typeface="Times New Roman" pitchFamily="18" charset="0"/>
              </a:rPr>
              <a:t> A set of segment registers</a:t>
            </a:r>
          </a:p>
          <a:p>
            <a:pPr lvl="1"/>
            <a:r>
              <a:rPr lang="en-US" sz="2400" dirty="0" smtClean="0">
                <a:latin typeface="Times New Roman" pitchFamily="18" charset="0"/>
                <a:cs typeface="Times New Roman" pitchFamily="18" charset="0"/>
              </a:rPr>
              <a:t> Instruction pointer </a:t>
            </a:r>
          </a:p>
          <a:p>
            <a:endParaRPr lang="en-US" dirty="0"/>
          </a:p>
        </p:txBody>
      </p:sp>
      <p:sp>
        <p:nvSpPr>
          <p:cNvPr id="7" name="Date Placeholder 6"/>
          <p:cNvSpPr>
            <a:spLocks noGrp="1"/>
          </p:cNvSpPr>
          <p:nvPr>
            <p:ph type="dt" sz="half" idx="10"/>
          </p:nvPr>
        </p:nvSpPr>
        <p:spPr/>
        <p:txBody>
          <a:bodyPr/>
          <a:lstStyle/>
          <a:p>
            <a:fld id="{D1C8E59D-11A4-401B-AF65-399A857C471F}" type="datetime3">
              <a:rPr lang="en-US" smtClean="0"/>
              <a:pPr/>
              <a:t>28 March 2020</a:t>
            </a:fld>
            <a:endParaRPr lang="en-US"/>
          </a:p>
        </p:txBody>
      </p:sp>
      <p:sp>
        <p:nvSpPr>
          <p:cNvPr id="8" name="Slide Number Placeholder 7"/>
          <p:cNvSpPr>
            <a:spLocks noGrp="1"/>
          </p:cNvSpPr>
          <p:nvPr>
            <p:ph type="sldNum" sz="quarter" idx="12"/>
          </p:nvPr>
        </p:nvSpPr>
        <p:spPr/>
        <p:txBody>
          <a:bodyPr/>
          <a:lstStyle/>
          <a:p>
            <a:fld id="{0FC8CFFE-504E-48E2-9562-8F7E4BA14AAB}" type="slidenum">
              <a:rPr lang="en-US" smtClean="0"/>
              <a:pPr/>
              <a:t>7</a:t>
            </a:fld>
            <a:endParaRPr lang="en-US"/>
          </a:p>
        </p:txBody>
      </p:sp>
      <p:sp>
        <p:nvSpPr>
          <p:cNvPr id="9" name="Footer Placeholder 8"/>
          <p:cNvSpPr>
            <a:spLocks noGrp="1"/>
          </p:cNvSpPr>
          <p:nvPr>
            <p:ph type="ftr" sz="quarter" idx="11"/>
          </p:nvPr>
        </p:nvSpPr>
        <p:spPr/>
        <p:txBody>
          <a:bodyPr/>
          <a:lstStyle/>
          <a:p>
            <a:r>
              <a:rPr lang="en-US" smtClean="0"/>
              <a:t>CSE 301: Microprocessors, Dept. of Computer Science and Engineering</a:t>
            </a:r>
            <a:endParaRPr lang="en-US"/>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b="1" dirty="0" smtClean="0"/>
              <a:t>Data Transfer Instructions</a:t>
            </a:r>
          </a:p>
        </p:txBody>
      </p:sp>
      <p:pic>
        <p:nvPicPr>
          <p:cNvPr id="35843" name="Picture 4"/>
          <p:cNvPicPr>
            <a:picLocks noGrp="1" noChangeAspect="1" noChangeArrowheads="1"/>
          </p:cNvPicPr>
          <p:nvPr>
            <p:ph type="body" idx="1"/>
          </p:nvPr>
        </p:nvPicPr>
        <p:blipFill>
          <a:blip r:embed="rId2"/>
          <a:srcRect/>
          <a:stretch>
            <a:fillRect/>
          </a:stretch>
        </p:blipFill>
        <p:spPr>
          <a:xfrm>
            <a:off x="1752600" y="1371600"/>
            <a:ext cx="4953000" cy="5486400"/>
          </a:xfrm>
          <a:noFill/>
        </p:spPr>
      </p:pic>
      <p:sp>
        <p:nvSpPr>
          <p:cNvPr id="4" name="Date Placeholder 3"/>
          <p:cNvSpPr>
            <a:spLocks noGrp="1"/>
          </p:cNvSpPr>
          <p:nvPr>
            <p:ph type="dt" sz="half" idx="10"/>
          </p:nvPr>
        </p:nvSpPr>
        <p:spPr/>
        <p:txBody>
          <a:bodyPr/>
          <a:lstStyle/>
          <a:p>
            <a:fld id="{953FB8EC-2013-40E4-83D1-BD94046AABFC}" type="datetime3">
              <a:rPr lang="en-US" smtClean="0"/>
              <a:pPr/>
              <a:t>28 March 2020</a:t>
            </a:fld>
            <a:endParaRPr lang="en-US"/>
          </a:p>
        </p:txBody>
      </p:sp>
      <p:sp>
        <p:nvSpPr>
          <p:cNvPr id="5" name="Slide Number Placeholder 4"/>
          <p:cNvSpPr>
            <a:spLocks noGrp="1"/>
          </p:cNvSpPr>
          <p:nvPr>
            <p:ph type="sldNum" sz="quarter" idx="12"/>
          </p:nvPr>
        </p:nvSpPr>
        <p:spPr/>
        <p:txBody>
          <a:bodyPr/>
          <a:lstStyle/>
          <a:p>
            <a:fld id="{0FC8CFFE-504E-48E2-9562-8F7E4BA14AAB}" type="slidenum">
              <a:rPr lang="en-US" smtClean="0"/>
              <a:pPr/>
              <a:t>70</a:t>
            </a:fld>
            <a:endParaRPr lang="en-US"/>
          </a:p>
        </p:txBody>
      </p:sp>
      <p:sp>
        <p:nvSpPr>
          <p:cNvPr id="6" name="Footer Placeholder 5"/>
          <p:cNvSpPr>
            <a:spLocks noGrp="1"/>
          </p:cNvSpPr>
          <p:nvPr>
            <p:ph type="ftr" sz="quarter" idx="11"/>
          </p:nvPr>
        </p:nvSpPr>
        <p:spPr/>
        <p:txBody>
          <a:bodyPr/>
          <a:lstStyle/>
          <a:p>
            <a:r>
              <a:rPr lang="en-US" smtClean="0"/>
              <a:t>CSE 301: Microprocessors, Dept. of Computer Science and Engineering</a:t>
            </a:r>
            <a:endParaRPr lang="en-US"/>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en-US" b="1" dirty="0" smtClean="0"/>
              <a:t>Arithmetic Instructions</a:t>
            </a:r>
          </a:p>
        </p:txBody>
      </p:sp>
      <p:pic>
        <p:nvPicPr>
          <p:cNvPr id="36867" name="Picture 4"/>
          <p:cNvPicPr>
            <a:picLocks noGrp="1" noChangeAspect="1" noChangeArrowheads="1"/>
          </p:cNvPicPr>
          <p:nvPr>
            <p:ph type="body" idx="1"/>
          </p:nvPr>
        </p:nvPicPr>
        <p:blipFill>
          <a:blip r:embed="rId2"/>
          <a:srcRect/>
          <a:stretch>
            <a:fillRect/>
          </a:stretch>
        </p:blipFill>
        <p:spPr>
          <a:xfrm>
            <a:off x="2286000" y="1524000"/>
            <a:ext cx="4343400" cy="5029200"/>
          </a:xfrm>
          <a:noFill/>
        </p:spPr>
      </p:pic>
      <p:sp>
        <p:nvSpPr>
          <p:cNvPr id="4" name="Date Placeholder 3"/>
          <p:cNvSpPr>
            <a:spLocks noGrp="1"/>
          </p:cNvSpPr>
          <p:nvPr>
            <p:ph type="dt" sz="half" idx="10"/>
          </p:nvPr>
        </p:nvSpPr>
        <p:spPr/>
        <p:txBody>
          <a:bodyPr/>
          <a:lstStyle/>
          <a:p>
            <a:fld id="{44468C23-9AA7-4193-AFD7-3B7CB2475A3E}" type="datetime3">
              <a:rPr lang="en-US" smtClean="0"/>
              <a:pPr/>
              <a:t>28 March 2020</a:t>
            </a:fld>
            <a:endParaRPr lang="en-US"/>
          </a:p>
        </p:txBody>
      </p:sp>
      <p:sp>
        <p:nvSpPr>
          <p:cNvPr id="5" name="Slide Number Placeholder 4"/>
          <p:cNvSpPr>
            <a:spLocks noGrp="1"/>
          </p:cNvSpPr>
          <p:nvPr>
            <p:ph type="sldNum" sz="quarter" idx="12"/>
          </p:nvPr>
        </p:nvSpPr>
        <p:spPr/>
        <p:txBody>
          <a:bodyPr/>
          <a:lstStyle/>
          <a:p>
            <a:fld id="{0FC8CFFE-504E-48E2-9562-8F7E4BA14AAB}" type="slidenum">
              <a:rPr lang="en-US" smtClean="0"/>
              <a:pPr/>
              <a:t>71</a:t>
            </a:fld>
            <a:endParaRPr lang="en-US"/>
          </a:p>
        </p:txBody>
      </p:sp>
      <p:sp>
        <p:nvSpPr>
          <p:cNvPr id="6" name="Footer Placeholder 5"/>
          <p:cNvSpPr>
            <a:spLocks noGrp="1"/>
          </p:cNvSpPr>
          <p:nvPr>
            <p:ph type="ftr" sz="quarter" idx="11"/>
          </p:nvPr>
        </p:nvSpPr>
        <p:spPr/>
        <p:txBody>
          <a:bodyPr/>
          <a:lstStyle/>
          <a:p>
            <a:r>
              <a:rPr lang="en-US" smtClean="0"/>
              <a:t>CSE 301: Microprocessors, Dept. of Computer Science and Engineering</a:t>
            </a:r>
            <a:endParaRPr lang="en-US"/>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n-US" b="1" dirty="0" smtClean="0"/>
              <a:t>Arithmetic Instructions</a:t>
            </a:r>
          </a:p>
        </p:txBody>
      </p:sp>
      <p:pic>
        <p:nvPicPr>
          <p:cNvPr id="37891" name="Picture 4"/>
          <p:cNvPicPr>
            <a:picLocks noGrp="1" noChangeAspect="1" noChangeArrowheads="1"/>
          </p:cNvPicPr>
          <p:nvPr>
            <p:ph type="body" idx="1"/>
          </p:nvPr>
        </p:nvPicPr>
        <p:blipFill>
          <a:blip r:embed="rId2"/>
          <a:srcRect/>
          <a:stretch>
            <a:fillRect/>
          </a:stretch>
        </p:blipFill>
        <p:spPr>
          <a:xfrm>
            <a:off x="2438400" y="1447800"/>
            <a:ext cx="3962400" cy="5181600"/>
          </a:xfrm>
          <a:noFill/>
        </p:spPr>
      </p:pic>
      <p:sp>
        <p:nvSpPr>
          <p:cNvPr id="4" name="Date Placeholder 3"/>
          <p:cNvSpPr>
            <a:spLocks noGrp="1"/>
          </p:cNvSpPr>
          <p:nvPr>
            <p:ph type="dt" sz="half" idx="10"/>
          </p:nvPr>
        </p:nvSpPr>
        <p:spPr/>
        <p:txBody>
          <a:bodyPr/>
          <a:lstStyle/>
          <a:p>
            <a:fld id="{CDB7B671-42F9-44C0-B849-03E198C0A7D3}" type="datetime3">
              <a:rPr lang="en-US" smtClean="0"/>
              <a:pPr/>
              <a:t>28 March 2020</a:t>
            </a:fld>
            <a:endParaRPr lang="en-US"/>
          </a:p>
        </p:txBody>
      </p:sp>
      <p:sp>
        <p:nvSpPr>
          <p:cNvPr id="5" name="Slide Number Placeholder 4"/>
          <p:cNvSpPr>
            <a:spLocks noGrp="1"/>
          </p:cNvSpPr>
          <p:nvPr>
            <p:ph type="sldNum" sz="quarter" idx="12"/>
          </p:nvPr>
        </p:nvSpPr>
        <p:spPr/>
        <p:txBody>
          <a:bodyPr/>
          <a:lstStyle/>
          <a:p>
            <a:fld id="{0FC8CFFE-504E-48E2-9562-8F7E4BA14AAB}" type="slidenum">
              <a:rPr lang="en-US" smtClean="0"/>
              <a:pPr/>
              <a:t>72</a:t>
            </a:fld>
            <a:endParaRPr lang="en-US"/>
          </a:p>
        </p:txBody>
      </p:sp>
      <p:sp>
        <p:nvSpPr>
          <p:cNvPr id="6" name="Footer Placeholder 5"/>
          <p:cNvSpPr>
            <a:spLocks noGrp="1"/>
          </p:cNvSpPr>
          <p:nvPr>
            <p:ph type="ftr" sz="quarter" idx="11"/>
          </p:nvPr>
        </p:nvSpPr>
        <p:spPr/>
        <p:txBody>
          <a:bodyPr/>
          <a:lstStyle/>
          <a:p>
            <a:r>
              <a:rPr lang="en-US" smtClean="0"/>
              <a:t>CSE 301: Microprocessors, Dept. of Computer Science and Engineering</a:t>
            </a:r>
            <a:endParaRPr lang="en-US"/>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en-US" b="1" dirty="0" smtClean="0"/>
              <a:t>Number Representation</a:t>
            </a:r>
          </a:p>
        </p:txBody>
      </p:sp>
      <p:pic>
        <p:nvPicPr>
          <p:cNvPr id="38915" name="Picture 4"/>
          <p:cNvPicPr>
            <a:picLocks noGrp="1" noChangeAspect="1" noChangeArrowheads="1"/>
          </p:cNvPicPr>
          <p:nvPr>
            <p:ph type="body" idx="1"/>
          </p:nvPr>
        </p:nvPicPr>
        <p:blipFill>
          <a:blip r:embed="rId2"/>
          <a:srcRect/>
          <a:stretch>
            <a:fillRect/>
          </a:stretch>
        </p:blipFill>
        <p:spPr>
          <a:xfrm>
            <a:off x="1295400" y="2387600"/>
            <a:ext cx="6324600" cy="3343275"/>
          </a:xfrm>
          <a:noFill/>
        </p:spPr>
      </p:pic>
      <p:sp>
        <p:nvSpPr>
          <p:cNvPr id="4" name="Date Placeholder 3"/>
          <p:cNvSpPr>
            <a:spLocks noGrp="1"/>
          </p:cNvSpPr>
          <p:nvPr>
            <p:ph type="dt" sz="half" idx="10"/>
          </p:nvPr>
        </p:nvSpPr>
        <p:spPr/>
        <p:txBody>
          <a:bodyPr/>
          <a:lstStyle/>
          <a:p>
            <a:fld id="{4BF3CA75-5396-4558-8779-CAA53E5D5C4E}" type="datetime3">
              <a:rPr lang="en-US" smtClean="0"/>
              <a:pPr/>
              <a:t>28 March 2020</a:t>
            </a:fld>
            <a:endParaRPr lang="en-US"/>
          </a:p>
        </p:txBody>
      </p:sp>
      <p:sp>
        <p:nvSpPr>
          <p:cNvPr id="5" name="Slide Number Placeholder 4"/>
          <p:cNvSpPr>
            <a:spLocks noGrp="1"/>
          </p:cNvSpPr>
          <p:nvPr>
            <p:ph type="sldNum" sz="quarter" idx="12"/>
          </p:nvPr>
        </p:nvSpPr>
        <p:spPr/>
        <p:txBody>
          <a:bodyPr/>
          <a:lstStyle/>
          <a:p>
            <a:fld id="{0FC8CFFE-504E-48E2-9562-8F7E4BA14AAB}" type="slidenum">
              <a:rPr lang="en-US" smtClean="0"/>
              <a:pPr/>
              <a:t>73</a:t>
            </a:fld>
            <a:endParaRPr lang="en-US"/>
          </a:p>
        </p:txBody>
      </p:sp>
      <p:sp>
        <p:nvSpPr>
          <p:cNvPr id="6" name="Footer Placeholder 5"/>
          <p:cNvSpPr>
            <a:spLocks noGrp="1"/>
          </p:cNvSpPr>
          <p:nvPr>
            <p:ph type="ftr" sz="quarter" idx="11"/>
          </p:nvPr>
        </p:nvSpPr>
        <p:spPr/>
        <p:txBody>
          <a:bodyPr/>
          <a:lstStyle/>
          <a:p>
            <a:r>
              <a:rPr lang="en-US" smtClean="0"/>
              <a:t>CSE 301: Microprocessors, Dept. of Computer Science and Engineering</a:t>
            </a:r>
            <a:endParaRPr lang="en-US"/>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en-US" b="1" dirty="0" smtClean="0"/>
              <a:t>Logical Instructions</a:t>
            </a:r>
          </a:p>
        </p:txBody>
      </p:sp>
      <p:pic>
        <p:nvPicPr>
          <p:cNvPr id="39939" name="Picture 4"/>
          <p:cNvPicPr>
            <a:picLocks noGrp="1" noChangeAspect="1" noChangeArrowheads="1"/>
          </p:cNvPicPr>
          <p:nvPr>
            <p:ph type="body" idx="1"/>
          </p:nvPr>
        </p:nvPicPr>
        <p:blipFill>
          <a:blip r:embed="rId2"/>
          <a:srcRect/>
          <a:stretch>
            <a:fillRect/>
          </a:stretch>
        </p:blipFill>
        <p:spPr>
          <a:xfrm>
            <a:off x="1828800" y="1524000"/>
            <a:ext cx="5105400" cy="4953000"/>
          </a:xfrm>
          <a:noFill/>
        </p:spPr>
      </p:pic>
      <p:sp>
        <p:nvSpPr>
          <p:cNvPr id="4" name="Date Placeholder 3"/>
          <p:cNvSpPr>
            <a:spLocks noGrp="1"/>
          </p:cNvSpPr>
          <p:nvPr>
            <p:ph type="dt" sz="half" idx="10"/>
          </p:nvPr>
        </p:nvSpPr>
        <p:spPr/>
        <p:txBody>
          <a:bodyPr/>
          <a:lstStyle/>
          <a:p>
            <a:fld id="{B5C776E5-617E-4E83-8954-D89E08C54EB3}" type="datetime3">
              <a:rPr lang="en-US" smtClean="0"/>
              <a:pPr/>
              <a:t>28 March 2020</a:t>
            </a:fld>
            <a:endParaRPr lang="en-US"/>
          </a:p>
        </p:txBody>
      </p:sp>
      <p:sp>
        <p:nvSpPr>
          <p:cNvPr id="5" name="Slide Number Placeholder 4"/>
          <p:cNvSpPr>
            <a:spLocks noGrp="1"/>
          </p:cNvSpPr>
          <p:nvPr>
            <p:ph type="sldNum" sz="quarter" idx="12"/>
          </p:nvPr>
        </p:nvSpPr>
        <p:spPr/>
        <p:txBody>
          <a:bodyPr/>
          <a:lstStyle/>
          <a:p>
            <a:fld id="{0FC8CFFE-504E-48E2-9562-8F7E4BA14AAB}" type="slidenum">
              <a:rPr lang="en-US" smtClean="0"/>
              <a:pPr/>
              <a:t>74</a:t>
            </a:fld>
            <a:endParaRPr lang="en-US"/>
          </a:p>
        </p:txBody>
      </p:sp>
      <p:sp>
        <p:nvSpPr>
          <p:cNvPr id="6" name="Footer Placeholder 5"/>
          <p:cNvSpPr>
            <a:spLocks noGrp="1"/>
          </p:cNvSpPr>
          <p:nvPr>
            <p:ph type="ftr" sz="quarter" idx="11"/>
          </p:nvPr>
        </p:nvSpPr>
        <p:spPr/>
        <p:txBody>
          <a:bodyPr/>
          <a:lstStyle/>
          <a:p>
            <a:r>
              <a:rPr lang="en-US" smtClean="0"/>
              <a:t>CSE 301: Microprocessors, Dept. of Computer Science and Engineering</a:t>
            </a:r>
            <a:endParaRPr lang="en-US"/>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en-US" b="1" dirty="0" smtClean="0"/>
              <a:t>String Instructions</a:t>
            </a:r>
          </a:p>
        </p:txBody>
      </p:sp>
      <p:pic>
        <p:nvPicPr>
          <p:cNvPr id="40963" name="Picture 4"/>
          <p:cNvPicPr>
            <a:picLocks noGrp="1" noChangeAspect="1" noChangeArrowheads="1"/>
          </p:cNvPicPr>
          <p:nvPr>
            <p:ph type="body" idx="1"/>
          </p:nvPr>
        </p:nvPicPr>
        <p:blipFill>
          <a:blip r:embed="rId2"/>
          <a:srcRect/>
          <a:stretch>
            <a:fillRect/>
          </a:stretch>
        </p:blipFill>
        <p:spPr>
          <a:xfrm>
            <a:off x="2057400" y="1600200"/>
            <a:ext cx="4724400" cy="4724400"/>
          </a:xfrm>
          <a:noFill/>
        </p:spPr>
      </p:pic>
      <p:sp>
        <p:nvSpPr>
          <p:cNvPr id="4" name="Date Placeholder 3"/>
          <p:cNvSpPr>
            <a:spLocks noGrp="1"/>
          </p:cNvSpPr>
          <p:nvPr>
            <p:ph type="dt" sz="half" idx="10"/>
          </p:nvPr>
        </p:nvSpPr>
        <p:spPr/>
        <p:txBody>
          <a:bodyPr/>
          <a:lstStyle/>
          <a:p>
            <a:fld id="{8C285298-5154-45D1-B2F6-0CF4AA0A9EE3}" type="datetime3">
              <a:rPr lang="en-US" smtClean="0"/>
              <a:pPr/>
              <a:t>28 March 2020</a:t>
            </a:fld>
            <a:endParaRPr lang="en-US"/>
          </a:p>
        </p:txBody>
      </p:sp>
      <p:sp>
        <p:nvSpPr>
          <p:cNvPr id="5" name="Slide Number Placeholder 4"/>
          <p:cNvSpPr>
            <a:spLocks noGrp="1"/>
          </p:cNvSpPr>
          <p:nvPr>
            <p:ph type="sldNum" sz="quarter" idx="12"/>
          </p:nvPr>
        </p:nvSpPr>
        <p:spPr/>
        <p:txBody>
          <a:bodyPr/>
          <a:lstStyle/>
          <a:p>
            <a:fld id="{0FC8CFFE-504E-48E2-9562-8F7E4BA14AAB}" type="slidenum">
              <a:rPr lang="en-US" smtClean="0"/>
              <a:pPr/>
              <a:t>75</a:t>
            </a:fld>
            <a:endParaRPr lang="en-US"/>
          </a:p>
        </p:txBody>
      </p:sp>
      <p:sp>
        <p:nvSpPr>
          <p:cNvPr id="6" name="Footer Placeholder 5"/>
          <p:cNvSpPr>
            <a:spLocks noGrp="1"/>
          </p:cNvSpPr>
          <p:nvPr>
            <p:ph type="ftr" sz="quarter" idx="11"/>
          </p:nvPr>
        </p:nvSpPr>
        <p:spPr/>
        <p:txBody>
          <a:bodyPr/>
          <a:lstStyle/>
          <a:p>
            <a:r>
              <a:rPr lang="en-US" smtClean="0"/>
              <a:t>CSE 301: Microprocessors, Dept. of Computer Science and Engineering</a:t>
            </a:r>
            <a:endParaRPr lang="en-US"/>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en-US" b="1" dirty="0" smtClean="0"/>
              <a:t>Program Transfer Instructions</a:t>
            </a:r>
          </a:p>
        </p:txBody>
      </p:sp>
      <p:pic>
        <p:nvPicPr>
          <p:cNvPr id="41987" name="Picture 4"/>
          <p:cNvPicPr>
            <a:picLocks noGrp="1" noChangeAspect="1" noChangeArrowheads="1"/>
          </p:cNvPicPr>
          <p:nvPr>
            <p:ph type="body" idx="1"/>
          </p:nvPr>
        </p:nvPicPr>
        <p:blipFill>
          <a:blip r:embed="rId2"/>
          <a:srcRect/>
          <a:stretch>
            <a:fillRect/>
          </a:stretch>
        </p:blipFill>
        <p:spPr>
          <a:xfrm>
            <a:off x="1447800" y="1447800"/>
            <a:ext cx="6096000" cy="5105400"/>
          </a:xfrm>
          <a:noFill/>
        </p:spPr>
      </p:pic>
      <p:sp>
        <p:nvSpPr>
          <p:cNvPr id="4" name="Date Placeholder 3"/>
          <p:cNvSpPr>
            <a:spLocks noGrp="1"/>
          </p:cNvSpPr>
          <p:nvPr>
            <p:ph type="dt" sz="half" idx="10"/>
          </p:nvPr>
        </p:nvSpPr>
        <p:spPr/>
        <p:txBody>
          <a:bodyPr/>
          <a:lstStyle/>
          <a:p>
            <a:fld id="{FEAC2FC0-57E4-453E-844B-6ECF2EA4946C}" type="datetime3">
              <a:rPr lang="en-US" smtClean="0"/>
              <a:pPr/>
              <a:t>28 March 2020</a:t>
            </a:fld>
            <a:endParaRPr lang="en-US"/>
          </a:p>
        </p:txBody>
      </p:sp>
      <p:sp>
        <p:nvSpPr>
          <p:cNvPr id="5" name="Slide Number Placeholder 4"/>
          <p:cNvSpPr>
            <a:spLocks noGrp="1"/>
          </p:cNvSpPr>
          <p:nvPr>
            <p:ph type="sldNum" sz="quarter" idx="12"/>
          </p:nvPr>
        </p:nvSpPr>
        <p:spPr/>
        <p:txBody>
          <a:bodyPr/>
          <a:lstStyle/>
          <a:p>
            <a:fld id="{0FC8CFFE-504E-48E2-9562-8F7E4BA14AAB}" type="slidenum">
              <a:rPr lang="en-US" smtClean="0"/>
              <a:pPr/>
              <a:t>76</a:t>
            </a:fld>
            <a:endParaRPr lang="en-US"/>
          </a:p>
        </p:txBody>
      </p:sp>
      <p:sp>
        <p:nvSpPr>
          <p:cNvPr id="6" name="Footer Placeholder 5"/>
          <p:cNvSpPr>
            <a:spLocks noGrp="1"/>
          </p:cNvSpPr>
          <p:nvPr>
            <p:ph type="ftr" sz="quarter" idx="11"/>
          </p:nvPr>
        </p:nvSpPr>
        <p:spPr/>
        <p:txBody>
          <a:bodyPr/>
          <a:lstStyle/>
          <a:p>
            <a:r>
              <a:rPr lang="en-US" smtClean="0"/>
              <a:t>CSE 301: Microprocessors, Dept. of Computer Science and Engineering</a:t>
            </a:r>
            <a:endParaRPr lang="en-US"/>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en-US" b="1" dirty="0" smtClean="0"/>
              <a:t>Program Transfer Instructions</a:t>
            </a:r>
          </a:p>
        </p:txBody>
      </p:sp>
      <p:pic>
        <p:nvPicPr>
          <p:cNvPr id="43011" name="Picture 4"/>
          <p:cNvPicPr>
            <a:picLocks noGrp="1" noChangeAspect="1" noChangeArrowheads="1"/>
          </p:cNvPicPr>
          <p:nvPr>
            <p:ph type="body" idx="1"/>
          </p:nvPr>
        </p:nvPicPr>
        <p:blipFill>
          <a:blip r:embed="rId2"/>
          <a:srcRect/>
          <a:stretch>
            <a:fillRect/>
          </a:stretch>
        </p:blipFill>
        <p:spPr>
          <a:xfrm>
            <a:off x="2057400" y="1524000"/>
            <a:ext cx="4953000" cy="4876800"/>
          </a:xfrm>
          <a:noFill/>
        </p:spPr>
      </p:pic>
      <p:sp>
        <p:nvSpPr>
          <p:cNvPr id="4" name="Date Placeholder 3"/>
          <p:cNvSpPr>
            <a:spLocks noGrp="1"/>
          </p:cNvSpPr>
          <p:nvPr>
            <p:ph type="dt" sz="half" idx="10"/>
          </p:nvPr>
        </p:nvSpPr>
        <p:spPr/>
        <p:txBody>
          <a:bodyPr/>
          <a:lstStyle/>
          <a:p>
            <a:fld id="{8F39416A-F63C-42C6-9E35-FB5422E13721}" type="datetime3">
              <a:rPr lang="en-US" smtClean="0"/>
              <a:pPr/>
              <a:t>28 March 2020</a:t>
            </a:fld>
            <a:endParaRPr lang="en-US"/>
          </a:p>
        </p:txBody>
      </p:sp>
      <p:sp>
        <p:nvSpPr>
          <p:cNvPr id="5" name="Slide Number Placeholder 4"/>
          <p:cNvSpPr>
            <a:spLocks noGrp="1"/>
          </p:cNvSpPr>
          <p:nvPr>
            <p:ph type="sldNum" sz="quarter" idx="12"/>
          </p:nvPr>
        </p:nvSpPr>
        <p:spPr/>
        <p:txBody>
          <a:bodyPr/>
          <a:lstStyle/>
          <a:p>
            <a:fld id="{0FC8CFFE-504E-48E2-9562-8F7E4BA14AAB}" type="slidenum">
              <a:rPr lang="en-US" smtClean="0"/>
              <a:pPr/>
              <a:t>77</a:t>
            </a:fld>
            <a:endParaRPr lang="en-US"/>
          </a:p>
        </p:txBody>
      </p:sp>
      <p:sp>
        <p:nvSpPr>
          <p:cNvPr id="6" name="Footer Placeholder 5"/>
          <p:cNvSpPr>
            <a:spLocks noGrp="1"/>
          </p:cNvSpPr>
          <p:nvPr>
            <p:ph type="ftr" sz="quarter" idx="11"/>
          </p:nvPr>
        </p:nvSpPr>
        <p:spPr/>
        <p:txBody>
          <a:bodyPr/>
          <a:lstStyle/>
          <a:p>
            <a:r>
              <a:rPr lang="en-US" smtClean="0"/>
              <a:t>CSE 301: Microprocessors, Dept. of Computer Science and Engineering</a:t>
            </a:r>
            <a:endParaRPr lang="en-US"/>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en-US" b="1" dirty="0" smtClean="0"/>
              <a:t>Processor Control Instructions</a:t>
            </a:r>
          </a:p>
        </p:txBody>
      </p:sp>
      <p:pic>
        <p:nvPicPr>
          <p:cNvPr id="44035" name="Picture 4"/>
          <p:cNvPicPr>
            <a:picLocks noGrp="1" noChangeAspect="1" noChangeArrowheads="1"/>
          </p:cNvPicPr>
          <p:nvPr>
            <p:ph type="body" idx="1"/>
          </p:nvPr>
        </p:nvPicPr>
        <p:blipFill>
          <a:blip r:embed="rId2"/>
          <a:srcRect/>
          <a:stretch>
            <a:fillRect/>
          </a:stretch>
        </p:blipFill>
        <p:spPr>
          <a:xfrm>
            <a:off x="1905000" y="1447800"/>
            <a:ext cx="4724400" cy="5105400"/>
          </a:xfrm>
          <a:noFill/>
        </p:spPr>
      </p:pic>
      <p:sp>
        <p:nvSpPr>
          <p:cNvPr id="4" name="Date Placeholder 3"/>
          <p:cNvSpPr>
            <a:spLocks noGrp="1"/>
          </p:cNvSpPr>
          <p:nvPr>
            <p:ph type="dt" sz="half" idx="10"/>
          </p:nvPr>
        </p:nvSpPr>
        <p:spPr/>
        <p:txBody>
          <a:bodyPr/>
          <a:lstStyle/>
          <a:p>
            <a:fld id="{3AE4D71F-A1E0-47CF-9C91-9F9036BF8DC4}" type="datetime3">
              <a:rPr lang="en-US" smtClean="0"/>
              <a:pPr/>
              <a:t>28 March 2020</a:t>
            </a:fld>
            <a:endParaRPr lang="en-US"/>
          </a:p>
        </p:txBody>
      </p:sp>
      <p:sp>
        <p:nvSpPr>
          <p:cNvPr id="5" name="Slide Number Placeholder 4"/>
          <p:cNvSpPr>
            <a:spLocks noGrp="1"/>
          </p:cNvSpPr>
          <p:nvPr>
            <p:ph type="sldNum" sz="quarter" idx="12"/>
          </p:nvPr>
        </p:nvSpPr>
        <p:spPr/>
        <p:txBody>
          <a:bodyPr/>
          <a:lstStyle/>
          <a:p>
            <a:fld id="{0FC8CFFE-504E-48E2-9562-8F7E4BA14AAB}" type="slidenum">
              <a:rPr lang="en-US" smtClean="0"/>
              <a:pPr/>
              <a:t>78</a:t>
            </a:fld>
            <a:endParaRPr lang="en-US"/>
          </a:p>
        </p:txBody>
      </p:sp>
      <p:sp>
        <p:nvSpPr>
          <p:cNvPr id="6" name="Footer Placeholder 5"/>
          <p:cNvSpPr>
            <a:spLocks noGrp="1"/>
          </p:cNvSpPr>
          <p:nvPr>
            <p:ph type="ftr" sz="quarter" idx="11"/>
          </p:nvPr>
        </p:nvSpPr>
        <p:spPr/>
        <p:txBody>
          <a:bodyPr/>
          <a:lstStyle/>
          <a:p>
            <a:r>
              <a:rPr lang="en-US" smtClean="0"/>
              <a:t>CSE 301: Microprocessors, Dept. of Computer Science and Engineering</a:t>
            </a:r>
            <a:endParaRPr lang="en-US"/>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pitchFamily="18" charset="0"/>
                <a:cs typeface="Times New Roman" pitchFamily="18" charset="0"/>
              </a:rPr>
              <a:t>Interrupts in 8086 microprocessor</a:t>
            </a:r>
            <a:r>
              <a:rPr lang="en-US" b="1" dirty="0" smtClean="0"/>
              <a:t/>
            </a:r>
            <a:br>
              <a:rPr lang="en-US" b="1" dirty="0" smtClean="0"/>
            </a:br>
            <a:endParaRPr lang="en-US" dirty="0"/>
          </a:p>
        </p:txBody>
      </p:sp>
      <p:sp>
        <p:nvSpPr>
          <p:cNvPr id="3" name="Content Placeholder 2"/>
          <p:cNvSpPr>
            <a:spLocks noGrp="1"/>
          </p:cNvSpPr>
          <p:nvPr>
            <p:ph idx="1"/>
          </p:nvPr>
        </p:nvSpPr>
        <p:spPr>
          <a:xfrm>
            <a:off x="381000" y="1143000"/>
            <a:ext cx="8229600" cy="4525963"/>
          </a:xfrm>
        </p:spPr>
        <p:txBody>
          <a:bodyPr>
            <a:noAutofit/>
          </a:bodyPr>
          <a:lstStyle/>
          <a:p>
            <a:pPr algn="just"/>
            <a:r>
              <a:rPr lang="en-US" sz="2400" dirty="0" smtClean="0">
                <a:latin typeface="Times New Roman" pitchFamily="18" charset="0"/>
                <a:cs typeface="Times New Roman" pitchFamily="18" charset="0"/>
              </a:rPr>
              <a:t>An interrupt is a condition that halts the microprocessor temporarily to work on a different task and then return to its previous task. </a:t>
            </a:r>
          </a:p>
          <a:p>
            <a:pPr algn="just"/>
            <a:r>
              <a:rPr lang="en-US" sz="2400" dirty="0" smtClean="0">
                <a:latin typeface="Times New Roman" pitchFamily="18" charset="0"/>
                <a:cs typeface="Times New Roman" pitchFamily="18" charset="0"/>
              </a:rPr>
              <a:t>Interrupt is an event or signal that request to attention of CPU.</a:t>
            </a:r>
          </a:p>
          <a:p>
            <a:pPr algn="just"/>
            <a:r>
              <a:rPr lang="en-US" sz="2400" dirty="0" smtClean="0">
                <a:latin typeface="Times New Roman" pitchFamily="18" charset="0"/>
                <a:cs typeface="Times New Roman" pitchFamily="18" charset="0"/>
              </a:rPr>
              <a:t> This halt allows peripheral devices to access the microprocessor. </a:t>
            </a:r>
          </a:p>
          <a:p>
            <a:pPr algn="just"/>
            <a:r>
              <a:rPr lang="en-US" sz="2400" dirty="0" smtClean="0">
                <a:latin typeface="Times New Roman" pitchFamily="18" charset="0"/>
                <a:cs typeface="Times New Roman" pitchFamily="18" charset="0"/>
              </a:rPr>
              <a:t>Whenever an interrupt occurs the processor completes the execution of the current instruction and starts the execution of an Interrupt Service Routine (ISR) or Interrupt Handler. </a:t>
            </a:r>
          </a:p>
          <a:p>
            <a:pPr algn="just"/>
            <a:r>
              <a:rPr lang="en-US" sz="2400" dirty="0" smtClean="0">
                <a:latin typeface="Times New Roman" pitchFamily="18" charset="0"/>
                <a:cs typeface="Times New Roman" pitchFamily="18" charset="0"/>
              </a:rPr>
              <a:t>ISR is a program that tells the processor what to do when the interrupt occurs. </a:t>
            </a:r>
          </a:p>
          <a:p>
            <a:pPr algn="just"/>
            <a:r>
              <a:rPr lang="en-US" sz="2400" dirty="0" smtClean="0">
                <a:latin typeface="Times New Roman" pitchFamily="18" charset="0"/>
                <a:cs typeface="Times New Roman" pitchFamily="18" charset="0"/>
              </a:rPr>
              <a:t>After the execution of ISR, control returns back to the main routine where it was interrupted</a:t>
            </a:r>
            <a:endParaRPr lang="en-US" sz="2400" dirty="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7492BD16-548C-47AF-9E30-759470CF412D}" type="datetime3">
              <a:rPr lang="en-US" smtClean="0"/>
              <a:pPr/>
              <a:t>28 March 2020</a:t>
            </a:fld>
            <a:endParaRPr lang="en-US"/>
          </a:p>
        </p:txBody>
      </p:sp>
      <p:sp>
        <p:nvSpPr>
          <p:cNvPr id="5" name="Footer Placeholder 4"/>
          <p:cNvSpPr>
            <a:spLocks noGrp="1"/>
          </p:cNvSpPr>
          <p:nvPr>
            <p:ph type="ftr" sz="quarter" idx="11"/>
          </p:nvPr>
        </p:nvSpPr>
        <p:spPr/>
        <p:txBody>
          <a:bodyPr/>
          <a:lstStyle/>
          <a:p>
            <a:r>
              <a:rPr lang="en-US" smtClean="0"/>
              <a:t>CSE 301: Microprocessors, Dept. of Computer Science and Engineering</a:t>
            </a:r>
            <a:endParaRPr lang="en-US"/>
          </a:p>
        </p:txBody>
      </p:sp>
      <p:sp>
        <p:nvSpPr>
          <p:cNvPr id="6" name="Slide Number Placeholder 5"/>
          <p:cNvSpPr>
            <a:spLocks noGrp="1"/>
          </p:cNvSpPr>
          <p:nvPr>
            <p:ph type="sldNum" sz="quarter" idx="12"/>
          </p:nvPr>
        </p:nvSpPr>
        <p:spPr/>
        <p:txBody>
          <a:bodyPr/>
          <a:lstStyle/>
          <a:p>
            <a:fld id="{0FC8CFFE-504E-48E2-9562-8F7E4BA14AAB}" type="slidenum">
              <a:rPr lang="en-US" smtClean="0"/>
              <a:pPr/>
              <a:t>79</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itchFamily="18" charset="0"/>
                <a:cs typeface="Times New Roman" pitchFamily="18" charset="0"/>
              </a:rPr>
              <a:t>Internal architecture of 8086 (cont’d)</a:t>
            </a:r>
            <a:endParaRPr lang="en-US" sz="3600" dirty="0"/>
          </a:p>
        </p:txBody>
      </p:sp>
      <p:sp>
        <p:nvSpPr>
          <p:cNvPr id="3" name="Content Placeholder 2"/>
          <p:cNvSpPr>
            <a:spLocks noGrp="1"/>
          </p:cNvSpPr>
          <p:nvPr>
            <p:ph idx="1"/>
          </p:nvPr>
        </p:nvSpPr>
        <p:spPr/>
        <p:txBody>
          <a:bodyPr>
            <a:normAutofit/>
          </a:bodyPr>
          <a:lstStyle/>
          <a:p>
            <a:pPr>
              <a:buFont typeface="Wingdings" pitchFamily="2" charset="2"/>
              <a:buChar char="ü"/>
            </a:pPr>
            <a:r>
              <a:rPr lang="en-US" sz="2800" b="1" dirty="0" smtClean="0">
                <a:latin typeface="Times New Roman" pitchFamily="18" charset="0"/>
                <a:cs typeface="Times New Roman" pitchFamily="18" charset="0"/>
              </a:rPr>
              <a:t>BIU – Instruction Byte Queue</a:t>
            </a:r>
          </a:p>
          <a:p>
            <a:pPr>
              <a:buNone/>
            </a:pPr>
            <a:endParaRPr lang="en-US" sz="2800" b="1" dirty="0" smtClean="0">
              <a:latin typeface="Times New Roman" pitchFamily="18" charset="0"/>
              <a:cs typeface="Times New Roman" pitchFamily="18" charset="0"/>
            </a:endParaRPr>
          </a:p>
          <a:p>
            <a:pPr algn="just">
              <a:lnSpc>
                <a:spcPct val="90000"/>
              </a:lnSpc>
            </a:pPr>
            <a:r>
              <a:rPr lang="en-US" sz="2400" dirty="0" smtClean="0">
                <a:latin typeface="Times New Roman" pitchFamily="18" charset="0"/>
                <a:cs typeface="Times New Roman" pitchFamily="18" charset="0"/>
              </a:rPr>
              <a:t>8086 instructions vary from 1 to 6 bytes</a:t>
            </a:r>
          </a:p>
          <a:p>
            <a:pPr algn="just">
              <a:lnSpc>
                <a:spcPct val="90000"/>
              </a:lnSpc>
            </a:pPr>
            <a:r>
              <a:rPr lang="en-US" sz="2400" dirty="0" smtClean="0">
                <a:latin typeface="Times New Roman" pitchFamily="18" charset="0"/>
                <a:cs typeface="Times New Roman" pitchFamily="18" charset="0"/>
              </a:rPr>
              <a:t>Therefore fetch and execution are taking place concurrently in order to improve the performance of the microprocessor</a:t>
            </a:r>
          </a:p>
          <a:p>
            <a:pPr algn="just">
              <a:lnSpc>
                <a:spcPct val="90000"/>
              </a:lnSpc>
            </a:pPr>
            <a:r>
              <a:rPr lang="en-US" sz="2400" dirty="0" smtClean="0">
                <a:latin typeface="Times New Roman" pitchFamily="18" charset="0"/>
                <a:cs typeface="Times New Roman" pitchFamily="18" charset="0"/>
              </a:rPr>
              <a:t>The BIU feeds the instruction stream to the execution unit through a 6 byte </a:t>
            </a:r>
            <a:r>
              <a:rPr lang="en-US" sz="2400" dirty="0" err="1" smtClean="0">
                <a:latin typeface="Times New Roman" pitchFamily="18" charset="0"/>
                <a:cs typeface="Times New Roman" pitchFamily="18" charset="0"/>
              </a:rPr>
              <a:t>prefetch</a:t>
            </a:r>
            <a:r>
              <a:rPr lang="en-US" sz="2400" dirty="0" smtClean="0">
                <a:latin typeface="Times New Roman" pitchFamily="18" charset="0"/>
                <a:cs typeface="Times New Roman" pitchFamily="18" charset="0"/>
              </a:rPr>
              <a:t> queue</a:t>
            </a:r>
          </a:p>
          <a:p>
            <a:pPr algn="just">
              <a:lnSpc>
                <a:spcPct val="90000"/>
              </a:lnSpc>
            </a:pPr>
            <a:r>
              <a:rPr lang="en-US" sz="2400" dirty="0" smtClean="0">
                <a:latin typeface="Times New Roman" pitchFamily="18" charset="0"/>
                <a:cs typeface="Times New Roman" pitchFamily="18" charset="0"/>
              </a:rPr>
              <a:t>This </a:t>
            </a:r>
            <a:r>
              <a:rPr lang="en-US" sz="2400" dirty="0" err="1" smtClean="0">
                <a:latin typeface="Times New Roman" pitchFamily="18" charset="0"/>
                <a:cs typeface="Times New Roman" pitchFamily="18" charset="0"/>
              </a:rPr>
              <a:t>prefetch</a:t>
            </a:r>
            <a:r>
              <a:rPr lang="en-US" sz="2400" dirty="0" smtClean="0">
                <a:latin typeface="Times New Roman" pitchFamily="18" charset="0"/>
                <a:cs typeface="Times New Roman" pitchFamily="18" charset="0"/>
              </a:rPr>
              <a:t> queue can be considered as a form of loosely coupled pipelining</a:t>
            </a:r>
          </a:p>
          <a:p>
            <a:endParaRPr lang="en-US" dirty="0"/>
          </a:p>
        </p:txBody>
      </p:sp>
      <p:sp>
        <p:nvSpPr>
          <p:cNvPr id="7" name="Date Placeholder 6"/>
          <p:cNvSpPr>
            <a:spLocks noGrp="1"/>
          </p:cNvSpPr>
          <p:nvPr>
            <p:ph type="dt" sz="half" idx="10"/>
          </p:nvPr>
        </p:nvSpPr>
        <p:spPr/>
        <p:txBody>
          <a:bodyPr/>
          <a:lstStyle/>
          <a:p>
            <a:fld id="{F3EE44B8-8670-4625-B0B1-4968B5B31D58}" type="datetime3">
              <a:rPr lang="en-US" smtClean="0"/>
              <a:pPr/>
              <a:t>28 March 2020</a:t>
            </a:fld>
            <a:endParaRPr lang="en-US"/>
          </a:p>
        </p:txBody>
      </p:sp>
      <p:sp>
        <p:nvSpPr>
          <p:cNvPr id="8" name="Slide Number Placeholder 7"/>
          <p:cNvSpPr>
            <a:spLocks noGrp="1"/>
          </p:cNvSpPr>
          <p:nvPr>
            <p:ph type="sldNum" sz="quarter" idx="12"/>
          </p:nvPr>
        </p:nvSpPr>
        <p:spPr/>
        <p:txBody>
          <a:bodyPr/>
          <a:lstStyle/>
          <a:p>
            <a:fld id="{0FC8CFFE-504E-48E2-9562-8F7E4BA14AAB}" type="slidenum">
              <a:rPr lang="en-US" smtClean="0"/>
              <a:pPr/>
              <a:t>8</a:t>
            </a:fld>
            <a:endParaRPr lang="en-US"/>
          </a:p>
        </p:txBody>
      </p:sp>
      <p:sp>
        <p:nvSpPr>
          <p:cNvPr id="9" name="Footer Placeholder 8"/>
          <p:cNvSpPr>
            <a:spLocks noGrp="1"/>
          </p:cNvSpPr>
          <p:nvPr>
            <p:ph type="ftr" sz="quarter" idx="11"/>
          </p:nvPr>
        </p:nvSpPr>
        <p:spPr/>
        <p:txBody>
          <a:bodyPr/>
          <a:lstStyle/>
          <a:p>
            <a:r>
              <a:rPr lang="en-US" smtClean="0"/>
              <a:t>CSE 301: Microprocessors, Dept. of Computer Science and Engineering</a:t>
            </a:r>
            <a:endParaRPr lang="en-US"/>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pitchFamily="18" charset="0"/>
                <a:cs typeface="Times New Roman" pitchFamily="18" charset="0"/>
              </a:rPr>
              <a:t>Interrupts in 8086 microprocessor</a:t>
            </a:r>
            <a:endParaRPr lang="en-US" dirty="0"/>
          </a:p>
        </p:txBody>
      </p:sp>
      <p:sp>
        <p:nvSpPr>
          <p:cNvPr id="3" name="Content Placeholder 2"/>
          <p:cNvSpPr>
            <a:spLocks noGrp="1"/>
          </p:cNvSpPr>
          <p:nvPr>
            <p:ph idx="1"/>
          </p:nvPr>
        </p:nvSpPr>
        <p:spPr/>
        <p:txBody>
          <a:bodyPr>
            <a:normAutofit fontScale="70000" lnSpcReduction="20000"/>
          </a:bodyPr>
          <a:lstStyle/>
          <a:p>
            <a:pPr>
              <a:buFont typeface="Wingdings" pitchFamily="2" charset="2"/>
              <a:buChar char="q"/>
            </a:pPr>
            <a:r>
              <a:rPr lang="en-US" sz="3400" dirty="0" smtClean="0">
                <a:latin typeface="Times New Roman" pitchFamily="18" charset="0"/>
                <a:cs typeface="Times New Roman" pitchFamily="18" charset="0"/>
              </a:rPr>
              <a:t> In 8086 microprocessor following tasks are performed when microprocessor encounters an interrupt:</a:t>
            </a:r>
          </a:p>
          <a:p>
            <a:pPr>
              <a:buNone/>
            </a:pPr>
            <a:endParaRPr lang="en-US" sz="3400" dirty="0" smtClean="0">
              <a:latin typeface="Times New Roman" pitchFamily="18" charset="0"/>
              <a:cs typeface="Times New Roman" pitchFamily="18" charset="0"/>
            </a:endParaRPr>
          </a:p>
          <a:p>
            <a:pPr algn="just">
              <a:buFont typeface="Courier New" pitchFamily="49" charset="0"/>
              <a:buChar char="o"/>
            </a:pPr>
            <a:r>
              <a:rPr lang="en-US" sz="3400" dirty="0" smtClean="0">
                <a:latin typeface="Times New Roman" pitchFamily="18" charset="0"/>
                <a:cs typeface="Times New Roman" pitchFamily="18" charset="0"/>
              </a:rPr>
              <a:t>The value of flag register is pushed into the stack. It means that first the value of SP (Stack Pointer) is decremented by 2 then the value of flag register is pushed to the memory address of stack segment. </a:t>
            </a:r>
          </a:p>
          <a:p>
            <a:pPr algn="just">
              <a:buFont typeface="Courier New" pitchFamily="49" charset="0"/>
              <a:buChar char="o"/>
            </a:pPr>
            <a:r>
              <a:rPr lang="en-US" sz="3400" dirty="0" smtClean="0">
                <a:latin typeface="Times New Roman" pitchFamily="18" charset="0"/>
                <a:cs typeface="Times New Roman" pitchFamily="18" charset="0"/>
              </a:rPr>
              <a:t>The value of starting memory address of CS (Code Segment) is pushed into the stack. </a:t>
            </a:r>
          </a:p>
          <a:p>
            <a:pPr algn="just">
              <a:buFont typeface="Courier New" pitchFamily="49" charset="0"/>
              <a:buChar char="o"/>
            </a:pPr>
            <a:r>
              <a:rPr lang="en-US" sz="3400" dirty="0" smtClean="0">
                <a:latin typeface="Times New Roman" pitchFamily="18" charset="0"/>
                <a:cs typeface="Times New Roman" pitchFamily="18" charset="0"/>
              </a:rPr>
              <a:t>The value of IP (Instruction Pointer) is pushed into the stack. </a:t>
            </a:r>
          </a:p>
          <a:p>
            <a:pPr algn="just">
              <a:buFont typeface="Courier New" pitchFamily="49" charset="0"/>
              <a:buChar char="o"/>
            </a:pPr>
            <a:r>
              <a:rPr lang="en-US" sz="3400" dirty="0" smtClean="0">
                <a:latin typeface="Times New Roman" pitchFamily="18" charset="0"/>
                <a:cs typeface="Times New Roman" pitchFamily="18" charset="0"/>
              </a:rPr>
              <a:t>IP is loaded from word location (Interrupt type) * 04. </a:t>
            </a:r>
          </a:p>
          <a:p>
            <a:pPr algn="just">
              <a:buFont typeface="Courier New" pitchFamily="49" charset="0"/>
              <a:buChar char="o"/>
            </a:pPr>
            <a:r>
              <a:rPr lang="en-US" sz="3400" dirty="0" smtClean="0">
                <a:latin typeface="Times New Roman" pitchFamily="18" charset="0"/>
                <a:cs typeface="Times New Roman" pitchFamily="18" charset="0"/>
              </a:rPr>
              <a:t>CS is loaded from the next word location. </a:t>
            </a:r>
          </a:p>
          <a:p>
            <a:pPr algn="just">
              <a:buFont typeface="Courier New" pitchFamily="49" charset="0"/>
              <a:buChar char="o"/>
            </a:pPr>
            <a:r>
              <a:rPr lang="en-US" sz="3400" dirty="0" smtClean="0">
                <a:latin typeface="Times New Roman" pitchFamily="18" charset="0"/>
                <a:cs typeface="Times New Roman" pitchFamily="18" charset="0"/>
              </a:rPr>
              <a:t>Interrupt and Trap flag are reset to 0. </a:t>
            </a:r>
          </a:p>
          <a:p>
            <a:endParaRPr lang="en-US" dirty="0"/>
          </a:p>
        </p:txBody>
      </p:sp>
      <p:sp>
        <p:nvSpPr>
          <p:cNvPr id="4" name="Date Placeholder 3"/>
          <p:cNvSpPr>
            <a:spLocks noGrp="1"/>
          </p:cNvSpPr>
          <p:nvPr>
            <p:ph type="dt" sz="half" idx="10"/>
          </p:nvPr>
        </p:nvSpPr>
        <p:spPr/>
        <p:txBody>
          <a:bodyPr/>
          <a:lstStyle/>
          <a:p>
            <a:fld id="{7492BD16-548C-47AF-9E30-759470CF412D}" type="datetime3">
              <a:rPr lang="en-US" smtClean="0"/>
              <a:pPr/>
              <a:t>28 March 2020</a:t>
            </a:fld>
            <a:endParaRPr lang="en-US"/>
          </a:p>
        </p:txBody>
      </p:sp>
      <p:sp>
        <p:nvSpPr>
          <p:cNvPr id="5" name="Footer Placeholder 4"/>
          <p:cNvSpPr>
            <a:spLocks noGrp="1"/>
          </p:cNvSpPr>
          <p:nvPr>
            <p:ph type="ftr" sz="quarter" idx="11"/>
          </p:nvPr>
        </p:nvSpPr>
        <p:spPr/>
        <p:txBody>
          <a:bodyPr/>
          <a:lstStyle/>
          <a:p>
            <a:r>
              <a:rPr lang="en-US" smtClean="0"/>
              <a:t>CSE 301: Microprocessors, Dept. of Computer Science and Engineering</a:t>
            </a:r>
            <a:endParaRPr lang="en-US"/>
          </a:p>
        </p:txBody>
      </p:sp>
      <p:sp>
        <p:nvSpPr>
          <p:cNvPr id="6" name="Slide Number Placeholder 5"/>
          <p:cNvSpPr>
            <a:spLocks noGrp="1"/>
          </p:cNvSpPr>
          <p:nvPr>
            <p:ph type="sldNum" sz="quarter" idx="12"/>
          </p:nvPr>
        </p:nvSpPr>
        <p:spPr/>
        <p:txBody>
          <a:bodyPr/>
          <a:lstStyle/>
          <a:p>
            <a:fld id="{0FC8CFFE-504E-48E2-9562-8F7E4BA14AAB}" type="slidenum">
              <a:rPr lang="en-US" smtClean="0"/>
              <a:pPr/>
              <a:t>80</a:t>
            </a:fld>
            <a:endParaRPr lang="en-US"/>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pitchFamily="18" charset="0"/>
                <a:cs typeface="Times New Roman" pitchFamily="18" charset="0"/>
              </a:rPr>
              <a:t>Interrupts in 8086 microprocessor</a:t>
            </a:r>
            <a:endParaRPr lang="en-US" dirty="0"/>
          </a:p>
        </p:txBody>
      </p:sp>
      <p:sp>
        <p:nvSpPr>
          <p:cNvPr id="3" name="Content Placeholder 2"/>
          <p:cNvSpPr>
            <a:spLocks noGrp="1"/>
          </p:cNvSpPr>
          <p:nvPr>
            <p:ph idx="1"/>
          </p:nvPr>
        </p:nvSpPr>
        <p:spPr>
          <a:xfrm>
            <a:off x="457200" y="1295400"/>
            <a:ext cx="8229600" cy="5029200"/>
          </a:xfrm>
        </p:spPr>
        <p:txBody>
          <a:bodyPr>
            <a:normAutofit fontScale="70000" lnSpcReduction="20000"/>
          </a:bodyPr>
          <a:lstStyle/>
          <a:p>
            <a:pPr algn="just">
              <a:buFont typeface="Wingdings" pitchFamily="2" charset="2"/>
              <a:buChar char="ü"/>
            </a:pPr>
            <a:r>
              <a:rPr lang="en-US" sz="4500" b="1" dirty="0" smtClean="0">
                <a:latin typeface="Times New Roman" pitchFamily="18" charset="0"/>
                <a:cs typeface="Times New Roman" pitchFamily="18" charset="0"/>
              </a:rPr>
              <a:t>Types of interrupts</a:t>
            </a:r>
          </a:p>
          <a:p>
            <a:pPr algn="just">
              <a:buFont typeface="Courier New" pitchFamily="49" charset="0"/>
              <a:buChar char="o"/>
            </a:pPr>
            <a:r>
              <a:rPr lang="en-US" sz="3800" b="1" dirty="0" smtClean="0">
                <a:latin typeface="Times New Roman" pitchFamily="18" charset="0"/>
                <a:cs typeface="Times New Roman" pitchFamily="18" charset="0"/>
              </a:rPr>
              <a:t>Hardware Interrupts </a:t>
            </a:r>
          </a:p>
          <a:p>
            <a:pPr algn="just"/>
            <a:r>
              <a:rPr lang="en-US" sz="3400" dirty="0" smtClean="0">
                <a:latin typeface="Times New Roman" pitchFamily="18" charset="0"/>
                <a:cs typeface="Times New Roman" pitchFamily="18" charset="0"/>
              </a:rPr>
              <a:t>Hardware interrupts are those interrupts which are caused by any peripheral device by sending a signal through a specified pin to the microprocessor. </a:t>
            </a:r>
          </a:p>
          <a:p>
            <a:pPr algn="just"/>
            <a:r>
              <a:rPr lang="en-US" sz="3400" dirty="0" smtClean="0">
                <a:latin typeface="Times New Roman" pitchFamily="18" charset="0"/>
                <a:cs typeface="Times New Roman" pitchFamily="18" charset="0"/>
              </a:rPr>
              <a:t>There are two hardware interrupts in 8086 microprocessor. They are:</a:t>
            </a:r>
          </a:p>
          <a:p>
            <a:pPr algn="just">
              <a:buFont typeface="Wingdings" pitchFamily="2" charset="2"/>
              <a:buChar char="§"/>
            </a:pPr>
            <a:r>
              <a:rPr lang="en-US" sz="3400" b="1" dirty="0" smtClean="0">
                <a:latin typeface="Times New Roman" pitchFamily="18" charset="0"/>
                <a:cs typeface="Times New Roman" pitchFamily="18" charset="0"/>
              </a:rPr>
              <a:t> </a:t>
            </a:r>
            <a:r>
              <a:rPr lang="en-US" sz="3400" b="1" i="1" dirty="0" smtClean="0">
                <a:latin typeface="Times New Roman" pitchFamily="18" charset="0"/>
                <a:cs typeface="Times New Roman" pitchFamily="18" charset="0"/>
              </a:rPr>
              <a:t>(A) NMI (Non </a:t>
            </a:r>
            <a:r>
              <a:rPr lang="en-US" sz="3400" b="1" i="1" dirty="0" err="1" smtClean="0">
                <a:latin typeface="Times New Roman" pitchFamily="18" charset="0"/>
                <a:cs typeface="Times New Roman" pitchFamily="18" charset="0"/>
              </a:rPr>
              <a:t>Maskable</a:t>
            </a:r>
            <a:r>
              <a:rPr lang="en-US" sz="3400" b="1" i="1" dirty="0" smtClean="0">
                <a:latin typeface="Times New Roman" pitchFamily="18" charset="0"/>
                <a:cs typeface="Times New Roman" pitchFamily="18" charset="0"/>
              </a:rPr>
              <a:t> Interrupt) </a:t>
            </a:r>
            <a:r>
              <a:rPr lang="en-US" sz="3400" i="1" dirty="0" smtClean="0">
                <a:latin typeface="Times New Roman" pitchFamily="18" charset="0"/>
                <a:cs typeface="Times New Roman" pitchFamily="18" charset="0"/>
              </a:rPr>
              <a:t>–</a:t>
            </a:r>
            <a:r>
              <a:rPr lang="en-US" sz="3400" dirty="0" smtClean="0">
                <a:latin typeface="Times New Roman" pitchFamily="18" charset="0"/>
                <a:cs typeface="Times New Roman" pitchFamily="18" charset="0"/>
              </a:rPr>
              <a:t> </a:t>
            </a:r>
          </a:p>
          <a:p>
            <a:pPr algn="just"/>
            <a:r>
              <a:rPr lang="en-US" sz="3400" dirty="0" smtClean="0">
                <a:latin typeface="Times New Roman" pitchFamily="18" charset="0"/>
                <a:cs typeface="Times New Roman" pitchFamily="18" charset="0"/>
              </a:rPr>
              <a:t>It is a single pin non </a:t>
            </a:r>
            <a:r>
              <a:rPr lang="en-US" sz="3400" dirty="0" err="1" smtClean="0">
                <a:latin typeface="Times New Roman" pitchFamily="18" charset="0"/>
                <a:cs typeface="Times New Roman" pitchFamily="18" charset="0"/>
              </a:rPr>
              <a:t>maskable</a:t>
            </a:r>
            <a:r>
              <a:rPr lang="en-US" sz="3400" dirty="0" smtClean="0">
                <a:latin typeface="Times New Roman" pitchFamily="18" charset="0"/>
                <a:cs typeface="Times New Roman" pitchFamily="18" charset="0"/>
              </a:rPr>
              <a:t> hardware interrupt which cannot be disabled. </a:t>
            </a:r>
          </a:p>
          <a:p>
            <a:pPr algn="just"/>
            <a:r>
              <a:rPr lang="en-US" sz="3400" dirty="0" smtClean="0">
                <a:latin typeface="Times New Roman" pitchFamily="18" charset="0"/>
                <a:cs typeface="Times New Roman" pitchFamily="18" charset="0"/>
              </a:rPr>
              <a:t>It is the highest priority interrupt in 8086 microprocessor. </a:t>
            </a:r>
          </a:p>
          <a:p>
            <a:pPr algn="just"/>
            <a:r>
              <a:rPr lang="en-US" sz="3400" dirty="0" smtClean="0">
                <a:latin typeface="Times New Roman" pitchFamily="18" charset="0"/>
                <a:cs typeface="Times New Roman" pitchFamily="18" charset="0"/>
              </a:rPr>
              <a:t>After its execution, this interrupt generates a TYPE 2 interrupt. </a:t>
            </a:r>
          </a:p>
          <a:p>
            <a:pPr algn="just"/>
            <a:r>
              <a:rPr lang="en-US" sz="3400" dirty="0" smtClean="0">
                <a:latin typeface="Times New Roman" pitchFamily="18" charset="0"/>
                <a:cs typeface="Times New Roman" pitchFamily="18" charset="0"/>
              </a:rPr>
              <a:t>IP is loaded from word location 00008 H and CS is loaded from the word location 0000A H. </a:t>
            </a:r>
          </a:p>
          <a:p>
            <a:endParaRPr lang="en-US" dirty="0"/>
          </a:p>
        </p:txBody>
      </p:sp>
      <p:sp>
        <p:nvSpPr>
          <p:cNvPr id="4" name="Date Placeholder 3"/>
          <p:cNvSpPr>
            <a:spLocks noGrp="1"/>
          </p:cNvSpPr>
          <p:nvPr>
            <p:ph type="dt" sz="half" idx="10"/>
          </p:nvPr>
        </p:nvSpPr>
        <p:spPr/>
        <p:txBody>
          <a:bodyPr/>
          <a:lstStyle/>
          <a:p>
            <a:fld id="{7492BD16-548C-47AF-9E30-759470CF412D}" type="datetime3">
              <a:rPr lang="en-US" smtClean="0"/>
              <a:pPr/>
              <a:t>28 March 2020</a:t>
            </a:fld>
            <a:endParaRPr lang="en-US"/>
          </a:p>
        </p:txBody>
      </p:sp>
      <p:sp>
        <p:nvSpPr>
          <p:cNvPr id="5" name="Footer Placeholder 4"/>
          <p:cNvSpPr>
            <a:spLocks noGrp="1"/>
          </p:cNvSpPr>
          <p:nvPr>
            <p:ph type="ftr" sz="quarter" idx="11"/>
          </p:nvPr>
        </p:nvSpPr>
        <p:spPr/>
        <p:txBody>
          <a:bodyPr/>
          <a:lstStyle/>
          <a:p>
            <a:r>
              <a:rPr lang="en-US" smtClean="0"/>
              <a:t>CSE 301: Microprocessors, Dept. of Computer Science and Engineering</a:t>
            </a:r>
            <a:endParaRPr lang="en-US"/>
          </a:p>
        </p:txBody>
      </p:sp>
      <p:sp>
        <p:nvSpPr>
          <p:cNvPr id="6" name="Slide Number Placeholder 5"/>
          <p:cNvSpPr>
            <a:spLocks noGrp="1"/>
          </p:cNvSpPr>
          <p:nvPr>
            <p:ph type="sldNum" sz="quarter" idx="12"/>
          </p:nvPr>
        </p:nvSpPr>
        <p:spPr/>
        <p:txBody>
          <a:bodyPr/>
          <a:lstStyle/>
          <a:p>
            <a:fld id="{0FC8CFFE-504E-48E2-9562-8F7E4BA14AAB}" type="slidenum">
              <a:rPr lang="en-US" smtClean="0"/>
              <a:pPr/>
              <a:t>81</a:t>
            </a:fld>
            <a:endParaRPr lang="en-US"/>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a:bodyPr>
          <a:lstStyle/>
          <a:p>
            <a:pPr algn="just">
              <a:buNone/>
            </a:pPr>
            <a:endParaRPr lang="en-US" b="1" i="1" dirty="0" smtClean="0">
              <a:latin typeface="Times New Roman" pitchFamily="18" charset="0"/>
              <a:cs typeface="Times New Roman" pitchFamily="18" charset="0"/>
            </a:endParaRPr>
          </a:p>
          <a:p>
            <a:pPr algn="just">
              <a:buFont typeface="Wingdings" pitchFamily="2" charset="2"/>
              <a:buChar char="§"/>
            </a:pPr>
            <a:r>
              <a:rPr lang="en-US" sz="2400" b="1" i="1" dirty="0" smtClean="0">
                <a:latin typeface="Times New Roman" pitchFamily="18" charset="0"/>
                <a:cs typeface="Times New Roman" pitchFamily="18" charset="0"/>
              </a:rPr>
              <a:t>(B) INTR (Interrupt Request) </a:t>
            </a:r>
            <a:r>
              <a:rPr lang="en-US" sz="2400" i="1"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 </a:t>
            </a:r>
          </a:p>
          <a:p>
            <a:pPr algn="just"/>
            <a:r>
              <a:rPr lang="en-US" sz="2400" dirty="0" smtClean="0">
                <a:latin typeface="Times New Roman" pitchFamily="18" charset="0"/>
                <a:cs typeface="Times New Roman" pitchFamily="18" charset="0"/>
              </a:rPr>
              <a:t>It provides a single interrupt request and is activated by I/O port. </a:t>
            </a:r>
          </a:p>
          <a:p>
            <a:pPr algn="just"/>
            <a:r>
              <a:rPr lang="en-US" sz="2400" dirty="0" smtClean="0">
                <a:latin typeface="Times New Roman" pitchFamily="18" charset="0"/>
                <a:cs typeface="Times New Roman" pitchFamily="18" charset="0"/>
              </a:rPr>
              <a:t>This interrupt can be masked or delayed. </a:t>
            </a:r>
          </a:p>
          <a:p>
            <a:pPr algn="just"/>
            <a:r>
              <a:rPr lang="en-US" sz="2400" dirty="0" smtClean="0">
                <a:latin typeface="Times New Roman" pitchFamily="18" charset="0"/>
                <a:cs typeface="Times New Roman" pitchFamily="18" charset="0"/>
              </a:rPr>
              <a:t>It is a level triggered interrupt. It can receive any interrupt type, so the value of IP and CS will change on the interrupt type received. </a:t>
            </a:r>
          </a:p>
          <a:p>
            <a:endParaRPr lang="en-US" dirty="0"/>
          </a:p>
        </p:txBody>
      </p:sp>
      <p:sp>
        <p:nvSpPr>
          <p:cNvPr id="4" name="Date Placeholder 3"/>
          <p:cNvSpPr>
            <a:spLocks noGrp="1"/>
          </p:cNvSpPr>
          <p:nvPr>
            <p:ph type="dt" sz="half" idx="10"/>
          </p:nvPr>
        </p:nvSpPr>
        <p:spPr/>
        <p:txBody>
          <a:bodyPr/>
          <a:lstStyle/>
          <a:p>
            <a:fld id="{7492BD16-548C-47AF-9E30-759470CF412D}" type="datetime3">
              <a:rPr lang="en-US" smtClean="0"/>
              <a:pPr/>
              <a:t>28 March 2020</a:t>
            </a:fld>
            <a:endParaRPr lang="en-US"/>
          </a:p>
        </p:txBody>
      </p:sp>
      <p:sp>
        <p:nvSpPr>
          <p:cNvPr id="5" name="Footer Placeholder 4"/>
          <p:cNvSpPr>
            <a:spLocks noGrp="1"/>
          </p:cNvSpPr>
          <p:nvPr>
            <p:ph type="ftr" sz="quarter" idx="11"/>
          </p:nvPr>
        </p:nvSpPr>
        <p:spPr/>
        <p:txBody>
          <a:bodyPr/>
          <a:lstStyle/>
          <a:p>
            <a:r>
              <a:rPr lang="en-US" smtClean="0"/>
              <a:t>CSE 301: Microprocessors, Dept. of Computer Science and Engineering</a:t>
            </a:r>
            <a:endParaRPr lang="en-US"/>
          </a:p>
        </p:txBody>
      </p:sp>
      <p:sp>
        <p:nvSpPr>
          <p:cNvPr id="6" name="Slide Number Placeholder 5"/>
          <p:cNvSpPr>
            <a:spLocks noGrp="1"/>
          </p:cNvSpPr>
          <p:nvPr>
            <p:ph type="sldNum" sz="quarter" idx="12"/>
          </p:nvPr>
        </p:nvSpPr>
        <p:spPr/>
        <p:txBody>
          <a:bodyPr/>
          <a:lstStyle/>
          <a:p>
            <a:fld id="{0FC8CFFE-504E-48E2-9562-8F7E4BA14AAB}" type="slidenum">
              <a:rPr lang="en-US" smtClean="0"/>
              <a:pPr/>
              <a:t>82</a:t>
            </a:fld>
            <a:endParaRPr lang="en-US"/>
          </a:p>
        </p:txBody>
      </p:sp>
      <p:sp>
        <p:nvSpPr>
          <p:cNvPr id="8" name="Title 1"/>
          <p:cNvSpPr>
            <a:spLocks noGrp="1"/>
          </p:cNvSpPr>
          <p:nvPr>
            <p:ph type="title"/>
          </p:nvPr>
        </p:nvSpPr>
        <p:spPr>
          <a:xfrm>
            <a:off x="457200" y="274638"/>
            <a:ext cx="8229600" cy="792162"/>
          </a:xfrm>
        </p:spPr>
        <p:txBody>
          <a:bodyPr>
            <a:normAutofit fontScale="90000"/>
          </a:bodyPr>
          <a:lstStyle/>
          <a:p>
            <a:r>
              <a:rPr lang="en-US" b="1" dirty="0" smtClean="0">
                <a:latin typeface="Times New Roman" pitchFamily="18" charset="0"/>
                <a:cs typeface="Times New Roman" pitchFamily="18" charset="0"/>
              </a:rPr>
              <a:t>Interrupts in 8086 microprocessor</a:t>
            </a:r>
            <a:endParaRPr lang="en-US"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pitchFamily="18" charset="0"/>
                <a:cs typeface="Times New Roman" pitchFamily="18" charset="0"/>
              </a:rPr>
              <a:t>Interrupts in 8086 microprocessor</a:t>
            </a:r>
            <a:endParaRPr lang="en-US" dirty="0"/>
          </a:p>
        </p:txBody>
      </p:sp>
      <p:sp>
        <p:nvSpPr>
          <p:cNvPr id="3" name="Content Placeholder 2"/>
          <p:cNvSpPr>
            <a:spLocks noGrp="1"/>
          </p:cNvSpPr>
          <p:nvPr>
            <p:ph idx="1"/>
          </p:nvPr>
        </p:nvSpPr>
        <p:spPr/>
        <p:txBody>
          <a:bodyPr>
            <a:normAutofit fontScale="70000" lnSpcReduction="20000"/>
          </a:bodyPr>
          <a:lstStyle/>
          <a:p>
            <a:pPr algn="just">
              <a:buFont typeface="Wingdings" pitchFamily="2" charset="2"/>
              <a:buChar char="ü"/>
            </a:pPr>
            <a:r>
              <a:rPr lang="en-US" b="1" dirty="0" smtClean="0">
                <a:latin typeface="Times New Roman" pitchFamily="18" charset="0"/>
                <a:cs typeface="Times New Roman" pitchFamily="18" charset="0"/>
              </a:rPr>
              <a:t>Software Interrupts –</a:t>
            </a:r>
            <a:r>
              <a:rPr lang="en-US" dirty="0" smtClean="0">
                <a:latin typeface="Times New Roman" pitchFamily="18" charset="0"/>
                <a:cs typeface="Times New Roman" pitchFamily="18" charset="0"/>
              </a:rPr>
              <a:t> </a:t>
            </a:r>
          </a:p>
          <a:p>
            <a:pPr algn="just">
              <a:buNone/>
            </a:pPr>
            <a:r>
              <a:rPr lang="en-US" dirty="0" smtClean="0">
                <a:latin typeface="Times New Roman" pitchFamily="18" charset="0"/>
                <a:cs typeface="Times New Roman" pitchFamily="18" charset="0"/>
              </a:rPr>
              <a:t>    These are instructions that are inserted within the program to generate interrupts. There are 256 software interrupts in 8086 microprocessor. The instructions are of the format INT type where type ranges from 00 to FF. The starting address ranges from 00000 H to 003FF H. These are 2 byte instructions. IP is loaded from type * 04 H and CS is loaded from the next address give by (type * 04) + 02 H. </a:t>
            </a:r>
          </a:p>
          <a:p>
            <a:pPr algn="just">
              <a:buNone/>
            </a:pPr>
            <a:r>
              <a:rPr lang="en-US" dirty="0" smtClean="0">
                <a:latin typeface="Times New Roman" pitchFamily="18" charset="0"/>
                <a:cs typeface="Times New Roman" pitchFamily="18" charset="0"/>
              </a:rPr>
              <a:t>    Some important software interrupts are: </a:t>
            </a:r>
          </a:p>
          <a:p>
            <a:pPr algn="just"/>
            <a:r>
              <a:rPr lang="en-US" dirty="0" smtClean="0">
                <a:latin typeface="Times New Roman" pitchFamily="18" charset="0"/>
                <a:cs typeface="Times New Roman" pitchFamily="18" charset="0"/>
              </a:rPr>
              <a:t>  </a:t>
            </a:r>
            <a:r>
              <a:rPr lang="en-US" i="1" dirty="0" smtClean="0">
                <a:latin typeface="Times New Roman" pitchFamily="18" charset="0"/>
                <a:cs typeface="Times New Roman" pitchFamily="18" charset="0"/>
              </a:rPr>
              <a:t>TYPE 0</a:t>
            </a:r>
            <a:r>
              <a:rPr lang="en-US" dirty="0" smtClean="0">
                <a:latin typeface="Times New Roman" pitchFamily="18" charset="0"/>
                <a:cs typeface="Times New Roman" pitchFamily="18" charset="0"/>
              </a:rPr>
              <a:t> corresponds to division by zero(0). </a:t>
            </a:r>
          </a:p>
          <a:p>
            <a:pPr algn="just"/>
            <a:r>
              <a:rPr lang="en-US" dirty="0" smtClean="0">
                <a:latin typeface="Times New Roman" pitchFamily="18" charset="0"/>
                <a:cs typeface="Times New Roman" pitchFamily="18" charset="0"/>
              </a:rPr>
              <a:t> </a:t>
            </a:r>
            <a:r>
              <a:rPr lang="en-US" i="1" dirty="0" smtClean="0">
                <a:latin typeface="Times New Roman" pitchFamily="18" charset="0"/>
                <a:cs typeface="Times New Roman" pitchFamily="18" charset="0"/>
              </a:rPr>
              <a:t>TYPE 1</a:t>
            </a:r>
            <a:r>
              <a:rPr lang="en-US" dirty="0" smtClean="0">
                <a:latin typeface="Times New Roman" pitchFamily="18" charset="0"/>
                <a:cs typeface="Times New Roman" pitchFamily="18" charset="0"/>
              </a:rPr>
              <a:t> is used for single step execution for debugging of program. </a:t>
            </a:r>
          </a:p>
          <a:p>
            <a:pPr algn="just"/>
            <a:r>
              <a:rPr lang="en-US" dirty="0" smtClean="0">
                <a:latin typeface="Times New Roman" pitchFamily="18" charset="0"/>
                <a:cs typeface="Times New Roman" pitchFamily="18" charset="0"/>
              </a:rPr>
              <a:t> </a:t>
            </a:r>
            <a:r>
              <a:rPr lang="en-US" i="1" dirty="0" smtClean="0">
                <a:latin typeface="Times New Roman" pitchFamily="18" charset="0"/>
                <a:cs typeface="Times New Roman" pitchFamily="18" charset="0"/>
              </a:rPr>
              <a:t>TYPE 2</a:t>
            </a:r>
            <a:r>
              <a:rPr lang="en-US" dirty="0" smtClean="0">
                <a:latin typeface="Times New Roman" pitchFamily="18" charset="0"/>
                <a:cs typeface="Times New Roman" pitchFamily="18" charset="0"/>
              </a:rPr>
              <a:t> represents NMI and is used in power failure conditions. </a:t>
            </a:r>
          </a:p>
          <a:p>
            <a:pPr algn="just"/>
            <a:r>
              <a:rPr lang="en-US" dirty="0" smtClean="0">
                <a:latin typeface="Times New Roman" pitchFamily="18" charset="0"/>
                <a:cs typeface="Times New Roman" pitchFamily="18" charset="0"/>
              </a:rPr>
              <a:t> </a:t>
            </a:r>
            <a:r>
              <a:rPr lang="en-US" i="1" dirty="0" smtClean="0">
                <a:latin typeface="Times New Roman" pitchFamily="18" charset="0"/>
                <a:cs typeface="Times New Roman" pitchFamily="18" charset="0"/>
              </a:rPr>
              <a:t>TYPE 3</a:t>
            </a:r>
            <a:r>
              <a:rPr lang="en-US" dirty="0" smtClean="0">
                <a:latin typeface="Times New Roman" pitchFamily="18" charset="0"/>
                <a:cs typeface="Times New Roman" pitchFamily="18" charset="0"/>
              </a:rPr>
              <a:t> represents a break-point interrupt. </a:t>
            </a:r>
          </a:p>
          <a:p>
            <a:pPr algn="just"/>
            <a:r>
              <a:rPr lang="en-US" dirty="0" smtClean="0">
                <a:latin typeface="Times New Roman" pitchFamily="18" charset="0"/>
                <a:cs typeface="Times New Roman" pitchFamily="18" charset="0"/>
              </a:rPr>
              <a:t> </a:t>
            </a:r>
            <a:r>
              <a:rPr lang="en-US" i="1" dirty="0" smtClean="0">
                <a:latin typeface="Times New Roman" pitchFamily="18" charset="0"/>
                <a:cs typeface="Times New Roman" pitchFamily="18" charset="0"/>
              </a:rPr>
              <a:t>TYPE 4</a:t>
            </a:r>
            <a:r>
              <a:rPr lang="en-US" dirty="0" smtClean="0">
                <a:latin typeface="Times New Roman" pitchFamily="18" charset="0"/>
                <a:cs typeface="Times New Roman" pitchFamily="18" charset="0"/>
              </a:rPr>
              <a:t> is the overflow interrupt</a:t>
            </a:r>
          </a:p>
          <a:p>
            <a:endParaRPr lang="en-US" dirty="0"/>
          </a:p>
        </p:txBody>
      </p:sp>
      <p:sp>
        <p:nvSpPr>
          <p:cNvPr id="4" name="Date Placeholder 3"/>
          <p:cNvSpPr>
            <a:spLocks noGrp="1"/>
          </p:cNvSpPr>
          <p:nvPr>
            <p:ph type="dt" sz="half" idx="10"/>
          </p:nvPr>
        </p:nvSpPr>
        <p:spPr/>
        <p:txBody>
          <a:bodyPr/>
          <a:lstStyle/>
          <a:p>
            <a:fld id="{7492BD16-548C-47AF-9E30-759470CF412D}" type="datetime3">
              <a:rPr lang="en-US" smtClean="0"/>
              <a:pPr/>
              <a:t>28 March 2020</a:t>
            </a:fld>
            <a:endParaRPr lang="en-US"/>
          </a:p>
        </p:txBody>
      </p:sp>
      <p:sp>
        <p:nvSpPr>
          <p:cNvPr id="5" name="Footer Placeholder 4"/>
          <p:cNvSpPr>
            <a:spLocks noGrp="1"/>
          </p:cNvSpPr>
          <p:nvPr>
            <p:ph type="ftr" sz="quarter" idx="11"/>
          </p:nvPr>
        </p:nvSpPr>
        <p:spPr/>
        <p:txBody>
          <a:bodyPr/>
          <a:lstStyle/>
          <a:p>
            <a:r>
              <a:rPr lang="en-US" smtClean="0"/>
              <a:t>CSE 301: Microprocessors, Dept. of Computer Science and Engineering</a:t>
            </a:r>
            <a:endParaRPr lang="en-US"/>
          </a:p>
        </p:txBody>
      </p:sp>
      <p:sp>
        <p:nvSpPr>
          <p:cNvPr id="6" name="Slide Number Placeholder 5"/>
          <p:cNvSpPr>
            <a:spLocks noGrp="1"/>
          </p:cNvSpPr>
          <p:nvPr>
            <p:ph type="sldNum" sz="quarter" idx="12"/>
          </p:nvPr>
        </p:nvSpPr>
        <p:spPr/>
        <p:txBody>
          <a:bodyPr/>
          <a:lstStyle/>
          <a:p>
            <a:fld id="{0FC8CFFE-504E-48E2-9562-8F7E4BA14AAB}" type="slidenum">
              <a:rPr lang="en-US" smtClean="0"/>
              <a:pPr/>
              <a:t>83</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itchFamily="18" charset="0"/>
                <a:cs typeface="Times New Roman" pitchFamily="18" charset="0"/>
              </a:rPr>
              <a:t>Internal architecture of 8086 (cont’d)</a:t>
            </a:r>
            <a:endParaRPr lang="en-US" sz="3600" dirty="0"/>
          </a:p>
        </p:txBody>
      </p:sp>
      <p:sp>
        <p:nvSpPr>
          <p:cNvPr id="3" name="Content Placeholder 2"/>
          <p:cNvSpPr>
            <a:spLocks noGrp="1"/>
          </p:cNvSpPr>
          <p:nvPr>
            <p:ph idx="1"/>
          </p:nvPr>
        </p:nvSpPr>
        <p:spPr/>
        <p:txBody>
          <a:bodyPr>
            <a:normAutofit/>
          </a:bodyPr>
          <a:lstStyle/>
          <a:p>
            <a:pPr>
              <a:buFont typeface="Wingdings" pitchFamily="2" charset="2"/>
              <a:buChar char="ü"/>
            </a:pPr>
            <a:r>
              <a:rPr lang="en-US" sz="2800" b="1" dirty="0" smtClean="0">
                <a:latin typeface="Times New Roman" pitchFamily="18" charset="0"/>
                <a:cs typeface="Times New Roman" pitchFamily="18" charset="0"/>
              </a:rPr>
              <a:t>BIU – Instruction Byte Queue</a:t>
            </a:r>
          </a:p>
          <a:p>
            <a:pPr>
              <a:buNone/>
            </a:pPr>
            <a:endParaRPr lang="en-US" sz="2800" b="1" dirty="0" smtClean="0">
              <a:latin typeface="Times New Roman" pitchFamily="18" charset="0"/>
              <a:cs typeface="Times New Roman" pitchFamily="18" charset="0"/>
            </a:endParaRPr>
          </a:p>
          <a:p>
            <a:pPr algn="just">
              <a:lnSpc>
                <a:spcPct val="80000"/>
              </a:lnSpc>
            </a:pPr>
            <a:r>
              <a:rPr lang="en-US" sz="2600" dirty="0" smtClean="0">
                <a:latin typeface="Times New Roman" pitchFamily="18" charset="0"/>
                <a:cs typeface="Times New Roman" pitchFamily="18" charset="0"/>
              </a:rPr>
              <a:t>Execution and decoding of certain instructions do not require the use of buses </a:t>
            </a:r>
          </a:p>
          <a:p>
            <a:pPr algn="just">
              <a:lnSpc>
                <a:spcPct val="80000"/>
              </a:lnSpc>
            </a:pPr>
            <a:r>
              <a:rPr lang="en-US" sz="2600" dirty="0" smtClean="0">
                <a:latin typeface="Times New Roman" pitchFamily="18" charset="0"/>
                <a:cs typeface="Times New Roman" pitchFamily="18" charset="0"/>
              </a:rPr>
              <a:t>While such instructions are executed, the BIU fetches up to six instruction bytes for the following instructions (the subsequent instructions)</a:t>
            </a:r>
          </a:p>
          <a:p>
            <a:pPr algn="just">
              <a:lnSpc>
                <a:spcPct val="80000"/>
              </a:lnSpc>
            </a:pPr>
            <a:r>
              <a:rPr lang="en-US" sz="2600" dirty="0" smtClean="0">
                <a:latin typeface="Times New Roman" pitchFamily="18" charset="0"/>
                <a:cs typeface="Times New Roman" pitchFamily="18" charset="0"/>
              </a:rPr>
              <a:t>The BIU store these </a:t>
            </a:r>
            <a:r>
              <a:rPr lang="en-US" sz="2600" dirty="0" err="1" smtClean="0">
                <a:latin typeface="Times New Roman" pitchFamily="18" charset="0"/>
                <a:cs typeface="Times New Roman" pitchFamily="18" charset="0"/>
              </a:rPr>
              <a:t>prefetched</a:t>
            </a:r>
            <a:r>
              <a:rPr lang="en-US" sz="2600" dirty="0" smtClean="0">
                <a:latin typeface="Times New Roman" pitchFamily="18" charset="0"/>
                <a:cs typeface="Times New Roman" pitchFamily="18" charset="0"/>
              </a:rPr>
              <a:t> bytes in a first-in-first out register by name instruction byte queue</a:t>
            </a:r>
          </a:p>
          <a:p>
            <a:pPr algn="just">
              <a:lnSpc>
                <a:spcPct val="80000"/>
              </a:lnSpc>
            </a:pPr>
            <a:r>
              <a:rPr lang="en-US" sz="2600" dirty="0" smtClean="0">
                <a:latin typeface="Times New Roman" pitchFamily="18" charset="0"/>
                <a:cs typeface="Times New Roman" pitchFamily="18" charset="0"/>
              </a:rPr>
              <a:t>When the EU is ready for its next instruction, it simply reads the instruction byte(s) for the instruction from the queue in BIU</a:t>
            </a:r>
          </a:p>
          <a:p>
            <a:endParaRPr lang="en-US" dirty="0"/>
          </a:p>
        </p:txBody>
      </p:sp>
      <p:sp>
        <p:nvSpPr>
          <p:cNvPr id="7" name="Date Placeholder 6"/>
          <p:cNvSpPr>
            <a:spLocks noGrp="1"/>
          </p:cNvSpPr>
          <p:nvPr>
            <p:ph type="dt" sz="half" idx="10"/>
          </p:nvPr>
        </p:nvSpPr>
        <p:spPr/>
        <p:txBody>
          <a:bodyPr/>
          <a:lstStyle/>
          <a:p>
            <a:fld id="{046728A1-CAB1-4D14-BCDF-8E53B258A51E}" type="datetime3">
              <a:rPr lang="en-US" smtClean="0"/>
              <a:pPr/>
              <a:t>28 March 2020</a:t>
            </a:fld>
            <a:endParaRPr lang="en-US"/>
          </a:p>
        </p:txBody>
      </p:sp>
      <p:sp>
        <p:nvSpPr>
          <p:cNvPr id="8" name="Slide Number Placeholder 7"/>
          <p:cNvSpPr>
            <a:spLocks noGrp="1"/>
          </p:cNvSpPr>
          <p:nvPr>
            <p:ph type="sldNum" sz="quarter" idx="12"/>
          </p:nvPr>
        </p:nvSpPr>
        <p:spPr/>
        <p:txBody>
          <a:bodyPr/>
          <a:lstStyle/>
          <a:p>
            <a:fld id="{0FC8CFFE-504E-48E2-9562-8F7E4BA14AAB}" type="slidenum">
              <a:rPr lang="en-US" smtClean="0"/>
              <a:pPr/>
              <a:t>9</a:t>
            </a:fld>
            <a:endParaRPr lang="en-US"/>
          </a:p>
        </p:txBody>
      </p:sp>
      <p:sp>
        <p:nvSpPr>
          <p:cNvPr id="9" name="Footer Placeholder 8"/>
          <p:cNvSpPr>
            <a:spLocks noGrp="1"/>
          </p:cNvSpPr>
          <p:nvPr>
            <p:ph type="ftr" sz="quarter" idx="11"/>
          </p:nvPr>
        </p:nvSpPr>
        <p:spPr/>
        <p:txBody>
          <a:bodyPr/>
          <a:lstStyle/>
          <a:p>
            <a:r>
              <a:rPr lang="en-US" smtClean="0"/>
              <a:t>CSE 301: Microprocessors, Dept. of Computer Science and Engineering</a:t>
            </a:r>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935</TotalTime>
  <Words>5353</Words>
  <Application>Microsoft Office PowerPoint</Application>
  <PresentationFormat>On-screen Show (4:3)</PresentationFormat>
  <Paragraphs>848</Paragraphs>
  <Slides>83</Slides>
  <Notes>2</Notes>
  <HiddenSlides>0</HiddenSlides>
  <MMClips>0</MMClips>
  <ScaleCrop>false</ScaleCrop>
  <HeadingPairs>
    <vt:vector size="4" baseType="variant">
      <vt:variant>
        <vt:lpstr>Theme</vt:lpstr>
      </vt:variant>
      <vt:variant>
        <vt:i4>1</vt:i4>
      </vt:variant>
      <vt:variant>
        <vt:lpstr>Slide Titles</vt:lpstr>
      </vt:variant>
      <vt:variant>
        <vt:i4>83</vt:i4>
      </vt:variant>
    </vt:vector>
  </HeadingPairs>
  <TitlesOfParts>
    <vt:vector size="84" baseType="lpstr">
      <vt:lpstr>Office Theme</vt:lpstr>
      <vt:lpstr>CSE 301 Microprocessors</vt:lpstr>
      <vt:lpstr>Slide 2</vt:lpstr>
      <vt:lpstr>Intel 8086 microprocessor</vt:lpstr>
      <vt:lpstr>Internal architecture of 8086 (cont’d)</vt:lpstr>
      <vt:lpstr>Internal architecture of 8086 (cont’d)</vt:lpstr>
      <vt:lpstr>Internal architecture of 8086 (cont’d)</vt:lpstr>
      <vt:lpstr>Internal architecture of 8086 (cont’d)</vt:lpstr>
      <vt:lpstr>Internal architecture of 8086 (cont’d)</vt:lpstr>
      <vt:lpstr>Internal architecture of 8086 (cont’d)</vt:lpstr>
      <vt:lpstr>Internal architecture of 8086 (cont’d)</vt:lpstr>
      <vt:lpstr>Internal architecture of 8086 (cont’d)</vt:lpstr>
      <vt:lpstr>Internal architecture of 8086 (cont’d)</vt:lpstr>
      <vt:lpstr>Internal architecture of 8086 (cont’d)</vt:lpstr>
      <vt:lpstr>Internal architecture of 8086 (cont’d)</vt:lpstr>
      <vt:lpstr>Internal architecture of 8086 (cont’d)</vt:lpstr>
      <vt:lpstr>Internal architecture of 8086 (cont’d)</vt:lpstr>
      <vt:lpstr>Internal architecture of 8086 (cont’d)</vt:lpstr>
      <vt:lpstr>Internal architecture of 8086 (cont’d)</vt:lpstr>
      <vt:lpstr>Internal architecture of 8086 (cont’d)</vt:lpstr>
      <vt:lpstr>Internal architecture of 8086 (cont’d)</vt:lpstr>
      <vt:lpstr>Internal architecture of 8086 (cont’d)</vt:lpstr>
      <vt:lpstr>Internal architecture of 8086 (cont’d)</vt:lpstr>
      <vt:lpstr>Internal architecture of 8086 (cont’d)</vt:lpstr>
      <vt:lpstr>Register structure of 8086 (cont’d)</vt:lpstr>
      <vt:lpstr>Register structure of 8086 (cont’d)</vt:lpstr>
      <vt:lpstr>Register structure of 8086 (cont’d)</vt:lpstr>
      <vt:lpstr>Register structure of 8086 (cont’d)</vt:lpstr>
      <vt:lpstr>Register structure of 8086 (cont’d)</vt:lpstr>
      <vt:lpstr>Register structure of 8086 (cont’d)</vt:lpstr>
      <vt:lpstr>Register structure of 8086 (cont’d)</vt:lpstr>
      <vt:lpstr>Register structure of 8086 (cont’d)</vt:lpstr>
      <vt:lpstr>Programming model</vt:lpstr>
      <vt:lpstr>General purpose registers</vt:lpstr>
      <vt:lpstr>General purpose registers</vt:lpstr>
      <vt:lpstr>General purpose registers</vt:lpstr>
      <vt:lpstr>Special purpose registers</vt:lpstr>
      <vt:lpstr>Fig.   The EFLAG and FLAG. </vt:lpstr>
      <vt:lpstr>Slide 38</vt:lpstr>
      <vt:lpstr>Slide 39</vt:lpstr>
      <vt:lpstr>Segment Register</vt:lpstr>
      <vt:lpstr>Segment Register</vt:lpstr>
      <vt:lpstr>Addressing Modes</vt:lpstr>
      <vt:lpstr>Data Addressing Modes</vt:lpstr>
      <vt:lpstr>Data Addressing Modes</vt:lpstr>
      <vt:lpstr>Register Addressing </vt:lpstr>
      <vt:lpstr>Register Addressing</vt:lpstr>
      <vt:lpstr>Data Addressing Modes</vt:lpstr>
      <vt:lpstr>Immediate Addressing  </vt:lpstr>
      <vt:lpstr>Immediate Addressing</vt:lpstr>
      <vt:lpstr>Data Addressing Modes</vt:lpstr>
      <vt:lpstr>Direct Data Addressing  </vt:lpstr>
      <vt:lpstr>Direct Data Addressing</vt:lpstr>
      <vt:lpstr>Data Addressing Modes</vt:lpstr>
      <vt:lpstr>Register Indirect Addressing  </vt:lpstr>
      <vt:lpstr>Register Indirect Addressing</vt:lpstr>
      <vt:lpstr>Data Addressing Modes</vt:lpstr>
      <vt:lpstr>Base-Plus-Index Addressing  </vt:lpstr>
      <vt:lpstr>Data Addressing Modes</vt:lpstr>
      <vt:lpstr>Register Relative Addressing  </vt:lpstr>
      <vt:lpstr>Data Addressing Modes</vt:lpstr>
      <vt:lpstr>Base Relative-Plus-Index Addressing  </vt:lpstr>
      <vt:lpstr>Base Relative-Plus-Index Addressing</vt:lpstr>
      <vt:lpstr>Stack memory addressing modes</vt:lpstr>
      <vt:lpstr>Stack memory addressing modes</vt:lpstr>
      <vt:lpstr>Stack memory addressing modes</vt:lpstr>
      <vt:lpstr>Stack memory addressing modes</vt:lpstr>
      <vt:lpstr>Stack memory addressing modes</vt:lpstr>
      <vt:lpstr>Stack memory addressing modes</vt:lpstr>
      <vt:lpstr>Data Transfer Instructions</vt:lpstr>
      <vt:lpstr>Data Transfer Instructions</vt:lpstr>
      <vt:lpstr>Arithmetic Instructions</vt:lpstr>
      <vt:lpstr>Arithmetic Instructions</vt:lpstr>
      <vt:lpstr>Number Representation</vt:lpstr>
      <vt:lpstr>Logical Instructions</vt:lpstr>
      <vt:lpstr>String Instructions</vt:lpstr>
      <vt:lpstr>Program Transfer Instructions</vt:lpstr>
      <vt:lpstr>Program Transfer Instructions</vt:lpstr>
      <vt:lpstr>Processor Control Instructions</vt:lpstr>
      <vt:lpstr>Interrupts in 8086 microprocessor </vt:lpstr>
      <vt:lpstr>Interrupts in 8086 microprocessor</vt:lpstr>
      <vt:lpstr>Interrupts in 8086 microprocessor</vt:lpstr>
      <vt:lpstr>Interrupts in 8086 microprocessor</vt:lpstr>
      <vt:lpstr>Interrupts in 8086 microprocessor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CSE 301 Microprocessors</dc:title>
  <dc:creator>User</dc:creator>
  <cp:lastModifiedBy>hp</cp:lastModifiedBy>
  <cp:revision>271</cp:revision>
  <dcterms:created xsi:type="dcterms:W3CDTF">2020-03-25T03:39:18Z</dcterms:created>
  <dcterms:modified xsi:type="dcterms:W3CDTF">2020-03-28T04:07:05Z</dcterms:modified>
</cp:coreProperties>
</file>