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5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5" r:id="rId11"/>
    <p:sldId id="34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3070C-BB00-4F64-BB72-6DC6832C980A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0EDB2-87CA-46D7-9A4A-71C360665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0FD41-2927-406F-96DC-1FE6930DA90A}" type="datetimeFigureOut">
              <a:rPr lang="en-US" smtClean="0"/>
              <a:pPr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User define function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76200" y="1447800"/>
            <a:ext cx="61722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t"/>
          <a:lstStyle/>
          <a:p>
            <a:r>
              <a:rPr lang="en-US" dirty="0" smtClean="0"/>
              <a:t>Structure of a function:</a:t>
            </a:r>
          </a:p>
          <a:p>
            <a:endParaRPr lang="en-US" dirty="0" smtClean="0"/>
          </a:p>
          <a:p>
            <a:r>
              <a:rPr lang="en-US" dirty="0" err="1" smtClean="0"/>
              <a:t>Function_type</a:t>
            </a:r>
            <a:r>
              <a:rPr lang="en-US" dirty="0" smtClean="0"/>
              <a:t>   </a:t>
            </a:r>
            <a:r>
              <a:rPr lang="en-US" dirty="0" err="1" smtClean="0"/>
              <a:t>Name_of_Function</a:t>
            </a:r>
            <a:r>
              <a:rPr lang="en-US" dirty="0" smtClean="0"/>
              <a:t>(list of variable with type)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Statement;</a:t>
            </a:r>
          </a:p>
          <a:p>
            <a:r>
              <a:rPr lang="en-US" dirty="0" smtClean="0"/>
              <a:t>Statement;</a:t>
            </a:r>
          </a:p>
          <a:p>
            <a:r>
              <a:rPr lang="en-US" dirty="0" smtClean="0"/>
              <a:t>---</a:t>
            </a:r>
          </a:p>
          <a:p>
            <a:r>
              <a:rPr lang="en-US" dirty="0" smtClean="0"/>
              <a:t>Statement;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Parts: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Function_type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Name_of_Function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(list of variable with type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r>
              <a:rPr lang="en-US" dirty="0" smtClean="0"/>
              <a:t>{</a:t>
            </a:r>
          </a:p>
          <a:p>
            <a:pPr marL="342900" indent="-342900"/>
            <a:r>
              <a:rPr lang="en-US" dirty="0" smtClean="0"/>
              <a:t>	Body of the function</a:t>
            </a:r>
          </a:p>
          <a:p>
            <a:pPr marL="342900" indent="-342900"/>
            <a:r>
              <a:rPr lang="en-US" dirty="0" smtClean="0"/>
              <a:t>	}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00800" y="1447800"/>
            <a:ext cx="26670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Example:</a:t>
            </a:r>
          </a:p>
          <a:p>
            <a:endParaRPr lang="en-US" dirty="0" smtClean="0"/>
          </a:p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err="1" smtClean="0"/>
              <a:t>printf”Body</a:t>
            </a:r>
            <a:r>
              <a:rPr lang="en-US" dirty="0" smtClean="0"/>
              <a:t> of function”);</a:t>
            </a:r>
            <a:endParaRPr lang="en-US" dirty="0" smtClean="0"/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76600" y="4648200"/>
            <a:ext cx="23622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write part 1, 2 and 3 in the same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User define function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257800" y="1676400"/>
            <a:ext cx="36576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Total;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Total=Result();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(“Obtain marks %d”, Total</a:t>
            </a:r>
            <a:r>
              <a:rPr lang="en-US" dirty="0" smtClean="0"/>
              <a:t>);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}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3386796"/>
            <a:ext cx="36576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b="1" dirty="0" smtClean="0">
                <a:solidFill>
                  <a:schemeClr val="tx1"/>
                </a:solidFill>
              </a:rPr>
              <a:t> Result()</a:t>
            </a:r>
          </a:p>
          <a:p>
            <a:r>
              <a:rPr lang="en-US" dirty="0" smtClean="0"/>
              <a:t>{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MidTotal</a:t>
            </a:r>
            <a:r>
              <a:rPr lang="en-US" dirty="0" smtClean="0"/>
              <a:t>, Final, Total;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(“Enter mid term total\n”);</a:t>
            </a:r>
          </a:p>
          <a:p>
            <a:r>
              <a:rPr lang="en-US" dirty="0" err="1" smtClean="0"/>
              <a:t>scanf</a:t>
            </a:r>
            <a:r>
              <a:rPr lang="en-US" dirty="0" smtClean="0"/>
              <a:t>(“%d”, &amp;</a:t>
            </a:r>
            <a:r>
              <a:rPr lang="en-US" dirty="0" err="1" smtClean="0"/>
              <a:t>MidTotal</a:t>
            </a:r>
            <a:r>
              <a:rPr lang="en-US" dirty="0" smtClean="0"/>
              <a:t>);</a:t>
            </a:r>
            <a:endParaRPr lang="en-US" dirty="0" smtClean="0"/>
          </a:p>
          <a:p>
            <a:r>
              <a:rPr lang="en-US" dirty="0" err="1" smtClean="0"/>
              <a:t>printf</a:t>
            </a:r>
            <a:r>
              <a:rPr lang="en-US" dirty="0" smtClean="0"/>
              <a:t>(“Enter </a:t>
            </a:r>
            <a:r>
              <a:rPr lang="en-US" dirty="0" smtClean="0"/>
              <a:t>final marks\n</a:t>
            </a:r>
            <a:r>
              <a:rPr lang="en-US" dirty="0" smtClean="0"/>
              <a:t>”);</a:t>
            </a:r>
          </a:p>
          <a:p>
            <a:r>
              <a:rPr lang="en-US" dirty="0" err="1" smtClean="0"/>
              <a:t>scanf</a:t>
            </a:r>
            <a:r>
              <a:rPr lang="en-US" dirty="0" smtClean="0"/>
              <a:t>(“%d”, </a:t>
            </a:r>
            <a:r>
              <a:rPr lang="en-US" dirty="0" smtClean="0"/>
              <a:t>&amp;Final);</a:t>
            </a:r>
            <a:endParaRPr lang="en-US" dirty="0" smtClean="0"/>
          </a:p>
          <a:p>
            <a:r>
              <a:rPr lang="en-US" dirty="0" smtClean="0"/>
              <a:t>Total=</a:t>
            </a:r>
            <a:r>
              <a:rPr lang="en-US" dirty="0" err="1" smtClean="0"/>
              <a:t>MidTotal+Final</a:t>
            </a:r>
            <a:r>
              <a:rPr lang="en-US" dirty="0" smtClean="0"/>
              <a:t>;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return Total;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t="31381" b="30265"/>
          <a:stretch>
            <a:fillRect/>
          </a:stretch>
        </p:blipFill>
        <p:spPr bwMode="auto">
          <a:xfrm>
            <a:off x="0" y="1371600"/>
            <a:ext cx="4495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User define function</a:t>
            </a:r>
            <a:endParaRPr lang="en-US" sz="2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t="19900" b="35324"/>
          <a:stretch>
            <a:fillRect/>
          </a:stretch>
        </p:blipFill>
        <p:spPr bwMode="auto">
          <a:xfrm>
            <a:off x="0" y="15240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257800" y="1752600"/>
            <a:ext cx="365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*</a:t>
            </a:r>
            <a:r>
              <a:rPr lang="en-US" dirty="0" err="1" smtClean="0"/>
              <a:t>MidTotal</a:t>
            </a:r>
            <a:r>
              <a:rPr lang="en-US" dirty="0" smtClean="0"/>
              <a:t>, *Final, Total;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Result(&amp;</a:t>
            </a:r>
            <a:r>
              <a:rPr lang="en-US" b="1" dirty="0" err="1" smtClean="0">
                <a:solidFill>
                  <a:schemeClr val="tx1"/>
                </a:solidFill>
              </a:rPr>
              <a:t>MidTotal</a:t>
            </a:r>
            <a:r>
              <a:rPr lang="en-US" b="1" dirty="0" smtClean="0">
                <a:solidFill>
                  <a:schemeClr val="tx1"/>
                </a:solidFill>
              </a:rPr>
              <a:t>, &amp;Final);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Total=</a:t>
            </a:r>
            <a:r>
              <a:rPr lang="en-US" dirty="0" err="1" smtClean="0">
                <a:solidFill>
                  <a:schemeClr val="bg1"/>
                </a:solidFill>
              </a:rPr>
              <a:t>MidTotal+Final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(“Obtain marks %d”, Total);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}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7800" y="3886200"/>
            <a:ext cx="3657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tx1"/>
                </a:solidFill>
              </a:rPr>
              <a:t>void Result(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b="1" dirty="0" smtClean="0">
                <a:solidFill>
                  <a:schemeClr val="tx1"/>
                </a:solidFill>
              </a:rPr>
              <a:t> *</a:t>
            </a:r>
            <a:r>
              <a:rPr lang="en-US" b="1" dirty="0" err="1" smtClean="0">
                <a:solidFill>
                  <a:schemeClr val="tx1"/>
                </a:solidFill>
              </a:rPr>
              <a:t>MidTotal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b="1" dirty="0" smtClean="0">
                <a:solidFill>
                  <a:schemeClr val="tx1"/>
                </a:solidFill>
              </a:rPr>
              <a:t> *Final)</a:t>
            </a:r>
          </a:p>
          <a:p>
            <a:r>
              <a:rPr lang="en-US" dirty="0" smtClean="0"/>
              <a:t>{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(“Enter mid term total\n”);</a:t>
            </a:r>
          </a:p>
          <a:p>
            <a:r>
              <a:rPr lang="en-US" dirty="0" err="1" smtClean="0"/>
              <a:t>scanf</a:t>
            </a:r>
            <a:r>
              <a:rPr lang="en-US" dirty="0" smtClean="0"/>
              <a:t>(“%d”, &amp;</a:t>
            </a:r>
            <a:r>
              <a:rPr lang="en-US" dirty="0" err="1" smtClean="0"/>
              <a:t>MidTotal</a:t>
            </a:r>
            <a:r>
              <a:rPr lang="en-US" dirty="0" smtClean="0"/>
              <a:t>);</a:t>
            </a:r>
            <a:endParaRPr lang="en-US" dirty="0" smtClean="0"/>
          </a:p>
          <a:p>
            <a:r>
              <a:rPr lang="en-US" dirty="0" err="1" smtClean="0"/>
              <a:t>printf</a:t>
            </a:r>
            <a:r>
              <a:rPr lang="en-US" dirty="0" smtClean="0"/>
              <a:t>(“Enter </a:t>
            </a:r>
            <a:r>
              <a:rPr lang="en-US" dirty="0" smtClean="0"/>
              <a:t>final marks\n</a:t>
            </a:r>
            <a:r>
              <a:rPr lang="en-US" dirty="0" smtClean="0"/>
              <a:t>”);</a:t>
            </a:r>
          </a:p>
          <a:p>
            <a:r>
              <a:rPr lang="en-US" dirty="0" err="1" smtClean="0"/>
              <a:t>scanf</a:t>
            </a:r>
            <a:r>
              <a:rPr lang="en-US" dirty="0" smtClean="0"/>
              <a:t>(“%d”, </a:t>
            </a:r>
            <a:r>
              <a:rPr lang="en-US" dirty="0" smtClean="0"/>
              <a:t>&amp;Final);</a:t>
            </a:r>
            <a:endParaRPr lang="en-US" dirty="0" smtClean="0"/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4384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does not support to return multiple values trough return statement.</a:t>
            </a:r>
          </a:p>
          <a:p>
            <a:endParaRPr lang="en-US" dirty="0" smtClean="0"/>
          </a:p>
          <a:p>
            <a:r>
              <a:rPr lang="en-US" dirty="0" smtClean="0"/>
              <a:t>It can be achieved by passing address of an argument.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User define function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882"/>
          <a:stretch>
            <a:fillRect/>
          </a:stretch>
        </p:blipFill>
        <p:spPr bwMode="auto">
          <a:xfrm>
            <a:off x="0" y="1524000"/>
            <a:ext cx="3657600" cy="415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3352800" y="34290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5000" y="1447800"/>
            <a:ext cx="1752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Program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67200" y="3352800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Proces_MidTerm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324600" y="3352800"/>
            <a:ext cx="1066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Process_Final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772400" y="33528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Compute_ Result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962400" y="2039815"/>
            <a:ext cx="1749083" cy="1389185"/>
            <a:chOff x="3962400" y="2039815"/>
            <a:chExt cx="1749083" cy="1389185"/>
          </a:xfrm>
        </p:grpSpPr>
        <p:sp>
          <p:nvSpPr>
            <p:cNvPr id="20" name="TextBox 19"/>
            <p:cNvSpPr txBox="1"/>
            <p:nvPr/>
          </p:nvSpPr>
          <p:spPr>
            <a:xfrm>
              <a:off x="3962400" y="290578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Return </a:t>
              </a:r>
              <a:r>
                <a:rPr lang="en-US" sz="1400" dirty="0" err="1" smtClean="0"/>
                <a:t>MidTotal</a:t>
              </a:r>
              <a:endParaRPr lang="en-US" sz="14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360984" y="2039815"/>
              <a:ext cx="1350499" cy="1252025"/>
            </a:xfrm>
            <a:custGeom>
              <a:avLst/>
              <a:gdLst>
                <a:gd name="connsiteX0" fmla="*/ 422031 w 1350499"/>
                <a:gd name="connsiteY0" fmla="*/ 1252025 h 1252025"/>
                <a:gd name="connsiteX1" fmla="*/ 154745 w 1350499"/>
                <a:gd name="connsiteY1" fmla="*/ 309490 h 1252025"/>
                <a:gd name="connsiteX2" fmla="*/ 1350499 w 1350499"/>
                <a:gd name="connsiteY2" fmla="*/ 0 h 1252025"/>
                <a:gd name="connsiteX3" fmla="*/ 1350499 w 1350499"/>
                <a:gd name="connsiteY3" fmla="*/ 0 h 125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0499" h="1252025">
                  <a:moveTo>
                    <a:pt x="422031" y="1252025"/>
                  </a:moveTo>
                  <a:cubicBezTo>
                    <a:pt x="211015" y="885093"/>
                    <a:pt x="0" y="518161"/>
                    <a:pt x="154745" y="309490"/>
                  </a:cubicBezTo>
                  <a:cubicBezTo>
                    <a:pt x="309490" y="100819"/>
                    <a:pt x="1350499" y="0"/>
                    <a:pt x="1350499" y="0"/>
                  </a:cubicBezTo>
                  <a:lnTo>
                    <a:pt x="1350499" y="0"/>
                  </a:lnTo>
                </a:path>
              </a:pathLst>
            </a:cu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67200" y="41910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Collect three mid term and add them to </a:t>
            </a:r>
            <a:r>
              <a:rPr lang="en-US" sz="1400" dirty="0" err="1" smtClean="0"/>
              <a:t>MidTotal</a:t>
            </a:r>
            <a:endParaRPr lang="en-US" sz="1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4914900" y="2057400"/>
            <a:ext cx="1181100" cy="1295400"/>
            <a:chOff x="4914900" y="2057400"/>
            <a:chExt cx="1181100" cy="1295400"/>
          </a:xfrm>
        </p:grpSpPr>
        <p:cxnSp>
          <p:nvCxnSpPr>
            <p:cNvPr id="18" name="Straight Arrow Connector 17"/>
            <p:cNvCxnSpPr>
              <a:endCxn id="14" idx="0"/>
            </p:cNvCxnSpPr>
            <p:nvPr/>
          </p:nvCxnSpPr>
          <p:spPr>
            <a:xfrm flipH="1">
              <a:off x="4914900" y="2057400"/>
              <a:ext cx="10287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181600" y="282958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Carry nothing</a:t>
              </a:r>
              <a:endParaRPr lang="en-US" sz="14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67400" y="2057400"/>
            <a:ext cx="914400" cy="1295400"/>
            <a:chOff x="5867400" y="2057400"/>
            <a:chExt cx="914400" cy="129540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6324600" y="2057400"/>
              <a:ext cx="3810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867400" y="24384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Carry nothing</a:t>
              </a:r>
              <a:endParaRPr lang="en-US" sz="1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43003" y="2085536"/>
            <a:ext cx="994117" cy="1214510"/>
            <a:chOff x="6443003" y="2085536"/>
            <a:chExt cx="994117" cy="1214510"/>
          </a:xfrm>
        </p:grpSpPr>
        <p:sp>
          <p:nvSpPr>
            <p:cNvPr id="30" name="Freeform 29"/>
            <p:cNvSpPr/>
            <p:nvPr/>
          </p:nvSpPr>
          <p:spPr>
            <a:xfrm>
              <a:off x="6443003" y="2085536"/>
              <a:ext cx="994117" cy="1214510"/>
            </a:xfrm>
            <a:custGeom>
              <a:avLst/>
              <a:gdLst>
                <a:gd name="connsiteX0" fmla="*/ 562708 w 994117"/>
                <a:gd name="connsiteY0" fmla="*/ 1294228 h 1294228"/>
                <a:gd name="connsiteX1" fmla="*/ 900332 w 994117"/>
                <a:gd name="connsiteY1" fmla="*/ 689317 h 1294228"/>
                <a:gd name="connsiteX2" fmla="*/ 0 w 994117"/>
                <a:gd name="connsiteY2" fmla="*/ 0 h 1294228"/>
                <a:gd name="connsiteX3" fmla="*/ 0 w 994117"/>
                <a:gd name="connsiteY3" fmla="*/ 0 h 12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117" h="1294228">
                  <a:moveTo>
                    <a:pt x="562708" y="1294228"/>
                  </a:moveTo>
                  <a:cubicBezTo>
                    <a:pt x="778412" y="1099625"/>
                    <a:pt x="994117" y="905022"/>
                    <a:pt x="900332" y="689317"/>
                  </a:cubicBezTo>
                  <a:cubicBezTo>
                    <a:pt x="806547" y="473612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05600" y="275338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Return Final</a:t>
              </a:r>
              <a:endParaRPr lang="en-US" sz="14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324600" y="41148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Collect two final marks and add them to Final</a:t>
            </a:r>
            <a:endParaRPr lang="en-US" sz="14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7086600" y="2057400"/>
            <a:ext cx="1524000" cy="1348264"/>
            <a:chOff x="7086600" y="2057400"/>
            <a:chExt cx="1524000" cy="1348264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7086600" y="2057400"/>
              <a:ext cx="15240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543800" y="2667000"/>
              <a:ext cx="914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Carry </a:t>
              </a:r>
              <a:r>
                <a:rPr lang="en-US" sz="1400" dirty="0" err="1" smtClean="0"/>
                <a:t>MidTotal</a:t>
              </a:r>
              <a:r>
                <a:rPr lang="en-US" sz="1400" dirty="0" smtClean="0"/>
                <a:t>, Final</a:t>
              </a:r>
              <a:endParaRPr lang="en-US" sz="14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543799" y="1913206"/>
            <a:ext cx="1447801" cy="1392702"/>
            <a:chOff x="7543799" y="1913206"/>
            <a:chExt cx="1447801" cy="1392702"/>
          </a:xfrm>
        </p:grpSpPr>
        <p:sp>
          <p:nvSpPr>
            <p:cNvPr id="42" name="Freeform 41"/>
            <p:cNvSpPr/>
            <p:nvPr/>
          </p:nvSpPr>
          <p:spPr>
            <a:xfrm>
              <a:off x="7543799" y="1913206"/>
              <a:ext cx="1225061" cy="1392702"/>
            </a:xfrm>
            <a:custGeom>
              <a:avLst/>
              <a:gdLst>
                <a:gd name="connsiteX0" fmla="*/ 1378634 w 1411458"/>
                <a:gd name="connsiteY0" fmla="*/ 1392702 h 1392702"/>
                <a:gd name="connsiteX1" fmla="*/ 1181686 w 1411458"/>
                <a:gd name="connsiteY1" fmla="*/ 253219 h 1392702"/>
                <a:gd name="connsiteX2" fmla="*/ 0 w 1411458"/>
                <a:gd name="connsiteY2" fmla="*/ 0 h 1392702"/>
                <a:gd name="connsiteX3" fmla="*/ 0 w 1411458"/>
                <a:gd name="connsiteY3" fmla="*/ 0 h 139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1458" h="1392702">
                  <a:moveTo>
                    <a:pt x="1378634" y="1392702"/>
                  </a:moveTo>
                  <a:cubicBezTo>
                    <a:pt x="1395046" y="939019"/>
                    <a:pt x="1411458" y="485336"/>
                    <a:pt x="1181686" y="253219"/>
                  </a:cubicBezTo>
                  <a:cubicBezTo>
                    <a:pt x="951914" y="21102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77200" y="24384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Return Result</a:t>
              </a:r>
              <a:endParaRPr lang="en-US" sz="1400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772400" y="4114800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Add </a:t>
            </a:r>
            <a:r>
              <a:rPr lang="en-US" sz="1400" dirty="0" err="1" smtClean="0"/>
              <a:t>MidTotal</a:t>
            </a:r>
            <a:r>
              <a:rPr lang="en-US" sz="1400" dirty="0" smtClean="0"/>
              <a:t> and Final to Result</a:t>
            </a:r>
            <a:endParaRPr lang="en-US" sz="14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7467600" y="1295401"/>
            <a:ext cx="1676400" cy="304800"/>
            <a:chOff x="7467600" y="1295401"/>
            <a:chExt cx="1676400" cy="304800"/>
          </a:xfrm>
        </p:grpSpPr>
        <p:sp>
          <p:nvSpPr>
            <p:cNvPr id="47" name="TextBox 46"/>
            <p:cNvSpPr txBox="1"/>
            <p:nvPr/>
          </p:nvSpPr>
          <p:spPr>
            <a:xfrm>
              <a:off x="8077200" y="1295401"/>
              <a:ext cx="1066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Print Result</a:t>
              </a:r>
              <a:endParaRPr lang="en-US" sz="1400" dirty="0"/>
            </a:p>
          </p:txBody>
        </p:sp>
        <p:cxnSp>
          <p:nvCxnSpPr>
            <p:cNvPr id="49" name="Straight Arrow Connector 48"/>
            <p:cNvCxnSpPr>
              <a:endCxn id="47" idx="1"/>
            </p:cNvCxnSpPr>
            <p:nvPr/>
          </p:nvCxnSpPr>
          <p:spPr>
            <a:xfrm flipV="1">
              <a:off x="7467600" y="1447801"/>
              <a:ext cx="609600" cy="1523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5334000" y="51932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 process your results</a:t>
            </a:r>
            <a:endParaRPr lang="en-US" b="1" dirty="0"/>
          </a:p>
        </p:txBody>
      </p:sp>
      <p:grpSp>
        <p:nvGrpSpPr>
          <p:cNvPr id="56" name="Group 55"/>
          <p:cNvGrpSpPr/>
          <p:nvPr/>
        </p:nvGrpSpPr>
        <p:grpSpPr>
          <a:xfrm>
            <a:off x="3276600" y="5410200"/>
            <a:ext cx="4191000" cy="1200329"/>
            <a:chOff x="3276600" y="5410200"/>
            <a:chExt cx="4191000" cy="1200329"/>
          </a:xfrm>
        </p:grpSpPr>
        <p:sp>
          <p:nvSpPr>
            <p:cNvPr id="53" name="TextBox 52"/>
            <p:cNvSpPr txBox="1"/>
            <p:nvPr/>
          </p:nvSpPr>
          <p:spPr>
            <a:xfrm>
              <a:off x="5334000" y="5410200"/>
              <a:ext cx="2133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Main</a:t>
              </a:r>
            </a:p>
            <a:p>
              <a:r>
                <a:rPr lang="en-US" dirty="0" err="1" smtClean="0"/>
                <a:t>Process_MidTerm</a:t>
              </a:r>
              <a:endParaRPr lang="en-US" dirty="0" smtClean="0"/>
            </a:p>
            <a:p>
              <a:r>
                <a:rPr lang="en-US" dirty="0" err="1" smtClean="0"/>
                <a:t>Process_Final</a:t>
              </a:r>
              <a:endParaRPr lang="en-US" dirty="0" smtClean="0"/>
            </a:p>
            <a:p>
              <a:r>
                <a:rPr lang="en-US" dirty="0" err="1" smtClean="0"/>
                <a:t>Compute_Result</a:t>
              </a:r>
              <a:endParaRPr lang="en-US" dirty="0"/>
            </a:p>
          </p:txBody>
        </p:sp>
        <p:sp>
          <p:nvSpPr>
            <p:cNvPr id="54" name="Left Brace 53"/>
            <p:cNvSpPr/>
            <p:nvPr/>
          </p:nvSpPr>
          <p:spPr>
            <a:xfrm>
              <a:off x="4648200" y="5486400"/>
              <a:ext cx="762000" cy="10972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76600" y="5850933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Function List: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5" grpId="0"/>
      <p:bldP spid="36" grpId="0"/>
      <p:bldP spid="44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User define function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4191000"/>
            <a:ext cx="2590800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Process_MidTerm</a:t>
            </a:r>
            <a:r>
              <a:rPr lang="en-US" sz="1400" dirty="0" smtClean="0"/>
              <a:t>()</a:t>
            </a:r>
          </a:p>
          <a:p>
            <a:r>
              <a:rPr lang="en-US" sz="1400" dirty="0" smtClean="0"/>
              <a:t>{</a:t>
            </a:r>
          </a:p>
          <a:p>
            <a:r>
              <a:rPr lang="en-US" sz="1400" dirty="0" err="1" smtClean="0"/>
              <a:t>int</a:t>
            </a:r>
            <a:r>
              <a:rPr lang="en-US" sz="1400" dirty="0" smtClean="0"/>
              <a:t> mid1, mid2, mid3;</a:t>
            </a:r>
          </a:p>
          <a:p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MidTotal</a:t>
            </a:r>
            <a:r>
              <a:rPr lang="en-US" sz="1400" dirty="0" smtClean="0"/>
              <a:t>;</a:t>
            </a:r>
          </a:p>
          <a:p>
            <a:r>
              <a:rPr lang="en-US" sz="1400" dirty="0" err="1" smtClean="0"/>
              <a:t>printf</a:t>
            </a:r>
            <a:r>
              <a:rPr lang="en-US" sz="1400" dirty="0" smtClean="0"/>
              <a:t>(“Enter marks of mid terms”);</a:t>
            </a:r>
          </a:p>
          <a:p>
            <a:r>
              <a:rPr lang="en-US" sz="1400" dirty="0" err="1" smtClean="0"/>
              <a:t>scanf</a:t>
            </a:r>
            <a:r>
              <a:rPr lang="en-US" sz="1400" dirty="0" smtClean="0"/>
              <a:t>(“%d”, &amp;mid1);</a:t>
            </a:r>
          </a:p>
          <a:p>
            <a:r>
              <a:rPr lang="en-US" sz="1400" dirty="0" err="1" smtClean="0"/>
              <a:t>scanf</a:t>
            </a:r>
            <a:r>
              <a:rPr lang="en-US" sz="1400" dirty="0" smtClean="0"/>
              <a:t>(“%d”, &amp;</a:t>
            </a:r>
            <a:r>
              <a:rPr lang="en-US" sz="1400" dirty="0" smtClean="0"/>
              <a:t>mid2);</a:t>
            </a:r>
            <a:endParaRPr lang="en-US" sz="1400" dirty="0" smtClean="0"/>
          </a:p>
          <a:p>
            <a:r>
              <a:rPr lang="en-US" sz="1400" dirty="0" err="1" smtClean="0"/>
              <a:t>scanf</a:t>
            </a:r>
            <a:r>
              <a:rPr lang="en-US" sz="1400" dirty="0" smtClean="0"/>
              <a:t>(“%d”, &amp;</a:t>
            </a:r>
            <a:r>
              <a:rPr lang="en-US" sz="1400" dirty="0" smtClean="0"/>
              <a:t>mid3);</a:t>
            </a:r>
            <a:endParaRPr lang="en-US" sz="1400" dirty="0" smtClean="0"/>
          </a:p>
          <a:p>
            <a:r>
              <a:rPr lang="en-US" sz="1400" dirty="0" err="1" smtClean="0"/>
              <a:t>MidTotal</a:t>
            </a:r>
            <a:r>
              <a:rPr lang="en-US" sz="1400" dirty="0" smtClean="0"/>
              <a:t>=mid1+mid2+mid3;</a:t>
            </a:r>
          </a:p>
          <a:p>
            <a:r>
              <a:rPr lang="en-US" sz="1400" dirty="0" smtClean="0"/>
              <a:t>return </a:t>
            </a:r>
            <a:r>
              <a:rPr lang="en-US" sz="1400" dirty="0" err="1" smtClean="0"/>
              <a:t>MidTotal</a:t>
            </a:r>
            <a:r>
              <a:rPr lang="en-US" sz="1400" dirty="0" smtClean="0"/>
              <a:t>;</a:t>
            </a:r>
            <a:endParaRPr lang="en-US" sz="1400" dirty="0" smtClean="0"/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5410200" y="4114800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Compute_Result</a:t>
            </a:r>
            <a:r>
              <a:rPr lang="en-US" sz="1400" dirty="0" smtClean="0"/>
              <a:t>(</a:t>
            </a:r>
            <a:r>
              <a:rPr lang="en-US" sz="1400" dirty="0" err="1" smtClean="0"/>
              <a:t>int</a:t>
            </a:r>
            <a:r>
              <a:rPr lang="en-US" sz="1400" dirty="0" smtClean="0"/>
              <a:t> mid,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finEva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{</a:t>
            </a:r>
          </a:p>
          <a:p>
            <a:r>
              <a:rPr lang="en-US" sz="1400" dirty="0" err="1" smtClean="0"/>
              <a:t>i</a:t>
            </a:r>
            <a:r>
              <a:rPr lang="en-US" sz="1400" dirty="0" err="1" smtClean="0"/>
              <a:t>nt</a:t>
            </a:r>
            <a:r>
              <a:rPr lang="en-US" sz="1400" dirty="0" smtClean="0"/>
              <a:t> Result;</a:t>
            </a:r>
          </a:p>
          <a:p>
            <a:r>
              <a:rPr lang="en-US" sz="1400" dirty="0" smtClean="0"/>
              <a:t>Result=</a:t>
            </a:r>
            <a:r>
              <a:rPr lang="en-US" sz="1400" dirty="0" err="1" smtClean="0"/>
              <a:t>mid+FinEva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return Result;</a:t>
            </a:r>
            <a:endParaRPr lang="en-US" sz="1400" dirty="0" smtClean="0"/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228600" y="1295401"/>
            <a:ext cx="6629400" cy="2819399"/>
            <a:chOff x="1371600" y="1295401"/>
            <a:chExt cx="6629400" cy="2819399"/>
          </a:xfrm>
        </p:grpSpPr>
        <p:sp>
          <p:nvSpPr>
            <p:cNvPr id="13" name="Rectangle 12"/>
            <p:cNvSpPr/>
            <p:nvPr/>
          </p:nvSpPr>
          <p:spPr>
            <a:xfrm>
              <a:off x="3429000" y="1447800"/>
              <a:ext cx="17526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Main Program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47800" y="3352800"/>
              <a:ext cx="12954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Proces_MidTerm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67200" y="3352800"/>
              <a:ext cx="10668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Process_Final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800" y="3352800"/>
              <a:ext cx="1219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Compute_ Result</a:t>
              </a:r>
              <a:endParaRPr lang="en-US" dirty="0"/>
            </a:p>
          </p:txBody>
        </p:sp>
        <p:grpSp>
          <p:nvGrpSpPr>
            <p:cNvPr id="2" name="Group 34"/>
            <p:cNvGrpSpPr/>
            <p:nvPr/>
          </p:nvGrpSpPr>
          <p:grpSpPr>
            <a:xfrm>
              <a:off x="1371600" y="2039815"/>
              <a:ext cx="2053883" cy="1312985"/>
              <a:chOff x="3657600" y="2039815"/>
              <a:chExt cx="2053883" cy="131298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962400" y="2362200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Return </a:t>
                </a:r>
                <a:r>
                  <a:rPr lang="en-US" sz="1400" dirty="0" err="1" smtClean="0"/>
                  <a:t>MidTotal</a:t>
                </a:r>
                <a:endParaRPr lang="en-US" sz="1400" dirty="0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3657600" y="2039815"/>
                <a:ext cx="2053883" cy="1312985"/>
              </a:xfrm>
              <a:custGeom>
                <a:avLst/>
                <a:gdLst>
                  <a:gd name="connsiteX0" fmla="*/ 422031 w 1350499"/>
                  <a:gd name="connsiteY0" fmla="*/ 1252025 h 1252025"/>
                  <a:gd name="connsiteX1" fmla="*/ 154745 w 1350499"/>
                  <a:gd name="connsiteY1" fmla="*/ 309490 h 1252025"/>
                  <a:gd name="connsiteX2" fmla="*/ 1350499 w 1350499"/>
                  <a:gd name="connsiteY2" fmla="*/ 0 h 1252025"/>
                  <a:gd name="connsiteX3" fmla="*/ 1350499 w 1350499"/>
                  <a:gd name="connsiteY3" fmla="*/ 0 h 125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0499" h="1252025">
                    <a:moveTo>
                      <a:pt x="422031" y="1252025"/>
                    </a:moveTo>
                    <a:cubicBezTo>
                      <a:pt x="211015" y="885093"/>
                      <a:pt x="0" y="518161"/>
                      <a:pt x="154745" y="309490"/>
                    </a:cubicBezTo>
                    <a:cubicBezTo>
                      <a:pt x="309490" y="100819"/>
                      <a:pt x="1350499" y="0"/>
                      <a:pt x="1350499" y="0"/>
                    </a:cubicBezTo>
                    <a:lnTo>
                      <a:pt x="1350499" y="0"/>
                    </a:lnTo>
                  </a:path>
                </a:pathLst>
              </a:custGeom>
              <a:ln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33"/>
            <p:cNvGrpSpPr/>
            <p:nvPr/>
          </p:nvGrpSpPr>
          <p:grpSpPr>
            <a:xfrm>
              <a:off x="2286000" y="2057400"/>
              <a:ext cx="1409700" cy="1285220"/>
              <a:chOff x="4533900" y="2057400"/>
              <a:chExt cx="1409700" cy="1285220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H="1">
                <a:off x="4533900" y="2057400"/>
                <a:ext cx="1409700" cy="1219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4991100" y="2819400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Carry nothing</a:t>
                </a:r>
                <a:endParaRPr lang="en-US" sz="1400" dirty="0"/>
              </a:p>
            </p:txBody>
          </p:sp>
        </p:grpSp>
        <p:grpSp>
          <p:nvGrpSpPr>
            <p:cNvPr id="5" name="Group 32"/>
            <p:cNvGrpSpPr/>
            <p:nvPr/>
          </p:nvGrpSpPr>
          <p:grpSpPr>
            <a:xfrm>
              <a:off x="3581400" y="2057400"/>
              <a:ext cx="914400" cy="1295400"/>
              <a:chOff x="5867400" y="2057400"/>
              <a:chExt cx="914400" cy="129540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>
                <a:off x="6324600" y="2057400"/>
                <a:ext cx="381000" cy="1295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5867400" y="2438400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Carry nothing</a:t>
                </a:r>
                <a:endParaRPr lang="en-US" sz="1400" dirty="0"/>
              </a:p>
            </p:txBody>
          </p:sp>
        </p:grpSp>
        <p:grpSp>
          <p:nvGrpSpPr>
            <p:cNvPr id="6" name="Group 31"/>
            <p:cNvGrpSpPr/>
            <p:nvPr/>
          </p:nvGrpSpPr>
          <p:grpSpPr>
            <a:xfrm>
              <a:off x="4157003" y="2085536"/>
              <a:ext cx="994117" cy="1214510"/>
              <a:chOff x="6443003" y="2085536"/>
              <a:chExt cx="994117" cy="1214510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6443003" y="2085536"/>
                <a:ext cx="994117" cy="1214510"/>
              </a:xfrm>
              <a:custGeom>
                <a:avLst/>
                <a:gdLst>
                  <a:gd name="connsiteX0" fmla="*/ 562708 w 994117"/>
                  <a:gd name="connsiteY0" fmla="*/ 1294228 h 1294228"/>
                  <a:gd name="connsiteX1" fmla="*/ 900332 w 994117"/>
                  <a:gd name="connsiteY1" fmla="*/ 689317 h 1294228"/>
                  <a:gd name="connsiteX2" fmla="*/ 0 w 994117"/>
                  <a:gd name="connsiteY2" fmla="*/ 0 h 1294228"/>
                  <a:gd name="connsiteX3" fmla="*/ 0 w 994117"/>
                  <a:gd name="connsiteY3" fmla="*/ 0 h 129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4117" h="1294228">
                    <a:moveTo>
                      <a:pt x="562708" y="1294228"/>
                    </a:moveTo>
                    <a:cubicBezTo>
                      <a:pt x="778412" y="1099625"/>
                      <a:pt x="994117" y="905022"/>
                      <a:pt x="900332" y="689317"/>
                    </a:cubicBezTo>
                    <a:cubicBezTo>
                      <a:pt x="806547" y="473612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ln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705600" y="275338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Return Final</a:t>
                </a:r>
                <a:endParaRPr lang="en-US" sz="1400" dirty="0"/>
              </a:p>
            </p:txBody>
          </p:sp>
        </p:grpSp>
        <p:grpSp>
          <p:nvGrpSpPr>
            <p:cNvPr id="7" name="Group 50"/>
            <p:cNvGrpSpPr/>
            <p:nvPr/>
          </p:nvGrpSpPr>
          <p:grpSpPr>
            <a:xfrm>
              <a:off x="4800600" y="2057400"/>
              <a:ext cx="1981200" cy="1524000"/>
              <a:chOff x="7086600" y="2057400"/>
              <a:chExt cx="1981200" cy="1524000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7086600" y="2057400"/>
                <a:ext cx="1981200" cy="1295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7924800" y="2842736"/>
                <a:ext cx="9144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Carry </a:t>
                </a:r>
                <a:r>
                  <a:rPr lang="en-US" sz="1400" dirty="0" err="1" smtClean="0"/>
                  <a:t>MidTotal</a:t>
                </a:r>
                <a:r>
                  <a:rPr lang="en-US" sz="1400" dirty="0" smtClean="0"/>
                  <a:t>, Final</a:t>
                </a:r>
                <a:endParaRPr lang="en-US" sz="1400" dirty="0"/>
              </a:p>
            </p:txBody>
          </p:sp>
        </p:grpSp>
        <p:grpSp>
          <p:nvGrpSpPr>
            <p:cNvPr id="9" name="Group 45"/>
            <p:cNvGrpSpPr/>
            <p:nvPr/>
          </p:nvGrpSpPr>
          <p:grpSpPr>
            <a:xfrm>
              <a:off x="5257799" y="1913206"/>
              <a:ext cx="1752601" cy="1439594"/>
              <a:chOff x="7543799" y="1913206"/>
              <a:chExt cx="1752601" cy="1439594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7543799" y="1913206"/>
                <a:ext cx="1752601" cy="1439594"/>
              </a:xfrm>
              <a:custGeom>
                <a:avLst/>
                <a:gdLst>
                  <a:gd name="connsiteX0" fmla="*/ 1378634 w 1411458"/>
                  <a:gd name="connsiteY0" fmla="*/ 1392702 h 1392702"/>
                  <a:gd name="connsiteX1" fmla="*/ 1181686 w 1411458"/>
                  <a:gd name="connsiteY1" fmla="*/ 253219 h 1392702"/>
                  <a:gd name="connsiteX2" fmla="*/ 0 w 1411458"/>
                  <a:gd name="connsiteY2" fmla="*/ 0 h 1392702"/>
                  <a:gd name="connsiteX3" fmla="*/ 0 w 1411458"/>
                  <a:gd name="connsiteY3" fmla="*/ 0 h 139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58" h="1392702">
                    <a:moveTo>
                      <a:pt x="1378634" y="1392702"/>
                    </a:moveTo>
                    <a:cubicBezTo>
                      <a:pt x="1395046" y="939019"/>
                      <a:pt x="1411458" y="485336"/>
                      <a:pt x="1181686" y="253219"/>
                    </a:cubicBezTo>
                    <a:cubicBezTo>
                      <a:pt x="951914" y="21102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ln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382000" y="2438400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Return Result</a:t>
                </a:r>
                <a:endParaRPr lang="en-US" sz="1400" dirty="0"/>
              </a:p>
            </p:txBody>
          </p:sp>
        </p:grpSp>
        <p:grpSp>
          <p:nvGrpSpPr>
            <p:cNvPr id="10" name="Group 49"/>
            <p:cNvGrpSpPr/>
            <p:nvPr/>
          </p:nvGrpSpPr>
          <p:grpSpPr>
            <a:xfrm>
              <a:off x="5181600" y="1295401"/>
              <a:ext cx="1676400" cy="304800"/>
              <a:chOff x="7467600" y="1295401"/>
              <a:chExt cx="1676400" cy="304800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8077200" y="1295401"/>
                <a:ext cx="1066800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Print Result</a:t>
                </a:r>
                <a:endParaRPr lang="en-US" sz="1400" dirty="0"/>
              </a:p>
            </p:txBody>
          </p:sp>
          <p:cxnSp>
            <p:nvCxnSpPr>
              <p:cNvPr id="49" name="Straight Arrow Connector 48"/>
              <p:cNvCxnSpPr>
                <a:endCxn id="47" idx="1"/>
              </p:cNvCxnSpPr>
              <p:nvPr/>
            </p:nvCxnSpPr>
            <p:spPr>
              <a:xfrm flipV="1">
                <a:off x="7467600" y="1447801"/>
                <a:ext cx="609600" cy="1523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/>
          <p:cNvSpPr txBox="1"/>
          <p:nvPr/>
        </p:nvSpPr>
        <p:spPr>
          <a:xfrm>
            <a:off x="4953000" y="6248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 process your results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048000" y="4191000"/>
            <a:ext cx="220980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Process_Final</a:t>
            </a:r>
            <a:r>
              <a:rPr lang="en-US" sz="1400" dirty="0" smtClean="0"/>
              <a:t>()</a:t>
            </a:r>
          </a:p>
          <a:p>
            <a:r>
              <a:rPr lang="en-US" sz="1400" dirty="0" smtClean="0"/>
              <a:t>{</a:t>
            </a:r>
          </a:p>
          <a:p>
            <a:r>
              <a:rPr lang="en-US" sz="1400" dirty="0" err="1" smtClean="0"/>
              <a:t>int</a:t>
            </a:r>
            <a:r>
              <a:rPr lang="en-US" sz="1400" dirty="0" smtClean="0"/>
              <a:t> final1, final2;</a:t>
            </a:r>
          </a:p>
          <a:p>
            <a:r>
              <a:rPr lang="en-US" sz="1400" dirty="0" err="1" smtClean="0"/>
              <a:t>i</a:t>
            </a:r>
            <a:r>
              <a:rPr lang="en-US" sz="1400" dirty="0" err="1" smtClean="0"/>
              <a:t>nt</a:t>
            </a:r>
            <a:r>
              <a:rPr lang="en-US" sz="1400" dirty="0" smtClean="0"/>
              <a:t> Final;</a:t>
            </a:r>
          </a:p>
          <a:p>
            <a:r>
              <a:rPr lang="en-US" sz="1400" dirty="0" err="1" smtClean="0"/>
              <a:t>p</a:t>
            </a:r>
            <a:r>
              <a:rPr lang="en-US" sz="1400" dirty="0" err="1" smtClean="0"/>
              <a:t>rintf</a:t>
            </a:r>
            <a:r>
              <a:rPr lang="en-US" sz="1400" dirty="0" smtClean="0"/>
              <a:t>(“Enter marks of final”);</a:t>
            </a:r>
          </a:p>
          <a:p>
            <a:r>
              <a:rPr lang="en-US" sz="1400" dirty="0" err="1" smtClean="0"/>
              <a:t>scanf</a:t>
            </a:r>
            <a:r>
              <a:rPr lang="en-US" sz="1400" dirty="0" smtClean="0"/>
              <a:t>(“%d”, &amp;final1);</a:t>
            </a:r>
          </a:p>
          <a:p>
            <a:r>
              <a:rPr lang="en-US" sz="1400" dirty="0" err="1" smtClean="0"/>
              <a:t>scanf</a:t>
            </a:r>
            <a:r>
              <a:rPr lang="en-US" sz="1400" dirty="0" smtClean="0"/>
              <a:t>(“%d”, </a:t>
            </a:r>
            <a:r>
              <a:rPr lang="en-US" sz="1400" dirty="0" smtClean="0"/>
              <a:t>&amp;final2);</a:t>
            </a:r>
            <a:endParaRPr lang="en-US" sz="1400" dirty="0" smtClean="0"/>
          </a:p>
          <a:p>
            <a:r>
              <a:rPr lang="en-US" sz="1400" dirty="0" smtClean="0"/>
              <a:t>Final=final1+final2;</a:t>
            </a:r>
          </a:p>
          <a:p>
            <a:r>
              <a:rPr lang="en-US" sz="1400" dirty="0" smtClean="0"/>
              <a:t>return Final;</a:t>
            </a:r>
            <a:endParaRPr lang="en-US" sz="1400" dirty="0" smtClean="0"/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019800" y="1066800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void main()</a:t>
            </a:r>
          </a:p>
          <a:p>
            <a:r>
              <a:rPr lang="en-US" sz="1400" dirty="0" smtClean="0"/>
              <a:t>{</a:t>
            </a:r>
          </a:p>
          <a:p>
            <a:r>
              <a:rPr lang="en-US" sz="1400" dirty="0" err="1" smtClean="0"/>
              <a:t>i</a:t>
            </a:r>
            <a:r>
              <a:rPr lang="en-US" sz="1400" dirty="0" err="1" smtClean="0"/>
              <a:t>nt</a:t>
            </a:r>
            <a:r>
              <a:rPr lang="en-US" sz="1400" dirty="0" smtClean="0"/>
              <a:t>  </a:t>
            </a:r>
            <a:r>
              <a:rPr lang="en-US" sz="1400" dirty="0" err="1" smtClean="0"/>
              <a:t>MidTerm</a:t>
            </a:r>
            <a:r>
              <a:rPr lang="en-US" sz="1400" dirty="0" smtClean="0"/>
              <a:t>, Final, Result;</a:t>
            </a:r>
          </a:p>
          <a:p>
            <a:r>
              <a:rPr lang="en-US" sz="1400" dirty="0" err="1" smtClean="0"/>
              <a:t>MidTerm</a:t>
            </a:r>
            <a:r>
              <a:rPr lang="en-US" sz="1400" dirty="0" smtClean="0"/>
              <a:t>=</a:t>
            </a:r>
            <a:r>
              <a:rPr lang="en-US" sz="1400" dirty="0" err="1" smtClean="0"/>
              <a:t>Process_MidTerm</a:t>
            </a:r>
            <a:r>
              <a:rPr lang="en-US" sz="1400" dirty="0" smtClean="0"/>
              <a:t>();</a:t>
            </a:r>
          </a:p>
          <a:p>
            <a:r>
              <a:rPr lang="en-US" sz="1400" dirty="0" smtClean="0"/>
              <a:t>Final=</a:t>
            </a:r>
            <a:r>
              <a:rPr lang="en-US" sz="1400" dirty="0" err="1" smtClean="0"/>
              <a:t>Process_Final</a:t>
            </a:r>
            <a:r>
              <a:rPr lang="en-US" sz="1400" dirty="0" smtClean="0"/>
              <a:t>();</a:t>
            </a:r>
          </a:p>
          <a:p>
            <a:r>
              <a:rPr lang="en-US" sz="1400" dirty="0" smtClean="0"/>
              <a:t>Result=</a:t>
            </a:r>
            <a:r>
              <a:rPr lang="en-US" sz="1400" dirty="0" err="1" smtClean="0"/>
              <a:t>Compute_Result</a:t>
            </a:r>
            <a:r>
              <a:rPr lang="en-US" sz="1400" dirty="0" smtClean="0"/>
              <a:t>(</a:t>
            </a:r>
            <a:r>
              <a:rPr lang="en-US" sz="1400" dirty="0" err="1" smtClean="0"/>
              <a:t>MidTerm,Final</a:t>
            </a:r>
            <a:r>
              <a:rPr lang="en-US" sz="1400" dirty="0" smtClean="0"/>
              <a:t>);</a:t>
            </a:r>
          </a:p>
          <a:p>
            <a:r>
              <a:rPr lang="en-US" sz="1400" dirty="0" err="1" smtClean="0"/>
              <a:t>printf</a:t>
            </a:r>
            <a:r>
              <a:rPr lang="en-US" sz="1400" dirty="0" smtClean="0"/>
              <a:t>(“Obtained mark is %d”, Result);</a:t>
            </a:r>
            <a:endParaRPr lang="en-US" sz="1400" dirty="0" smtClean="0"/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2895600" y="4038600"/>
            <a:ext cx="0" cy="2362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334000" y="3962400"/>
            <a:ext cx="0" cy="2362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943600" y="10668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96128" y="4114800"/>
            <a:ext cx="0" cy="2362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User define function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914400"/>
            <a:ext cx="517377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0" y="13832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 of control in a multi function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User define function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211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81200"/>
            <a:ext cx="7467600" cy="300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0386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User define function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User define function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504063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257800" y="2057400"/>
            <a:ext cx="3657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main()</a:t>
            </a:r>
          </a:p>
          <a:p>
            <a:r>
              <a:rPr lang="en-US" dirty="0" smtClean="0"/>
              <a:t>{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Result();</a:t>
            </a:r>
          </a:p>
          <a:p>
            <a:r>
              <a:rPr lang="en-US" dirty="0" smtClean="0"/>
              <a:t>}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3386796"/>
            <a:ext cx="36576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tx1"/>
                </a:solidFill>
              </a:rPr>
              <a:t>void Result()</a:t>
            </a:r>
          </a:p>
          <a:p>
            <a:r>
              <a:rPr lang="en-US" dirty="0" smtClean="0"/>
              <a:t>{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MidTotal</a:t>
            </a:r>
            <a:r>
              <a:rPr lang="en-US" dirty="0" smtClean="0"/>
              <a:t>, Final, Total;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(“Enter mid term total\n”);</a:t>
            </a:r>
          </a:p>
          <a:p>
            <a:r>
              <a:rPr lang="en-US" dirty="0" err="1" smtClean="0"/>
              <a:t>scanf</a:t>
            </a:r>
            <a:r>
              <a:rPr lang="en-US" dirty="0" smtClean="0"/>
              <a:t>(“%d”, &amp;</a:t>
            </a:r>
            <a:r>
              <a:rPr lang="en-US" dirty="0" err="1" smtClean="0"/>
              <a:t>MidTotal</a:t>
            </a:r>
            <a:r>
              <a:rPr lang="en-US" dirty="0" smtClean="0"/>
              <a:t>);</a:t>
            </a:r>
            <a:endParaRPr lang="en-US" dirty="0" smtClean="0"/>
          </a:p>
          <a:p>
            <a:r>
              <a:rPr lang="en-US" dirty="0" err="1" smtClean="0"/>
              <a:t>printf</a:t>
            </a:r>
            <a:r>
              <a:rPr lang="en-US" dirty="0" smtClean="0"/>
              <a:t>(“Enter </a:t>
            </a:r>
            <a:r>
              <a:rPr lang="en-US" dirty="0" smtClean="0"/>
              <a:t>final marks\n</a:t>
            </a:r>
            <a:r>
              <a:rPr lang="en-US" dirty="0" smtClean="0"/>
              <a:t>”);</a:t>
            </a:r>
          </a:p>
          <a:p>
            <a:r>
              <a:rPr lang="en-US" dirty="0" err="1" smtClean="0"/>
              <a:t>scanf</a:t>
            </a:r>
            <a:r>
              <a:rPr lang="en-US" dirty="0" smtClean="0"/>
              <a:t>(“%d”, </a:t>
            </a:r>
            <a:r>
              <a:rPr lang="en-US" dirty="0" smtClean="0"/>
              <a:t>&amp;Final);</a:t>
            </a:r>
            <a:endParaRPr lang="en-US" dirty="0" smtClean="0"/>
          </a:p>
          <a:p>
            <a:r>
              <a:rPr lang="en-US" dirty="0" smtClean="0"/>
              <a:t>Total=</a:t>
            </a:r>
            <a:r>
              <a:rPr lang="en-US" dirty="0" err="1" smtClean="0"/>
              <a:t>MidTotal+Final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p</a:t>
            </a:r>
            <a:r>
              <a:rPr lang="en-US" dirty="0" err="1" smtClean="0"/>
              <a:t>rintf</a:t>
            </a:r>
            <a:r>
              <a:rPr lang="en-US" dirty="0" smtClean="0"/>
              <a:t>(“Obtain marks %d”, Total);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User define function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257800" y="1862796"/>
            <a:ext cx="36576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MidTotal</a:t>
            </a:r>
            <a:r>
              <a:rPr lang="en-US" dirty="0" smtClean="0"/>
              <a:t>, </a:t>
            </a:r>
            <a:r>
              <a:rPr lang="en-US" dirty="0" smtClean="0"/>
              <a:t>Final;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(“Enter mid term total\n”);</a:t>
            </a:r>
          </a:p>
          <a:p>
            <a:r>
              <a:rPr lang="en-US" dirty="0" err="1" smtClean="0"/>
              <a:t>scanf</a:t>
            </a:r>
            <a:r>
              <a:rPr lang="en-US" dirty="0" smtClean="0"/>
              <a:t>(“%d”, &amp;</a:t>
            </a:r>
            <a:r>
              <a:rPr lang="en-US" dirty="0" err="1" smtClean="0"/>
              <a:t>MidTotal</a:t>
            </a:r>
            <a:r>
              <a:rPr lang="en-US" dirty="0" smtClean="0"/>
              <a:t>);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(“Enter final marks\n”);</a:t>
            </a:r>
          </a:p>
          <a:p>
            <a:r>
              <a:rPr lang="en-US" dirty="0" err="1" smtClean="0"/>
              <a:t>scanf</a:t>
            </a:r>
            <a:r>
              <a:rPr lang="en-US" dirty="0" smtClean="0"/>
              <a:t>(“%d”, &amp;Final</a:t>
            </a:r>
            <a:r>
              <a:rPr lang="en-US" dirty="0" smtClean="0"/>
              <a:t>);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Result(</a:t>
            </a:r>
            <a:r>
              <a:rPr lang="en-US" b="1" dirty="0" err="1" smtClean="0">
                <a:solidFill>
                  <a:schemeClr val="tx1"/>
                </a:solidFill>
              </a:rPr>
              <a:t>MidTotal</a:t>
            </a:r>
            <a:r>
              <a:rPr lang="en-US" b="1" dirty="0" smtClean="0">
                <a:solidFill>
                  <a:schemeClr val="tx1"/>
                </a:solidFill>
              </a:rPr>
              <a:t>, Final);</a:t>
            </a:r>
          </a:p>
          <a:p>
            <a:r>
              <a:rPr lang="en-US" dirty="0" smtClean="0"/>
              <a:t>}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4495800"/>
            <a:ext cx="3657600" cy="1710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void </a:t>
            </a:r>
            <a:r>
              <a:rPr lang="en-US" b="1" dirty="0" smtClean="0">
                <a:solidFill>
                  <a:schemeClr val="tx1"/>
                </a:solidFill>
              </a:rPr>
              <a:t>Result(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MidTotal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b="1" dirty="0" smtClean="0">
                <a:solidFill>
                  <a:schemeClr val="tx1"/>
                </a:solidFill>
              </a:rPr>
              <a:t> Final)</a:t>
            </a:r>
          </a:p>
          <a:p>
            <a:r>
              <a:rPr lang="en-US" dirty="0" smtClean="0"/>
              <a:t>{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Total;</a:t>
            </a:r>
          </a:p>
          <a:p>
            <a:r>
              <a:rPr lang="en-US" dirty="0" smtClean="0"/>
              <a:t>Total=</a:t>
            </a:r>
            <a:r>
              <a:rPr lang="en-US" dirty="0" err="1" smtClean="0"/>
              <a:t>MidTotal+Final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p</a:t>
            </a:r>
            <a:r>
              <a:rPr lang="en-US" dirty="0" err="1" smtClean="0"/>
              <a:t>rintf</a:t>
            </a:r>
            <a:r>
              <a:rPr lang="en-US" dirty="0" smtClean="0"/>
              <a:t>(“Obtain marks %d”, Total);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9048" b="28571"/>
          <a:stretch>
            <a:fillRect/>
          </a:stretch>
        </p:blipFill>
        <p:spPr bwMode="auto">
          <a:xfrm>
            <a:off x="152400" y="1371600"/>
            <a:ext cx="419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464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14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User define function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257800" y="1600200"/>
            <a:ext cx="3657600" cy="2853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MidTotal</a:t>
            </a:r>
            <a:r>
              <a:rPr lang="en-US" dirty="0" smtClean="0"/>
              <a:t>, </a:t>
            </a:r>
            <a:r>
              <a:rPr lang="en-US" dirty="0" smtClean="0"/>
              <a:t>Final, Total;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(“Enter mid term total\n”);</a:t>
            </a:r>
          </a:p>
          <a:p>
            <a:r>
              <a:rPr lang="en-US" dirty="0" err="1" smtClean="0"/>
              <a:t>scanf</a:t>
            </a:r>
            <a:r>
              <a:rPr lang="en-US" dirty="0" smtClean="0"/>
              <a:t>(“%d”, &amp;</a:t>
            </a:r>
            <a:r>
              <a:rPr lang="en-US" dirty="0" err="1" smtClean="0"/>
              <a:t>MidTotal</a:t>
            </a:r>
            <a:r>
              <a:rPr lang="en-US" dirty="0" smtClean="0"/>
              <a:t>);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(“Enter final marks\n”);</a:t>
            </a:r>
          </a:p>
          <a:p>
            <a:r>
              <a:rPr lang="en-US" dirty="0" err="1" smtClean="0"/>
              <a:t>scanf</a:t>
            </a:r>
            <a:r>
              <a:rPr lang="en-US" dirty="0" smtClean="0"/>
              <a:t>(“%d”, &amp;Final</a:t>
            </a:r>
            <a:r>
              <a:rPr lang="en-US" dirty="0" smtClean="0"/>
              <a:t>);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Total=Result(</a:t>
            </a:r>
            <a:r>
              <a:rPr lang="en-US" b="1" dirty="0" err="1" smtClean="0">
                <a:solidFill>
                  <a:schemeClr val="tx1"/>
                </a:solidFill>
              </a:rPr>
              <a:t>MidTotal</a:t>
            </a:r>
            <a:r>
              <a:rPr lang="en-US" b="1" dirty="0" smtClean="0">
                <a:solidFill>
                  <a:schemeClr val="tx1"/>
                </a:solidFill>
              </a:rPr>
              <a:t>, Final);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(“Obtain marks %d”, Total</a:t>
            </a:r>
            <a:r>
              <a:rPr lang="en-US" dirty="0" smtClean="0"/>
              <a:t>);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}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4495800"/>
            <a:ext cx="3657600" cy="1710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Result(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MidTotal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b="1" dirty="0" smtClean="0">
                <a:solidFill>
                  <a:schemeClr val="tx1"/>
                </a:solidFill>
              </a:rPr>
              <a:t> Final)</a:t>
            </a:r>
          </a:p>
          <a:p>
            <a:r>
              <a:rPr lang="en-US" dirty="0" smtClean="0"/>
              <a:t>{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Total;</a:t>
            </a:r>
          </a:p>
          <a:p>
            <a:r>
              <a:rPr lang="en-US" dirty="0" smtClean="0"/>
              <a:t>Total=</a:t>
            </a:r>
            <a:r>
              <a:rPr lang="en-US" dirty="0" err="1" smtClean="0"/>
              <a:t>MidTotal+Final</a:t>
            </a:r>
            <a:r>
              <a:rPr lang="en-US" dirty="0" smtClean="0"/>
              <a:t>;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return Total;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t="29412" b="24837"/>
          <a:stretch>
            <a:fillRect/>
          </a:stretch>
        </p:blipFill>
        <p:spPr bwMode="auto">
          <a:xfrm>
            <a:off x="0" y="1295400"/>
            <a:ext cx="3886200" cy="6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4572000" cy="473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711</Words>
  <Application>Microsoft Office PowerPoint</Application>
  <PresentationFormat>On-screen Show (4:3)</PresentationFormat>
  <Paragraphs>203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</dc:creator>
  <cp:lastModifiedBy>Kamal</cp:lastModifiedBy>
  <cp:revision>163</cp:revision>
  <dcterms:created xsi:type="dcterms:W3CDTF">2018-03-06T15:10:58Z</dcterms:created>
  <dcterms:modified xsi:type="dcterms:W3CDTF">2018-05-19T11:42:45Z</dcterms:modified>
</cp:coreProperties>
</file>