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337" r:id="rId3"/>
    <p:sldId id="339" r:id="rId4"/>
    <p:sldId id="338" r:id="rId5"/>
    <p:sldId id="340" r:id="rId6"/>
    <p:sldId id="341" r:id="rId7"/>
    <p:sldId id="342" r:id="rId8"/>
    <p:sldId id="343" r:id="rId9"/>
    <p:sldId id="344" r:id="rId10"/>
    <p:sldId id="345" r:id="rId11"/>
    <p:sldId id="346" r:id="rId12"/>
    <p:sldId id="347" r:id="rId13"/>
    <p:sldId id="348" r:id="rId14"/>
    <p:sldId id="351" r:id="rId15"/>
    <p:sldId id="349" r:id="rId16"/>
    <p:sldId id="350" r:id="rId17"/>
    <p:sldId id="352" r:id="rId18"/>
    <p:sldId id="353" r:id="rId1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9" autoAdjust="0"/>
    <p:restoredTop sz="94660"/>
  </p:normalViewPr>
  <p:slideViewPr>
    <p:cSldViewPr>
      <p:cViewPr>
        <p:scale>
          <a:sx n="70" d="100"/>
          <a:sy n="70" d="100"/>
        </p:scale>
        <p:origin x="-691" y="-35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86666CDC-59C4-4B1D-B911-34F4DF1FC46D}" type="datetime4">
              <a:rPr lang="en-US" smtClean="0"/>
              <a:t>September 12, 2017</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47C4D1BD-9637-439A-A673-2B402B51A7E4}" type="slidenum">
              <a:rPr lang="en-US" smtClean="0"/>
              <a:t>‹#›</a:t>
            </a:fld>
            <a:endParaRPr lang="en-US"/>
          </a:p>
        </p:txBody>
      </p:sp>
    </p:spTree>
    <p:extLst>
      <p:ext uri="{BB962C8B-B14F-4D97-AF65-F5344CB8AC3E}">
        <p14:creationId xmlns:p14="http://schemas.microsoft.com/office/powerpoint/2010/main" val="260794084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B07888BE-E8D4-48EC-A078-C9F14AB9B7B1}" type="datetime4">
              <a:rPr lang="en-US" smtClean="0"/>
              <a:t>September 12, 2017</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6B1BC5F3-62F7-46EE-8F78-133E0C24DBD7}" type="slidenum">
              <a:rPr lang="en-US" smtClean="0"/>
              <a:t>‹#›</a:t>
            </a:fld>
            <a:endParaRPr lang="en-US"/>
          </a:p>
        </p:txBody>
      </p:sp>
    </p:spTree>
    <p:extLst>
      <p:ext uri="{BB962C8B-B14F-4D97-AF65-F5344CB8AC3E}">
        <p14:creationId xmlns:p14="http://schemas.microsoft.com/office/powerpoint/2010/main" val="275177265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B46296-F3CE-4457-9382-E2FA2714F167}" type="datetime4">
              <a:rPr lang="en-US" smtClean="0"/>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1225072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BCA6C-2B9C-46DC-AE88-0FD816FB6F0F}" type="datetime4">
              <a:rPr lang="en-US" smtClean="0"/>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3453357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C21C3-A8D8-4C4D-9B23-21C79A698870}" type="datetime4">
              <a:rPr lang="en-US" smtClean="0"/>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23220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251145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ADF085-FF72-4990-B907-D4A2289F045C}" type="datetime4">
              <a:rPr lang="en-US" smtClean="0"/>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35144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6DEBFA-8761-4284-B288-CE0112F2DC60}" type="datetime4">
              <a:rPr lang="en-US" smtClean="0"/>
              <a:t>September 12,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115937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2A1B4E-ACE6-4F0C-8746-0EA26663AC2A}" type="datetime4">
              <a:rPr lang="en-US" smtClean="0"/>
              <a:t>September 12,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308230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C7FDEC-8057-4827-A79A-1F322F7A44D5}" type="datetime4">
              <a:rPr lang="en-US" smtClean="0"/>
              <a:t>September 12,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202737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33015-30C4-4550-9A34-EDAA6C6D2888}" type="datetime4">
              <a:rPr lang="en-US" smtClean="0"/>
              <a:t>September 12,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3828692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4A2D4-51AB-4AAB-8E6A-A24252242D09}" type="datetime4">
              <a:rPr lang="en-US" smtClean="0"/>
              <a:t>September 12,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44944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2152B-3456-4AAC-8B2A-3EBB65307122}" type="datetime4">
              <a:rPr lang="en-US" smtClean="0"/>
              <a:t>September 12,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4C499-68F3-4A36-AC55-137D8BD15353}" type="slidenum">
              <a:rPr lang="en-US" smtClean="0"/>
              <a:t>‹#›</a:t>
            </a:fld>
            <a:endParaRPr lang="en-US"/>
          </a:p>
        </p:txBody>
      </p:sp>
    </p:spTree>
    <p:extLst>
      <p:ext uri="{BB962C8B-B14F-4D97-AF65-F5344CB8AC3E}">
        <p14:creationId xmlns:p14="http://schemas.microsoft.com/office/powerpoint/2010/main" val="392883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FCB07-57C7-4825-9E63-9D89F8C73543}" type="datetime4">
              <a:rPr lang="en-US" smtClean="0"/>
              <a:t>September 12, 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4C499-68F3-4A36-AC55-137D8BD15353}" type="slidenum">
              <a:rPr lang="en-US" smtClean="0"/>
              <a:t>‹#›</a:t>
            </a:fld>
            <a:endParaRPr lang="en-US"/>
          </a:p>
        </p:txBody>
      </p:sp>
    </p:spTree>
    <p:extLst>
      <p:ext uri="{BB962C8B-B14F-4D97-AF65-F5344CB8AC3E}">
        <p14:creationId xmlns:p14="http://schemas.microsoft.com/office/powerpoint/2010/main" val="586761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
            <a:ext cx="8763000" cy="1484144"/>
          </a:xfrm>
        </p:spPr>
        <p:txBody>
          <a:bodyPr>
            <a:noAutofit/>
          </a:bodyPr>
          <a:lstStyle/>
          <a:p>
            <a:r>
              <a:rPr lang="en-AU" sz="3200" b="1" dirty="0" smtClean="0">
                <a:solidFill>
                  <a:srgbClr val="00B050"/>
                </a:solidFill>
                <a:latin typeface="Times New Roman" pitchFamily="18" charset="0"/>
                <a:cs typeface="Times New Roman" pitchFamily="18" charset="0"/>
              </a:rPr>
              <a:t>CSE 5406 : Neural Signal Processing</a:t>
            </a:r>
            <a:endParaRPr lang="en-US" sz="3200" b="1" dirty="0">
              <a:solidFill>
                <a:srgbClr val="00B050"/>
              </a:solidFill>
              <a:latin typeface="Times New Roman" pitchFamily="18" charset="0"/>
              <a:cs typeface="Times New Roman" pitchFamily="18" charset="0"/>
            </a:endParaRPr>
          </a:p>
        </p:txBody>
      </p:sp>
      <p:sp>
        <p:nvSpPr>
          <p:cNvPr id="3" name="Subtitle 2"/>
          <p:cNvSpPr>
            <a:spLocks noGrp="1"/>
          </p:cNvSpPr>
          <p:nvPr>
            <p:ph type="subTitle" idx="1"/>
          </p:nvPr>
        </p:nvSpPr>
        <p:spPr>
          <a:xfrm>
            <a:off x="990600" y="3429000"/>
            <a:ext cx="7239000" cy="3200400"/>
          </a:xfrm>
        </p:spPr>
        <p:txBody>
          <a:bodyPr>
            <a:normAutofit/>
          </a:bodyPr>
          <a:lstStyle/>
          <a:p>
            <a:endParaRPr lang="en-AU" sz="2000" dirty="0" smtClean="0">
              <a:solidFill>
                <a:schemeClr val="tx1"/>
              </a:solidFill>
              <a:latin typeface="Times New Roman" pitchFamily="18" charset="0"/>
              <a:cs typeface="Times New Roman" pitchFamily="18" charset="0"/>
            </a:endParaRPr>
          </a:p>
          <a:p>
            <a:r>
              <a:rPr lang="en-AU" sz="2400" b="1" dirty="0" smtClean="0">
                <a:solidFill>
                  <a:srgbClr val="00B050"/>
                </a:solidFill>
                <a:latin typeface="Times New Roman" pitchFamily="18" charset="0"/>
                <a:cs typeface="Times New Roman" pitchFamily="18" charset="0"/>
              </a:rPr>
              <a:t>Md</a:t>
            </a:r>
            <a:r>
              <a:rPr lang="en-AU" sz="2400" b="1" dirty="0">
                <a:solidFill>
                  <a:srgbClr val="00B050"/>
                </a:solidFill>
                <a:latin typeface="Times New Roman" pitchFamily="18" charset="0"/>
                <a:cs typeface="Times New Roman" pitchFamily="18" charset="0"/>
              </a:rPr>
              <a:t>. </a:t>
            </a:r>
            <a:r>
              <a:rPr lang="en-AU" sz="2400" b="1" dirty="0" err="1">
                <a:solidFill>
                  <a:srgbClr val="00B050"/>
                </a:solidFill>
                <a:latin typeface="Times New Roman" pitchFamily="18" charset="0"/>
                <a:cs typeface="Times New Roman" pitchFamily="18" charset="0"/>
              </a:rPr>
              <a:t>Sujan</a:t>
            </a:r>
            <a:r>
              <a:rPr lang="en-AU" sz="2400" b="1" dirty="0">
                <a:solidFill>
                  <a:srgbClr val="00B050"/>
                </a:solidFill>
                <a:latin typeface="Times New Roman" pitchFamily="18" charset="0"/>
                <a:cs typeface="Times New Roman" pitchFamily="18" charset="0"/>
              </a:rPr>
              <a:t> </a:t>
            </a:r>
            <a:r>
              <a:rPr lang="en-AU" sz="2400" b="1" dirty="0" smtClean="0">
                <a:solidFill>
                  <a:srgbClr val="00B050"/>
                </a:solidFill>
                <a:latin typeface="Times New Roman" pitchFamily="18" charset="0"/>
                <a:cs typeface="Times New Roman" pitchFamily="18" charset="0"/>
              </a:rPr>
              <a:t>Ali</a:t>
            </a:r>
          </a:p>
          <a:p>
            <a:r>
              <a:rPr lang="en-AU" sz="2000" dirty="0" smtClean="0">
                <a:solidFill>
                  <a:schemeClr val="tx1"/>
                </a:solidFill>
                <a:latin typeface="Times New Roman" pitchFamily="18" charset="0"/>
                <a:cs typeface="Times New Roman" pitchFamily="18" charset="0"/>
              </a:rPr>
              <a:t>Associate Professor</a:t>
            </a:r>
          </a:p>
          <a:p>
            <a:r>
              <a:rPr lang="en-AU" sz="2400" dirty="0" smtClean="0">
                <a:solidFill>
                  <a:srgbClr val="C00000"/>
                </a:solidFill>
                <a:latin typeface="Times New Roman" pitchFamily="18" charset="0"/>
                <a:cs typeface="Times New Roman" pitchFamily="18" charset="0"/>
              </a:rPr>
              <a:t>Dept. of Computer Science and Engineering</a:t>
            </a:r>
          </a:p>
          <a:p>
            <a:r>
              <a:rPr lang="en-US" sz="2400" dirty="0" err="1" smtClean="0">
                <a:solidFill>
                  <a:schemeClr val="tx1"/>
                </a:solidFill>
                <a:latin typeface="Times New Roman" pitchFamily="18" charset="0"/>
                <a:cs typeface="Times New Roman" pitchFamily="18" charset="0"/>
              </a:rPr>
              <a:t>Jatiya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Kabi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Kazi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Nazrul</a:t>
            </a:r>
            <a:r>
              <a:rPr lang="en-US" sz="2400" dirty="0" smtClean="0">
                <a:solidFill>
                  <a:schemeClr val="tx1"/>
                </a:solidFill>
                <a:latin typeface="Times New Roman" pitchFamily="18" charset="0"/>
                <a:cs typeface="Times New Roman" pitchFamily="18" charset="0"/>
              </a:rPr>
              <a:t> Islam University</a:t>
            </a:r>
            <a:endParaRPr lang="en-US" sz="2400" baseline="30000" dirty="0">
              <a:solidFill>
                <a:schemeClr val="tx1"/>
              </a:solidFill>
              <a:latin typeface="Times New Roman" pitchFamily="18" charset="0"/>
              <a:cs typeface="Times New Roman" pitchFamily="18" charset="0"/>
            </a:endParaRPr>
          </a:p>
        </p:txBody>
      </p:sp>
      <p:pic>
        <p:nvPicPr>
          <p:cNvPr id="1026" name="Picture 2" descr="D:\CSE_JKKNIU\CSE\Neural Signal Processing\monogramJKKNI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476376"/>
            <a:ext cx="2514600" cy="1952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995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86" y="21771"/>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68086" y="609600"/>
            <a:ext cx="8229600" cy="5257800"/>
          </a:xfrm>
        </p:spPr>
        <p:txBody>
          <a:bodyPr>
            <a:normAutofit/>
          </a:bodyPr>
          <a:lstStyle/>
          <a:p>
            <a:pPr marL="0" indent="0" algn="just">
              <a:buNone/>
            </a:pPr>
            <a:r>
              <a:rPr lang="en-US" sz="2400" dirty="0" smtClean="0">
                <a:solidFill>
                  <a:srgbClr val="0070C0"/>
                </a:solidFill>
                <a:latin typeface="Times New Roman" pitchFamily="18" charset="0"/>
                <a:cs typeface="Times New Roman" pitchFamily="18" charset="0"/>
              </a:rPr>
              <a:t>Decomposition</a:t>
            </a:r>
          </a:p>
          <a:p>
            <a:pPr marL="0" indent="0" algn="just">
              <a:buNone/>
            </a:pPr>
            <a:r>
              <a:rPr lang="en-US" sz="1800" dirty="0">
                <a:latin typeface="Times New Roman" pitchFamily="18" charset="0"/>
                <a:cs typeface="Times New Roman" pitchFamily="18" charset="0"/>
              </a:rPr>
              <a:t>The term "decomposition" formally means the breaking down of a compound </a:t>
            </a:r>
            <a:r>
              <a:rPr lang="en-US" sz="1800" dirty="0" smtClean="0">
                <a:latin typeface="Times New Roman" pitchFamily="18" charset="0"/>
                <a:cs typeface="Times New Roman" pitchFamily="18" charset="0"/>
              </a:rPr>
              <a:t>signal </a:t>
            </a:r>
            <a:r>
              <a:rPr lang="en-US" sz="1800" dirty="0">
                <a:latin typeface="Times New Roman" pitchFamily="18" charset="0"/>
                <a:cs typeface="Times New Roman" pitchFamily="18" charset="0"/>
              </a:rPr>
              <a:t>into separate constituent components</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marL="0" indent="0" algn="just">
              <a:buNone/>
            </a:pPr>
            <a:r>
              <a:rPr lang="en-US" sz="2400" dirty="0">
                <a:solidFill>
                  <a:srgbClr val="0070C0"/>
                </a:solidFill>
                <a:latin typeface="Times New Roman" pitchFamily="18" charset="0"/>
                <a:cs typeface="Times New Roman" pitchFamily="18" charset="0"/>
              </a:rPr>
              <a:t>Empirical Mode  </a:t>
            </a:r>
            <a:r>
              <a:rPr lang="en-US" sz="2400" dirty="0" smtClean="0">
                <a:solidFill>
                  <a:srgbClr val="0070C0"/>
                </a:solidFill>
                <a:latin typeface="Times New Roman" pitchFamily="18" charset="0"/>
                <a:cs typeface="Times New Roman" pitchFamily="18" charset="0"/>
              </a:rPr>
              <a:t>Decomposition</a:t>
            </a:r>
            <a:endParaRPr lang="en-US" sz="2400" dirty="0">
              <a:solidFill>
                <a:srgbClr val="0070C0"/>
              </a:solidFill>
              <a:latin typeface="Times New Roman" pitchFamily="18" charset="0"/>
              <a:cs typeface="Times New Roman" pitchFamily="18" charset="0"/>
            </a:endParaRPr>
          </a:p>
          <a:p>
            <a:pPr marL="0" indent="0" algn="just">
              <a:buNone/>
            </a:pPr>
            <a:r>
              <a:rPr lang="en-US" sz="1800" dirty="0">
                <a:latin typeface="Times New Roman" pitchFamily="18" charset="0"/>
                <a:cs typeface="Times New Roman" pitchFamily="18" charset="0"/>
              </a:rPr>
              <a:t>The Empirical Mode Decomposition (EMD) is a signal processing decomposition technique that decomposes the signal into waveforms </a:t>
            </a:r>
            <a:r>
              <a:rPr lang="en-US" sz="1800" dirty="0" smtClean="0">
                <a:latin typeface="Times New Roman" pitchFamily="18" charset="0"/>
                <a:cs typeface="Times New Roman" pitchFamily="18" charset="0"/>
              </a:rPr>
              <a:t>by </a:t>
            </a:r>
            <a:r>
              <a:rPr lang="en-US" sz="1800" dirty="0">
                <a:latin typeface="Times New Roman" pitchFamily="18" charset="0"/>
                <a:cs typeface="Times New Roman" pitchFamily="18" charset="0"/>
              </a:rPr>
              <a:t>extracting all of the oscillatory modes embedded in the signal.</a:t>
            </a:r>
          </a:p>
          <a:p>
            <a:pPr marL="0" indent="0" algn="just">
              <a:buNone/>
            </a:pPr>
            <a:endParaRPr lang="en-US"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10</a:t>
            </a:fld>
            <a:endParaRPr lang="en-US"/>
          </a:p>
        </p:txBody>
      </p:sp>
      <p:pic>
        <p:nvPicPr>
          <p:cNvPr id="1026" name="Picture 2" descr="D:\CSE_JKKNIU\CSE\Neural Signal Processing\EEG Enhancement_Chapter4\em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799" y="2971800"/>
            <a:ext cx="5334001"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674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914400"/>
            <a:ext cx="8229600" cy="5257800"/>
          </a:xfrm>
        </p:spPr>
        <p:txBody>
          <a:bodyPr>
            <a:normAutofit fontScale="92500" lnSpcReduction="10000"/>
          </a:bodyPr>
          <a:lstStyle/>
          <a:p>
            <a:pPr marL="0" indent="0" algn="just">
              <a:buNone/>
            </a:pPr>
            <a:r>
              <a:rPr lang="en-US" sz="2800" dirty="0" smtClean="0">
                <a:solidFill>
                  <a:srgbClr val="0070C0"/>
                </a:solidFill>
                <a:latin typeface="Times New Roman" pitchFamily="18" charset="0"/>
                <a:cs typeface="Times New Roman" pitchFamily="18" charset="0"/>
              </a:rPr>
              <a:t>Empirical </a:t>
            </a:r>
            <a:r>
              <a:rPr lang="en-US" sz="2800" dirty="0">
                <a:solidFill>
                  <a:srgbClr val="0070C0"/>
                </a:solidFill>
                <a:latin typeface="Times New Roman" pitchFamily="18" charset="0"/>
                <a:cs typeface="Times New Roman" pitchFamily="18" charset="0"/>
              </a:rPr>
              <a:t>Mode  </a:t>
            </a:r>
            <a:r>
              <a:rPr lang="en-US" sz="2800" dirty="0" smtClean="0">
                <a:solidFill>
                  <a:srgbClr val="0070C0"/>
                </a:solidFill>
                <a:latin typeface="Times New Roman" pitchFamily="18" charset="0"/>
                <a:cs typeface="Times New Roman" pitchFamily="18" charset="0"/>
              </a:rPr>
              <a:t>Decomposition</a:t>
            </a:r>
            <a:endParaRPr lang="en-US" sz="2800" dirty="0">
              <a:solidFill>
                <a:srgbClr val="0070C0"/>
              </a:solidFill>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Consider a time series  data </a:t>
            </a:r>
            <a:r>
              <a:rPr lang="en-US" sz="2200" i="1" dirty="0">
                <a:latin typeface="Times New Roman" pitchFamily="18" charset="0"/>
                <a:cs typeface="Times New Roman" pitchFamily="18" charset="0"/>
              </a:rPr>
              <a:t>X(t)</a:t>
            </a:r>
            <a:r>
              <a:rPr lang="en-US" sz="2200" dirty="0">
                <a:latin typeface="Times New Roman" pitchFamily="18" charset="0"/>
                <a:cs typeface="Times New Roman" pitchFamily="18" charset="0"/>
              </a:rPr>
              <a:t> and want to extract  IMFs from </a:t>
            </a:r>
            <a:r>
              <a:rPr lang="en-US" sz="2200" i="1" dirty="0">
                <a:latin typeface="Times New Roman" pitchFamily="18" charset="0"/>
                <a:cs typeface="Times New Roman" pitchFamily="18" charset="0"/>
              </a:rPr>
              <a:t>X(t).</a:t>
            </a:r>
            <a:r>
              <a:rPr lang="en-US" sz="2200" dirty="0">
                <a:latin typeface="Times New Roman" pitchFamily="18" charset="0"/>
                <a:cs typeface="Times New Roman" pitchFamily="18" charset="0"/>
              </a:rPr>
              <a:t> The procedure of extracting an IMF is called sifting. The sifting process is as follows</a:t>
            </a:r>
            <a:r>
              <a:rPr lang="en-US" sz="2200" dirty="0" smtClean="0">
                <a:latin typeface="Times New Roman" pitchFamily="18" charset="0"/>
                <a:cs typeface="Times New Roman" pitchFamily="18" charset="0"/>
              </a:rPr>
              <a:t>:</a:t>
            </a:r>
          </a:p>
          <a:p>
            <a:pPr marL="0" indent="0" algn="just">
              <a:buNone/>
            </a:pPr>
            <a:r>
              <a:rPr lang="en-US" sz="2200" b="1" dirty="0" smtClean="0">
                <a:latin typeface="Times New Roman" pitchFamily="18" charset="0"/>
                <a:cs typeface="Times New Roman" pitchFamily="18" charset="0"/>
              </a:rPr>
              <a:t> </a:t>
            </a:r>
            <a:r>
              <a:rPr lang="en-US" sz="2200" b="1" dirty="0">
                <a:latin typeface="Times New Roman" pitchFamily="18" charset="0"/>
                <a:cs typeface="Times New Roman" pitchFamily="18" charset="0"/>
              </a:rPr>
              <a:t>IMFs extraction:</a:t>
            </a:r>
            <a:endParaRPr lang="en-US" sz="2200" dirty="0">
              <a:latin typeface="Times New Roman" pitchFamily="18" charset="0"/>
              <a:cs typeface="Times New Roman" pitchFamily="18" charset="0"/>
            </a:endParaRPr>
          </a:p>
          <a:p>
            <a:pPr marL="0" indent="0" algn="just">
              <a:buNone/>
            </a:pPr>
            <a:r>
              <a:rPr lang="en-US" sz="2200" b="1" dirty="0">
                <a:latin typeface="Times New Roman" pitchFamily="18" charset="0"/>
                <a:cs typeface="Times New Roman" pitchFamily="18" charset="0"/>
              </a:rPr>
              <a:t> (Start </a:t>
            </a:r>
            <a:r>
              <a:rPr lang="en-US" sz="2200" b="1" dirty="0" smtClean="0">
                <a:latin typeface="Times New Roman" pitchFamily="18" charset="0"/>
                <a:cs typeface="Times New Roman" pitchFamily="18" charset="0"/>
              </a:rPr>
              <a:t>Sifting </a:t>
            </a:r>
            <a:r>
              <a:rPr lang="en-US" sz="2200" b="1" dirty="0">
                <a:latin typeface="Times New Roman" pitchFamily="18" charset="0"/>
                <a:cs typeface="Times New Roman" pitchFamily="18" charset="0"/>
              </a:rPr>
              <a:t>Process)</a:t>
            </a:r>
            <a:endParaRPr lang="en-US" sz="2200" dirty="0">
              <a:latin typeface="Times New Roman" pitchFamily="18" charset="0"/>
              <a:cs typeface="Times New Roman" pitchFamily="18" charset="0"/>
            </a:endParaRPr>
          </a:p>
          <a:p>
            <a:pPr marL="0" lvl="0" indent="0" algn="just">
              <a:buNone/>
            </a:pPr>
            <a:r>
              <a:rPr lang="en-US" sz="2200" dirty="0" smtClean="0">
                <a:latin typeface="Times New Roman" pitchFamily="18" charset="0"/>
                <a:cs typeface="Times New Roman" pitchFamily="18" charset="0"/>
              </a:rPr>
              <a:t>1. Identify </a:t>
            </a:r>
            <a:r>
              <a:rPr lang="en-US" sz="2200" dirty="0">
                <a:latin typeface="Times New Roman" pitchFamily="18" charset="0"/>
                <a:cs typeface="Times New Roman" pitchFamily="18" charset="0"/>
              </a:rPr>
              <a:t>all the local </a:t>
            </a:r>
            <a:r>
              <a:rPr lang="en-US" sz="2200" dirty="0" err="1" smtClean="0">
                <a:latin typeface="Times New Roman" pitchFamily="18" charset="0"/>
                <a:cs typeface="Times New Roman" pitchFamily="18" charset="0"/>
              </a:rPr>
              <a:t>extrema</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(both </a:t>
            </a:r>
            <a:r>
              <a:rPr lang="en-US" sz="2200" dirty="0">
                <a:latin typeface="Times New Roman" pitchFamily="18" charset="0"/>
                <a:cs typeface="Times New Roman" pitchFamily="18" charset="0"/>
              </a:rPr>
              <a:t>maxima and minima) in the  data </a:t>
            </a:r>
            <a:r>
              <a:rPr lang="en-US" sz="2200" i="1" dirty="0">
                <a:latin typeface="Times New Roman" pitchFamily="18" charset="0"/>
                <a:cs typeface="Times New Roman" pitchFamily="18" charset="0"/>
              </a:rPr>
              <a:t>X(t);</a:t>
            </a:r>
            <a:endParaRPr lang="en-US" sz="2200" dirty="0">
              <a:latin typeface="Times New Roman" pitchFamily="18" charset="0"/>
              <a:cs typeface="Times New Roman" pitchFamily="18" charset="0"/>
            </a:endParaRPr>
          </a:p>
          <a:p>
            <a:pPr marL="0" lvl="0" indent="0" algn="just">
              <a:buNone/>
            </a:pPr>
            <a:r>
              <a:rPr lang="en-US" sz="2200" dirty="0" smtClean="0">
                <a:latin typeface="Times New Roman" pitchFamily="18" charset="0"/>
                <a:cs typeface="Times New Roman" pitchFamily="18" charset="0"/>
              </a:rPr>
              <a:t>2. Connect </a:t>
            </a:r>
            <a:r>
              <a:rPr lang="en-US" sz="2200" dirty="0">
                <a:latin typeface="Times New Roman" pitchFamily="18" charset="0"/>
                <a:cs typeface="Times New Roman" pitchFamily="18" charset="0"/>
              </a:rPr>
              <a:t>all the local maxima by a cubic spline line to produce the upper envelope </a:t>
            </a:r>
            <a:r>
              <a:rPr lang="en-US" sz="2200" i="1" dirty="0" smtClean="0">
                <a:latin typeface="Times New Roman" pitchFamily="18" charset="0"/>
                <a:cs typeface="Times New Roman" pitchFamily="18" charset="0"/>
              </a:rPr>
              <a:t>h(t);</a:t>
            </a:r>
            <a:endParaRPr lang="en-US" sz="2200" dirty="0">
              <a:latin typeface="Times New Roman" pitchFamily="18" charset="0"/>
              <a:cs typeface="Times New Roman" pitchFamily="18" charset="0"/>
            </a:endParaRPr>
          </a:p>
          <a:p>
            <a:pPr marL="0" lvl="0" indent="0" algn="just">
              <a:buNone/>
            </a:pPr>
            <a:r>
              <a:rPr lang="en-US" sz="2200" dirty="0" smtClean="0">
                <a:latin typeface="Times New Roman" pitchFamily="18" charset="0"/>
                <a:cs typeface="Times New Roman" pitchFamily="18" charset="0"/>
              </a:rPr>
              <a:t>3. Similarly </a:t>
            </a:r>
            <a:r>
              <a:rPr lang="en-US" sz="2200" dirty="0">
                <a:latin typeface="Times New Roman" pitchFamily="18" charset="0"/>
                <a:cs typeface="Times New Roman" pitchFamily="18" charset="0"/>
              </a:rPr>
              <a:t>connect all the local minima to produce the lower envelope </a:t>
            </a:r>
            <a:r>
              <a:rPr lang="en-US" sz="2200" i="1" dirty="0">
                <a:latin typeface="Times New Roman" pitchFamily="18" charset="0"/>
                <a:cs typeface="Times New Roman" pitchFamily="18" charset="0"/>
              </a:rPr>
              <a:t>l(t);</a:t>
            </a:r>
            <a:endParaRPr lang="en-US" sz="2200" dirty="0">
              <a:latin typeface="Times New Roman" pitchFamily="18" charset="0"/>
              <a:cs typeface="Times New Roman" pitchFamily="18" charset="0"/>
            </a:endParaRPr>
          </a:p>
          <a:p>
            <a:pPr marL="0" lvl="0" indent="0" algn="just">
              <a:buNone/>
            </a:pPr>
            <a:r>
              <a:rPr lang="en-US" sz="2200" dirty="0" smtClean="0">
                <a:latin typeface="Times New Roman" pitchFamily="18" charset="0"/>
                <a:cs typeface="Times New Roman" pitchFamily="18" charset="0"/>
              </a:rPr>
              <a:t>4. Determine </a:t>
            </a:r>
            <a:r>
              <a:rPr lang="en-US" sz="2200" dirty="0">
                <a:latin typeface="Times New Roman" pitchFamily="18" charset="0"/>
                <a:cs typeface="Times New Roman" pitchFamily="18" charset="0"/>
              </a:rPr>
              <a:t>the local mean </a:t>
            </a:r>
            <a:r>
              <a:rPr lang="en-US" sz="2200" i="1" dirty="0">
                <a:latin typeface="Times New Roman" pitchFamily="18" charset="0"/>
                <a:cs typeface="Times New Roman" pitchFamily="18" charset="0"/>
              </a:rPr>
              <a:t>m</a:t>
            </a:r>
            <a:r>
              <a:rPr lang="en-US" sz="2200" dirty="0">
                <a:latin typeface="Times New Roman" pitchFamily="18" charset="0"/>
                <a:cs typeface="Times New Roman" pitchFamily="18" charset="0"/>
              </a:rPr>
              <a:t>1(</a:t>
            </a:r>
            <a:r>
              <a:rPr lang="en-US" sz="2200" i="1" dirty="0">
                <a:latin typeface="Times New Roman" pitchFamily="18" charset="0"/>
                <a:cs typeface="Times New Roman" pitchFamily="18" charset="0"/>
              </a:rPr>
              <a:t>t</a:t>
            </a:r>
            <a:r>
              <a:rPr lang="en-US" sz="2200" dirty="0">
                <a:latin typeface="Times New Roman" pitchFamily="18" charset="0"/>
                <a:cs typeface="Times New Roman" pitchFamily="18" charset="0"/>
              </a:rPr>
              <a:t>) </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h</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t</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l</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t</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a:t>
            </a:r>
            <a:r>
              <a:rPr lang="en-US" sz="2200" dirty="0">
                <a:latin typeface="Times New Roman" pitchFamily="18" charset="0"/>
                <a:cs typeface="Times New Roman" pitchFamily="18" charset="0"/>
              </a:rPr>
              <a:t>2;</a:t>
            </a:r>
          </a:p>
          <a:p>
            <a:pPr marL="0" lvl="0" indent="0" algn="just">
              <a:buNone/>
            </a:pPr>
            <a:r>
              <a:rPr lang="en-US" sz="2200" dirty="0" smtClean="0">
                <a:latin typeface="Times New Roman" pitchFamily="18" charset="0"/>
                <a:cs typeface="Times New Roman" pitchFamily="18" charset="0"/>
              </a:rPr>
              <a:t>5. IMF </a:t>
            </a:r>
            <a:r>
              <a:rPr lang="en-US" sz="2200" dirty="0">
                <a:latin typeface="Times New Roman" pitchFamily="18" charset="0"/>
                <a:cs typeface="Times New Roman" pitchFamily="18" charset="0"/>
              </a:rPr>
              <a:t>testing: </a:t>
            </a:r>
          </a:p>
          <a:p>
            <a:pPr marL="0" indent="0" algn="just">
              <a:buNone/>
            </a:pPr>
            <a:r>
              <a:rPr lang="en-US" sz="2200" dirty="0" smtClean="0">
                <a:latin typeface="Times New Roman" pitchFamily="18" charset="0"/>
                <a:cs typeface="Times New Roman" pitchFamily="18" charset="0"/>
              </a:rPr>
              <a:t>        the </a:t>
            </a:r>
            <a:r>
              <a:rPr lang="en-US" sz="2200" dirty="0">
                <a:latin typeface="Times New Roman" pitchFamily="18" charset="0"/>
                <a:cs typeface="Times New Roman" pitchFamily="18" charset="0"/>
              </a:rPr>
              <a:t>difference between the </a:t>
            </a:r>
            <a:r>
              <a:rPr lang="en-US" sz="2200" i="1" dirty="0">
                <a:latin typeface="Times New Roman" pitchFamily="18" charset="0"/>
                <a:cs typeface="Times New Roman" pitchFamily="18" charset="0"/>
              </a:rPr>
              <a:t>X(t)</a:t>
            </a:r>
            <a:r>
              <a:rPr lang="en-US" sz="2200" dirty="0">
                <a:latin typeface="Times New Roman" pitchFamily="18" charset="0"/>
                <a:cs typeface="Times New Roman" pitchFamily="18" charset="0"/>
              </a:rPr>
              <a:t> and </a:t>
            </a:r>
            <a:r>
              <a:rPr lang="en-US" sz="2200" i="1" dirty="0">
                <a:latin typeface="Times New Roman" pitchFamily="18" charset="0"/>
                <a:cs typeface="Times New Roman" pitchFamily="18" charset="0"/>
              </a:rPr>
              <a:t>m</a:t>
            </a:r>
            <a:r>
              <a:rPr lang="en-US" sz="2200" dirty="0">
                <a:latin typeface="Times New Roman" pitchFamily="18" charset="0"/>
                <a:cs typeface="Times New Roman" pitchFamily="18" charset="0"/>
              </a:rPr>
              <a:t>1(</a:t>
            </a:r>
            <a:r>
              <a:rPr lang="en-US" sz="2200" i="1" dirty="0">
                <a:latin typeface="Times New Roman" pitchFamily="18" charset="0"/>
                <a:cs typeface="Times New Roman" pitchFamily="18" charset="0"/>
              </a:rPr>
              <a:t>t</a:t>
            </a:r>
            <a:r>
              <a:rPr lang="en-US" sz="2200" dirty="0">
                <a:latin typeface="Times New Roman" pitchFamily="18" charset="0"/>
                <a:cs typeface="Times New Roman" pitchFamily="18" charset="0"/>
              </a:rPr>
              <a:t>)  is the first component </a:t>
            </a:r>
            <a:r>
              <a:rPr lang="en-US" sz="2200" i="1" dirty="0">
                <a:latin typeface="Times New Roman" pitchFamily="18" charset="0"/>
                <a:cs typeface="Times New Roman" pitchFamily="18" charset="0"/>
              </a:rPr>
              <a:t>g1(t):</a:t>
            </a:r>
            <a:endParaRPr lang="en-US" sz="2200" dirty="0">
              <a:latin typeface="Times New Roman" pitchFamily="18" charset="0"/>
              <a:cs typeface="Times New Roman" pitchFamily="18" charset="0"/>
            </a:endParaRPr>
          </a:p>
          <a:p>
            <a:pPr marL="0" indent="0" algn="just">
              <a:buNone/>
            </a:pPr>
            <a:r>
              <a:rPr lang="en-US" sz="2200" i="1" dirty="0" smtClean="0">
                <a:latin typeface="Times New Roman" pitchFamily="18" charset="0"/>
                <a:cs typeface="Times New Roman" pitchFamily="18" charset="0"/>
              </a:rPr>
              <a:t>           g</a:t>
            </a:r>
            <a:r>
              <a:rPr lang="en-US" sz="2200" dirty="0" smtClean="0">
                <a:latin typeface="Times New Roman" pitchFamily="18" charset="0"/>
                <a:cs typeface="Times New Roman" pitchFamily="18" charset="0"/>
              </a:rPr>
              <a:t>1(</a:t>
            </a:r>
            <a:r>
              <a:rPr lang="en-US" sz="2200" i="1" dirty="0" smtClean="0">
                <a:latin typeface="Times New Roman" pitchFamily="18" charset="0"/>
                <a:cs typeface="Times New Roman" pitchFamily="18" charset="0"/>
              </a:rPr>
              <a:t>t</a:t>
            </a:r>
            <a:r>
              <a:rPr lang="en-US" sz="2200" dirty="0">
                <a:latin typeface="Times New Roman" pitchFamily="18" charset="0"/>
                <a:cs typeface="Times New Roman" pitchFamily="18" charset="0"/>
              </a:rPr>
              <a:t>) </a:t>
            </a:r>
            <a:r>
              <a:rPr lang="en-US" sz="2200" i="1" dirty="0">
                <a:latin typeface="Times New Roman" pitchFamily="18" charset="0"/>
                <a:cs typeface="Times New Roman" pitchFamily="18" charset="0"/>
              </a:rPr>
              <a:t>= X</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t</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−m</a:t>
            </a:r>
            <a:r>
              <a:rPr lang="en-US" sz="2200" dirty="0">
                <a:latin typeface="Times New Roman" pitchFamily="18" charset="0"/>
                <a:cs typeface="Times New Roman" pitchFamily="18" charset="0"/>
              </a:rPr>
              <a:t>1(</a:t>
            </a:r>
            <a:r>
              <a:rPr lang="en-US" sz="2200" i="1" dirty="0">
                <a:latin typeface="Times New Roman" pitchFamily="18" charset="0"/>
                <a:cs typeface="Times New Roman" pitchFamily="18" charset="0"/>
              </a:rPr>
              <a:t>t</a:t>
            </a:r>
            <a:r>
              <a:rPr lang="en-US" sz="2200" dirty="0">
                <a:latin typeface="Times New Roman" pitchFamily="18" charset="0"/>
                <a:cs typeface="Times New Roman" pitchFamily="18" charset="0"/>
              </a:rPr>
              <a:t>);</a:t>
            </a:r>
          </a:p>
          <a:p>
            <a:pPr marL="0" indent="0" algn="just">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Ideally, </a:t>
            </a:r>
            <a:r>
              <a:rPr lang="en-US" sz="2200" i="1" dirty="0">
                <a:latin typeface="Times New Roman" pitchFamily="18" charset="0"/>
                <a:cs typeface="Times New Roman" pitchFamily="18" charset="0"/>
              </a:rPr>
              <a:t>g</a:t>
            </a:r>
            <a:r>
              <a:rPr lang="en-US" sz="2200" dirty="0">
                <a:latin typeface="Times New Roman" pitchFamily="18" charset="0"/>
                <a:cs typeface="Times New Roman" pitchFamily="18" charset="0"/>
              </a:rPr>
              <a:t>1(</a:t>
            </a:r>
            <a:r>
              <a:rPr lang="en-US" sz="2200" i="1" dirty="0">
                <a:latin typeface="Times New Roman" pitchFamily="18" charset="0"/>
                <a:cs typeface="Times New Roman" pitchFamily="18" charset="0"/>
              </a:rPr>
              <a:t>t</a:t>
            </a:r>
            <a:r>
              <a:rPr lang="en-US" sz="2200" dirty="0">
                <a:latin typeface="Times New Roman" pitchFamily="18" charset="0"/>
                <a:cs typeface="Times New Roman" pitchFamily="18" charset="0"/>
              </a:rPr>
              <a:t>)  should satisfy the definition of an IMF. If it is so, skip step 6.</a:t>
            </a:r>
          </a:p>
          <a:p>
            <a:pPr marL="0" indent="0" algn="just">
              <a:buNone/>
            </a:pPr>
            <a:endParaRPr lang="en-US"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11</a:t>
            </a:fld>
            <a:endParaRPr lang="en-US"/>
          </a:p>
        </p:txBody>
      </p:sp>
    </p:spTree>
    <p:extLst>
      <p:ext uri="{BB962C8B-B14F-4D97-AF65-F5344CB8AC3E}">
        <p14:creationId xmlns:p14="http://schemas.microsoft.com/office/powerpoint/2010/main" val="2929599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914400"/>
            <a:ext cx="8229600" cy="52578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Empirical </a:t>
            </a:r>
            <a:r>
              <a:rPr lang="en-US" sz="2800" dirty="0">
                <a:solidFill>
                  <a:srgbClr val="0070C0"/>
                </a:solidFill>
                <a:latin typeface="Times New Roman" pitchFamily="18" charset="0"/>
                <a:cs typeface="Times New Roman" pitchFamily="18" charset="0"/>
              </a:rPr>
              <a:t>Mode  </a:t>
            </a:r>
            <a:r>
              <a:rPr lang="en-US" sz="2800" dirty="0" smtClean="0">
                <a:solidFill>
                  <a:srgbClr val="0070C0"/>
                </a:solidFill>
                <a:latin typeface="Times New Roman" pitchFamily="18" charset="0"/>
                <a:cs typeface="Times New Roman" pitchFamily="18" charset="0"/>
              </a:rPr>
              <a:t>Decomposition</a:t>
            </a:r>
            <a:endParaRPr lang="en-US" sz="2800" dirty="0">
              <a:solidFill>
                <a:srgbClr val="0070C0"/>
              </a:solidFill>
              <a:latin typeface="Times New Roman" pitchFamily="18" charset="0"/>
              <a:cs typeface="Times New Roman" pitchFamily="18" charset="0"/>
            </a:endParaRPr>
          </a:p>
          <a:p>
            <a:pPr marL="0" lvl="0" indent="0" algn="just">
              <a:buNone/>
            </a:pPr>
            <a:r>
              <a:rPr lang="en-US" sz="2000" dirty="0" smtClean="0">
                <a:latin typeface="Times New Roman" pitchFamily="18" charset="0"/>
                <a:cs typeface="Times New Roman" pitchFamily="18" charset="0"/>
              </a:rPr>
              <a:t>6.  </a:t>
            </a:r>
            <a:r>
              <a:rPr lang="en-US" sz="2000" dirty="0">
                <a:latin typeface="Times New Roman" pitchFamily="18" charset="0"/>
                <a:cs typeface="Times New Roman" pitchFamily="18" charset="0"/>
              </a:rPr>
              <a:t>If </a:t>
            </a:r>
            <a:r>
              <a:rPr lang="en-US" sz="2000" i="1" dirty="0">
                <a:latin typeface="Times New Roman" pitchFamily="18" charset="0"/>
                <a:cs typeface="Times New Roman" pitchFamily="18" charset="0"/>
              </a:rPr>
              <a:t>g</a:t>
            </a:r>
            <a:r>
              <a:rPr lang="en-US" sz="2000" dirty="0">
                <a:latin typeface="Times New Roman" pitchFamily="18" charset="0"/>
                <a:cs typeface="Times New Roman" pitchFamily="18" charset="0"/>
              </a:rPr>
              <a:t>1(</a:t>
            </a:r>
            <a:r>
              <a:rPr lang="en-US" sz="2000" i="1" dirty="0">
                <a:latin typeface="Times New Roman" pitchFamily="18" charset="0"/>
                <a:cs typeface="Times New Roman" pitchFamily="18" charset="0"/>
              </a:rPr>
              <a:t>t</a:t>
            </a:r>
            <a:r>
              <a:rPr lang="en-US" sz="2000" dirty="0">
                <a:latin typeface="Times New Roman" pitchFamily="18" charset="0"/>
                <a:cs typeface="Times New Roman" pitchFamily="18" charset="0"/>
              </a:rPr>
              <a:t>)  is not an IMF then the  process is shifted  and in the next step, </a:t>
            </a:r>
            <a:r>
              <a:rPr lang="en-US" sz="2000" i="1" dirty="0">
                <a:latin typeface="Times New Roman" pitchFamily="18" charset="0"/>
                <a:cs typeface="Times New Roman" pitchFamily="18" charset="0"/>
              </a:rPr>
              <a:t>g</a:t>
            </a:r>
            <a:r>
              <a:rPr lang="en-US" sz="2000" dirty="0">
                <a:latin typeface="Times New Roman" pitchFamily="18" charset="0"/>
                <a:cs typeface="Times New Roman" pitchFamily="18" charset="0"/>
              </a:rPr>
              <a:t>1(</a:t>
            </a:r>
            <a:r>
              <a:rPr lang="en-US" sz="2000" i="1" dirty="0">
                <a:latin typeface="Times New Roman" pitchFamily="18" charset="0"/>
                <a:cs typeface="Times New Roman" pitchFamily="18" charset="0"/>
              </a:rPr>
              <a:t>t</a:t>
            </a:r>
            <a:r>
              <a:rPr lang="en-US" sz="2000" dirty="0">
                <a:latin typeface="Times New Roman" pitchFamily="18" charset="0"/>
                <a:cs typeface="Times New Roman" pitchFamily="18" charset="0"/>
              </a:rPr>
              <a:t>)  is treated as data. The above process (1 to 5) is repeated and gets the next possible IMF as </a:t>
            </a:r>
          </a:p>
          <a:p>
            <a:pPr marL="0" indent="0" algn="just">
              <a:buNone/>
            </a:pPr>
            <a:r>
              <a:rPr lang="en-US" sz="2000" i="1" dirty="0">
                <a:latin typeface="Times New Roman" pitchFamily="18" charset="0"/>
                <a:cs typeface="Times New Roman" pitchFamily="18" charset="0"/>
              </a:rPr>
              <a:t>                       g2(t)= g1(t)-m2(t)</a:t>
            </a: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After </a:t>
            </a:r>
            <a:r>
              <a:rPr lang="en-US" sz="2000" dirty="0">
                <a:latin typeface="Times New Roman" pitchFamily="18" charset="0"/>
                <a:cs typeface="Times New Roman" pitchFamily="18" charset="0"/>
              </a:rPr>
              <a:t>repeated sifting up to necessary k times, </a:t>
            </a:r>
            <a:r>
              <a:rPr lang="en-US" sz="2000" i="1" dirty="0" err="1">
                <a:latin typeface="Times New Roman" pitchFamily="18" charset="0"/>
                <a:cs typeface="Times New Roman" pitchFamily="18" charset="0"/>
              </a:rPr>
              <a:t>gk</a:t>
            </a:r>
            <a:r>
              <a:rPr lang="en-US" sz="2000" i="1" dirty="0">
                <a:latin typeface="Times New Roman" pitchFamily="18" charset="0"/>
                <a:cs typeface="Times New Roman" pitchFamily="18" charset="0"/>
              </a:rPr>
              <a:t>(t)</a:t>
            </a:r>
            <a:r>
              <a:rPr lang="en-US" sz="2000" dirty="0">
                <a:latin typeface="Times New Roman" pitchFamily="18" charset="0"/>
                <a:cs typeface="Times New Roman" pitchFamily="18" charset="0"/>
              </a:rPr>
              <a:t> becomes an IMF, that is</a:t>
            </a:r>
          </a:p>
          <a:p>
            <a:pPr marL="0" indent="0" algn="just">
              <a:buNone/>
            </a:pP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gk</a:t>
            </a:r>
            <a:r>
              <a:rPr lang="en-US" sz="2000" i="1" dirty="0" smtClean="0">
                <a:latin typeface="Times New Roman" pitchFamily="18" charset="0"/>
                <a:cs typeface="Times New Roman" pitchFamily="18" charset="0"/>
              </a:rPr>
              <a:t>(t</a:t>
            </a:r>
            <a:r>
              <a:rPr lang="en-US" sz="2000" i="1" dirty="0">
                <a:latin typeface="Times New Roman" pitchFamily="18" charset="0"/>
                <a:cs typeface="Times New Roman" pitchFamily="18" charset="0"/>
              </a:rPr>
              <a:t>)= g(k-1)(t)- </a:t>
            </a:r>
            <a:r>
              <a:rPr lang="en-US" sz="2000" i="1" dirty="0" err="1">
                <a:latin typeface="Times New Roman" pitchFamily="18" charset="0"/>
                <a:cs typeface="Times New Roman" pitchFamily="18" charset="0"/>
              </a:rPr>
              <a:t>mk</a:t>
            </a:r>
            <a:r>
              <a:rPr lang="en-US" sz="2000" i="1" dirty="0">
                <a:latin typeface="Times New Roman" pitchFamily="18" charset="0"/>
                <a:cs typeface="Times New Roman" pitchFamily="18" charset="0"/>
              </a:rPr>
              <a:t>(t)</a:t>
            </a: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Then</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gk</a:t>
            </a:r>
            <a:r>
              <a:rPr lang="en-US" sz="2000" i="1" dirty="0">
                <a:latin typeface="Times New Roman" pitchFamily="18" charset="0"/>
                <a:cs typeface="Times New Roman" pitchFamily="18" charset="0"/>
              </a:rPr>
              <a:t>(t) </a:t>
            </a:r>
            <a:r>
              <a:rPr lang="en-US" sz="2000" dirty="0">
                <a:latin typeface="Times New Roman" pitchFamily="18" charset="0"/>
                <a:cs typeface="Times New Roman" pitchFamily="18" charset="0"/>
              </a:rPr>
              <a:t> is designated as the first IMF component of the data </a:t>
            </a:r>
            <a:r>
              <a:rPr lang="en-US" sz="2000" i="1" dirty="0">
                <a:latin typeface="Times New Roman" pitchFamily="18" charset="0"/>
                <a:cs typeface="Times New Roman" pitchFamily="18" charset="0"/>
              </a:rPr>
              <a:t>X(t)</a:t>
            </a:r>
            <a:r>
              <a:rPr lang="en-US" sz="2000" dirty="0">
                <a:latin typeface="Times New Roman" pitchFamily="18" charset="0"/>
                <a:cs typeface="Times New Roman" pitchFamily="18" charset="0"/>
              </a:rPr>
              <a:t>:</a:t>
            </a:r>
          </a:p>
          <a:p>
            <a:pPr marL="0" indent="0" algn="just">
              <a:buNone/>
            </a:pPr>
            <a:r>
              <a:rPr lang="en-US" sz="2000" i="1" dirty="0">
                <a:latin typeface="Times New Roman" pitchFamily="18" charset="0"/>
                <a:cs typeface="Times New Roman" pitchFamily="18" charset="0"/>
              </a:rPr>
              <a:t>                       C1(t)=</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gk</a:t>
            </a:r>
            <a:r>
              <a:rPr lang="en-US" sz="2000" i="1" dirty="0">
                <a:latin typeface="Times New Roman" pitchFamily="18" charset="0"/>
                <a:cs typeface="Times New Roman" pitchFamily="18" charset="0"/>
              </a:rPr>
              <a:t>(t) </a:t>
            </a:r>
            <a:r>
              <a:rPr lang="en-US" sz="2000" dirty="0">
                <a:latin typeface="Times New Roman" pitchFamily="18" charset="0"/>
                <a:cs typeface="Times New Roman" pitchFamily="18" charset="0"/>
              </a:rPr>
              <a:t>                                     </a:t>
            </a:r>
          </a:p>
          <a:p>
            <a:pPr marL="0" indent="0" algn="just">
              <a:buNone/>
            </a:pPr>
            <a:r>
              <a:rPr lang="en-US" sz="2000" b="1" dirty="0">
                <a:latin typeface="Times New Roman" pitchFamily="18" charset="0"/>
                <a:cs typeface="Times New Roman" pitchFamily="18" charset="0"/>
              </a:rPr>
              <a:t>(End </a:t>
            </a:r>
            <a:r>
              <a:rPr lang="en-US" sz="2000" b="1">
                <a:latin typeface="Times New Roman" pitchFamily="18" charset="0"/>
                <a:cs typeface="Times New Roman" pitchFamily="18" charset="0"/>
              </a:rPr>
              <a:t>of </a:t>
            </a:r>
            <a:r>
              <a:rPr lang="en-US" sz="2000" b="1" smtClean="0">
                <a:latin typeface="Times New Roman" pitchFamily="18" charset="0"/>
                <a:cs typeface="Times New Roman" pitchFamily="18" charset="0"/>
              </a:rPr>
              <a:t>Sifting </a:t>
            </a:r>
            <a:r>
              <a:rPr lang="en-US" sz="2000" b="1" dirty="0">
                <a:latin typeface="Times New Roman" pitchFamily="18" charset="0"/>
                <a:cs typeface="Times New Roman" pitchFamily="18" charset="0"/>
              </a:rPr>
              <a:t>Process</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12</a:t>
            </a:fld>
            <a:endParaRPr lang="en-US"/>
          </a:p>
        </p:txBody>
      </p:sp>
    </p:spTree>
    <p:extLst>
      <p:ext uri="{BB962C8B-B14F-4D97-AF65-F5344CB8AC3E}">
        <p14:creationId xmlns:p14="http://schemas.microsoft.com/office/powerpoint/2010/main" val="570727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914400"/>
            <a:ext cx="8229600" cy="5562600"/>
          </a:xfrm>
        </p:spPr>
        <p:txBody>
          <a:bodyPr>
            <a:normAutofit fontScale="47500" lnSpcReduction="20000"/>
          </a:bodyPr>
          <a:lstStyle/>
          <a:p>
            <a:pPr marL="0" indent="0" algn="just">
              <a:buNone/>
            </a:pPr>
            <a:r>
              <a:rPr lang="en-US" sz="5900" dirty="0" smtClean="0">
                <a:solidFill>
                  <a:srgbClr val="0070C0"/>
                </a:solidFill>
                <a:latin typeface="Times New Roman" pitchFamily="18" charset="0"/>
                <a:cs typeface="Times New Roman" pitchFamily="18" charset="0"/>
              </a:rPr>
              <a:t>Empirical </a:t>
            </a:r>
            <a:r>
              <a:rPr lang="en-US" sz="5900" dirty="0">
                <a:solidFill>
                  <a:srgbClr val="0070C0"/>
                </a:solidFill>
                <a:latin typeface="Times New Roman" pitchFamily="18" charset="0"/>
                <a:cs typeface="Times New Roman" pitchFamily="18" charset="0"/>
              </a:rPr>
              <a:t>Mode  </a:t>
            </a:r>
            <a:r>
              <a:rPr lang="en-US" sz="5900" dirty="0" smtClean="0">
                <a:solidFill>
                  <a:srgbClr val="0070C0"/>
                </a:solidFill>
                <a:latin typeface="Times New Roman" pitchFamily="18" charset="0"/>
                <a:cs typeface="Times New Roman" pitchFamily="18" charset="0"/>
              </a:rPr>
              <a:t>Decomposition</a:t>
            </a:r>
          </a:p>
          <a:p>
            <a:pPr marL="0" lvl="0" indent="0" algn="just">
              <a:buNone/>
            </a:pPr>
            <a:r>
              <a:rPr lang="en-US" sz="4300" dirty="0" smtClean="0">
                <a:latin typeface="Times New Roman" pitchFamily="18" charset="0"/>
                <a:cs typeface="Times New Roman" pitchFamily="18" charset="0"/>
              </a:rPr>
              <a:t>7. Once </a:t>
            </a:r>
            <a:r>
              <a:rPr lang="en-US" sz="4300" dirty="0">
                <a:latin typeface="Times New Roman" pitchFamily="18" charset="0"/>
                <a:cs typeface="Times New Roman" pitchFamily="18" charset="0"/>
              </a:rPr>
              <a:t>the first IMF is derived, define </a:t>
            </a:r>
            <a:r>
              <a:rPr lang="en-US" sz="4300" i="1" dirty="0">
                <a:latin typeface="Times New Roman" pitchFamily="18" charset="0"/>
                <a:cs typeface="Times New Roman" pitchFamily="18" charset="0"/>
              </a:rPr>
              <a:t>C</a:t>
            </a:r>
            <a:r>
              <a:rPr lang="en-US" sz="4300" dirty="0">
                <a:latin typeface="Times New Roman" pitchFamily="18" charset="0"/>
                <a:cs typeface="Times New Roman" pitchFamily="18" charset="0"/>
              </a:rPr>
              <a:t>1(</a:t>
            </a:r>
            <a:r>
              <a:rPr lang="en-US" sz="4300" i="1" dirty="0">
                <a:latin typeface="Times New Roman" pitchFamily="18" charset="0"/>
                <a:cs typeface="Times New Roman" pitchFamily="18" charset="0"/>
              </a:rPr>
              <a:t>t</a:t>
            </a:r>
            <a:r>
              <a:rPr lang="en-US" sz="4300" dirty="0">
                <a:latin typeface="Times New Roman" pitchFamily="18" charset="0"/>
                <a:cs typeface="Times New Roman" pitchFamily="18" charset="0"/>
              </a:rPr>
              <a:t>) </a:t>
            </a:r>
            <a:r>
              <a:rPr lang="en-US" sz="4300" i="1" dirty="0">
                <a:latin typeface="Times New Roman" pitchFamily="18" charset="0"/>
                <a:cs typeface="Times New Roman" pitchFamily="18" charset="0"/>
              </a:rPr>
              <a:t>= g</a:t>
            </a:r>
            <a:r>
              <a:rPr lang="en-US" sz="4300" dirty="0">
                <a:latin typeface="Times New Roman" pitchFamily="18" charset="0"/>
                <a:cs typeface="Times New Roman" pitchFamily="18" charset="0"/>
              </a:rPr>
              <a:t>1(</a:t>
            </a:r>
            <a:r>
              <a:rPr lang="en-US" sz="4300" i="1" dirty="0">
                <a:latin typeface="Times New Roman" pitchFamily="18" charset="0"/>
                <a:cs typeface="Times New Roman" pitchFamily="18" charset="0"/>
              </a:rPr>
              <a:t>t</a:t>
            </a:r>
            <a:r>
              <a:rPr lang="en-US" sz="4300" dirty="0">
                <a:latin typeface="Times New Roman" pitchFamily="18" charset="0"/>
                <a:cs typeface="Times New Roman" pitchFamily="18" charset="0"/>
              </a:rPr>
              <a:t>)   or </a:t>
            </a:r>
            <a:r>
              <a:rPr lang="en-US" sz="4300" i="1" dirty="0" err="1">
                <a:latin typeface="Times New Roman" pitchFamily="18" charset="0"/>
                <a:cs typeface="Times New Roman" pitchFamily="18" charset="0"/>
              </a:rPr>
              <a:t>g</a:t>
            </a:r>
            <a:r>
              <a:rPr lang="en-US" sz="4300" dirty="0" err="1">
                <a:latin typeface="Times New Roman" pitchFamily="18" charset="0"/>
                <a:cs typeface="Times New Roman" pitchFamily="18" charset="0"/>
              </a:rPr>
              <a:t>k</a:t>
            </a:r>
            <a:r>
              <a:rPr lang="en-US" sz="4300" dirty="0">
                <a:latin typeface="Times New Roman" pitchFamily="18" charset="0"/>
                <a:cs typeface="Times New Roman" pitchFamily="18" charset="0"/>
              </a:rPr>
              <a:t>(</a:t>
            </a:r>
            <a:r>
              <a:rPr lang="en-US" sz="4300" i="1" dirty="0">
                <a:latin typeface="Times New Roman" pitchFamily="18" charset="0"/>
                <a:cs typeface="Times New Roman" pitchFamily="18" charset="0"/>
              </a:rPr>
              <a:t>t) </a:t>
            </a:r>
            <a:r>
              <a:rPr lang="en-US" sz="4300" dirty="0">
                <a:latin typeface="Times New Roman" pitchFamily="18" charset="0"/>
                <a:cs typeface="Times New Roman" pitchFamily="18" charset="0"/>
              </a:rPr>
              <a:t>(if step 6 is executed) is the shortest period component of the data </a:t>
            </a:r>
            <a:r>
              <a:rPr lang="en-US" sz="4300" i="1" dirty="0">
                <a:latin typeface="Times New Roman" pitchFamily="18" charset="0"/>
                <a:cs typeface="Times New Roman" pitchFamily="18" charset="0"/>
              </a:rPr>
              <a:t>X</a:t>
            </a:r>
            <a:r>
              <a:rPr lang="en-US" sz="4300" dirty="0">
                <a:latin typeface="Times New Roman" pitchFamily="18" charset="0"/>
                <a:cs typeface="Times New Roman" pitchFamily="18" charset="0"/>
              </a:rPr>
              <a:t>(</a:t>
            </a:r>
            <a:r>
              <a:rPr lang="en-US" sz="4300" i="1" dirty="0">
                <a:latin typeface="Times New Roman" pitchFamily="18" charset="0"/>
                <a:cs typeface="Times New Roman" pitchFamily="18" charset="0"/>
              </a:rPr>
              <a:t>t</a:t>
            </a:r>
            <a:r>
              <a:rPr lang="en-US" sz="4300" dirty="0">
                <a:latin typeface="Times New Roman" pitchFamily="18" charset="0"/>
                <a:cs typeface="Times New Roman" pitchFamily="18" charset="0"/>
              </a:rPr>
              <a:t>). To find all the IMFs, generate the residue </a:t>
            </a:r>
            <a:r>
              <a:rPr lang="en-US" sz="4300" i="1" dirty="0">
                <a:latin typeface="Times New Roman" pitchFamily="18" charset="0"/>
                <a:cs typeface="Times New Roman" pitchFamily="18" charset="0"/>
              </a:rPr>
              <a:t>r</a:t>
            </a:r>
            <a:r>
              <a:rPr lang="en-US" sz="4300" dirty="0">
                <a:latin typeface="Times New Roman" pitchFamily="18" charset="0"/>
                <a:cs typeface="Times New Roman" pitchFamily="18" charset="0"/>
              </a:rPr>
              <a:t>1(</a:t>
            </a:r>
            <a:r>
              <a:rPr lang="en-US" sz="4300" i="1" dirty="0">
                <a:latin typeface="Times New Roman" pitchFamily="18" charset="0"/>
                <a:cs typeface="Times New Roman" pitchFamily="18" charset="0"/>
              </a:rPr>
              <a:t>t</a:t>
            </a:r>
            <a:r>
              <a:rPr lang="en-US" sz="4300" dirty="0">
                <a:latin typeface="Times New Roman" pitchFamily="18" charset="0"/>
                <a:cs typeface="Times New Roman" pitchFamily="18" charset="0"/>
              </a:rPr>
              <a:t>) of the data by subtracting out </a:t>
            </a:r>
            <a:r>
              <a:rPr lang="en-US" sz="4300" i="1" dirty="0">
                <a:latin typeface="Times New Roman" pitchFamily="18" charset="0"/>
                <a:cs typeface="Times New Roman" pitchFamily="18" charset="0"/>
              </a:rPr>
              <a:t>C</a:t>
            </a:r>
            <a:r>
              <a:rPr lang="en-US" sz="4300" dirty="0">
                <a:latin typeface="Times New Roman" pitchFamily="18" charset="0"/>
                <a:cs typeface="Times New Roman" pitchFamily="18" charset="0"/>
              </a:rPr>
              <a:t>1(</a:t>
            </a:r>
            <a:r>
              <a:rPr lang="en-US" sz="4300" i="1" dirty="0">
                <a:latin typeface="Times New Roman" pitchFamily="18" charset="0"/>
                <a:cs typeface="Times New Roman" pitchFamily="18" charset="0"/>
              </a:rPr>
              <a:t>t</a:t>
            </a:r>
            <a:r>
              <a:rPr lang="en-US" sz="4300" dirty="0">
                <a:latin typeface="Times New Roman" pitchFamily="18" charset="0"/>
                <a:cs typeface="Times New Roman" pitchFamily="18" charset="0"/>
              </a:rPr>
              <a:t>) from the data </a:t>
            </a:r>
            <a:r>
              <a:rPr lang="en-US" sz="4300" dirty="0" smtClean="0">
                <a:latin typeface="Times New Roman" pitchFamily="18" charset="0"/>
                <a:cs typeface="Times New Roman" pitchFamily="18" charset="0"/>
              </a:rPr>
              <a:t>as</a:t>
            </a:r>
            <a:endParaRPr lang="en-US" sz="4300" dirty="0">
              <a:latin typeface="Times New Roman" pitchFamily="18" charset="0"/>
              <a:cs typeface="Times New Roman" pitchFamily="18" charset="0"/>
            </a:endParaRPr>
          </a:p>
          <a:p>
            <a:pPr marL="0" indent="0" algn="just">
              <a:buNone/>
            </a:pPr>
            <a:r>
              <a:rPr lang="en-US" sz="4300" i="1" dirty="0">
                <a:latin typeface="Times New Roman" pitchFamily="18" charset="0"/>
                <a:cs typeface="Times New Roman" pitchFamily="18" charset="0"/>
              </a:rPr>
              <a:t>                        r</a:t>
            </a:r>
            <a:r>
              <a:rPr lang="en-US" sz="4300" dirty="0">
                <a:latin typeface="Times New Roman" pitchFamily="18" charset="0"/>
                <a:cs typeface="Times New Roman" pitchFamily="18" charset="0"/>
              </a:rPr>
              <a:t>1(</a:t>
            </a:r>
            <a:r>
              <a:rPr lang="en-US" sz="4300" i="1" dirty="0">
                <a:latin typeface="Times New Roman" pitchFamily="18" charset="0"/>
                <a:cs typeface="Times New Roman" pitchFamily="18" charset="0"/>
              </a:rPr>
              <a:t>t</a:t>
            </a:r>
            <a:r>
              <a:rPr lang="en-US" sz="4300" dirty="0">
                <a:latin typeface="Times New Roman" pitchFamily="18" charset="0"/>
                <a:cs typeface="Times New Roman" pitchFamily="18" charset="0"/>
              </a:rPr>
              <a:t>) </a:t>
            </a:r>
            <a:r>
              <a:rPr lang="en-US" sz="4300" i="1" dirty="0">
                <a:latin typeface="Times New Roman" pitchFamily="18" charset="0"/>
                <a:cs typeface="Times New Roman" pitchFamily="18" charset="0"/>
              </a:rPr>
              <a:t>= X</a:t>
            </a:r>
            <a:r>
              <a:rPr lang="en-US" sz="4300" dirty="0">
                <a:latin typeface="Times New Roman" pitchFamily="18" charset="0"/>
                <a:cs typeface="Times New Roman" pitchFamily="18" charset="0"/>
              </a:rPr>
              <a:t>(</a:t>
            </a:r>
            <a:r>
              <a:rPr lang="en-US" sz="4300" i="1" dirty="0">
                <a:latin typeface="Times New Roman" pitchFamily="18" charset="0"/>
                <a:cs typeface="Times New Roman" pitchFamily="18" charset="0"/>
              </a:rPr>
              <a:t>t</a:t>
            </a:r>
            <a:r>
              <a:rPr lang="en-US" sz="4300" dirty="0">
                <a:latin typeface="Times New Roman" pitchFamily="18" charset="0"/>
                <a:cs typeface="Times New Roman" pitchFamily="18" charset="0"/>
              </a:rPr>
              <a:t>)</a:t>
            </a:r>
            <a:r>
              <a:rPr lang="en-US" sz="4300" i="1" dirty="0">
                <a:latin typeface="Times New Roman" pitchFamily="18" charset="0"/>
                <a:cs typeface="Times New Roman" pitchFamily="18" charset="0"/>
              </a:rPr>
              <a:t>−C</a:t>
            </a:r>
            <a:r>
              <a:rPr lang="en-US" sz="4300" dirty="0">
                <a:latin typeface="Times New Roman" pitchFamily="18" charset="0"/>
                <a:cs typeface="Times New Roman" pitchFamily="18" charset="0"/>
              </a:rPr>
              <a:t>1(</a:t>
            </a:r>
            <a:r>
              <a:rPr lang="en-US" sz="4300" i="1" dirty="0">
                <a:latin typeface="Times New Roman" pitchFamily="18" charset="0"/>
                <a:cs typeface="Times New Roman" pitchFamily="18" charset="0"/>
              </a:rPr>
              <a:t>t</a:t>
            </a:r>
            <a:r>
              <a:rPr lang="en-US" sz="4300" dirty="0">
                <a:latin typeface="Times New Roman" pitchFamily="18" charset="0"/>
                <a:cs typeface="Times New Roman" pitchFamily="18" charset="0"/>
              </a:rPr>
              <a:t>)</a:t>
            </a:r>
          </a:p>
          <a:p>
            <a:pPr marL="0" indent="0" algn="just">
              <a:buNone/>
            </a:pPr>
            <a:r>
              <a:rPr lang="en-US" sz="4300" dirty="0">
                <a:latin typeface="Times New Roman" pitchFamily="18" charset="0"/>
                <a:cs typeface="Times New Roman" pitchFamily="18" charset="0"/>
              </a:rPr>
              <a:t> </a:t>
            </a:r>
          </a:p>
          <a:p>
            <a:pPr marL="0" indent="0" algn="just">
              <a:buNone/>
            </a:pPr>
            <a:r>
              <a:rPr lang="en-US" sz="4300" dirty="0">
                <a:latin typeface="Times New Roman" pitchFamily="18" charset="0"/>
                <a:cs typeface="Times New Roman" pitchFamily="18" charset="0"/>
              </a:rPr>
              <a:t>The residue now contains information about the components for longer period; it is treated as the new data. This procedure can be repeated (step 1 to step 7) for all the subsequent residue and the result is </a:t>
            </a:r>
            <a:endParaRPr lang="en-US" sz="4300" dirty="0" smtClean="0">
              <a:latin typeface="Times New Roman" pitchFamily="18" charset="0"/>
              <a:cs typeface="Times New Roman" pitchFamily="18" charset="0"/>
            </a:endParaRPr>
          </a:p>
          <a:p>
            <a:pPr marL="0" indent="0" algn="just">
              <a:buNone/>
            </a:pPr>
            <a:endParaRPr lang="en-US" sz="3800" dirty="0">
              <a:latin typeface="Times New Roman" pitchFamily="18" charset="0"/>
              <a:cs typeface="Times New Roman" pitchFamily="18" charset="0"/>
            </a:endParaRPr>
          </a:p>
          <a:p>
            <a:pPr marL="0" indent="0" algn="just">
              <a:buNone/>
            </a:pPr>
            <a:r>
              <a:rPr lang="en-US" sz="4300" dirty="0">
                <a:latin typeface="Times New Roman" pitchFamily="18" charset="0"/>
                <a:cs typeface="Times New Roman" pitchFamily="18" charset="0"/>
              </a:rPr>
              <a:t>   </a:t>
            </a:r>
            <a:r>
              <a:rPr lang="en-US" sz="4300" dirty="0" smtClean="0">
                <a:latin typeface="Times New Roman" pitchFamily="18" charset="0"/>
                <a:cs typeface="Times New Roman" pitchFamily="18" charset="0"/>
              </a:rPr>
              <a:t>                    </a:t>
            </a:r>
            <a:r>
              <a:rPr lang="en-US" sz="4300" dirty="0" err="1">
                <a:latin typeface="Times New Roman" pitchFamily="18" charset="0"/>
                <a:cs typeface="Times New Roman" pitchFamily="18" charset="0"/>
              </a:rPr>
              <a:t>r</a:t>
            </a:r>
            <a:r>
              <a:rPr lang="en-US" sz="4300" baseline="-25000" dirty="0" err="1">
                <a:latin typeface="Times New Roman" pitchFamily="18" charset="0"/>
                <a:cs typeface="Times New Roman" pitchFamily="18" charset="0"/>
              </a:rPr>
              <a:t>n</a:t>
            </a:r>
            <a:r>
              <a:rPr lang="en-US" sz="4300" dirty="0">
                <a:latin typeface="Times New Roman" pitchFamily="18" charset="0"/>
                <a:cs typeface="Times New Roman" pitchFamily="18" charset="0"/>
              </a:rPr>
              <a:t>(t)= r</a:t>
            </a:r>
            <a:r>
              <a:rPr lang="en-US" sz="4300" baseline="-25000" dirty="0">
                <a:latin typeface="Times New Roman" pitchFamily="18" charset="0"/>
                <a:cs typeface="Times New Roman" pitchFamily="18" charset="0"/>
              </a:rPr>
              <a:t>n-1</a:t>
            </a:r>
            <a:r>
              <a:rPr lang="en-US" sz="4300" dirty="0">
                <a:latin typeface="Times New Roman" pitchFamily="18" charset="0"/>
                <a:cs typeface="Times New Roman" pitchFamily="18" charset="0"/>
              </a:rPr>
              <a:t>(t) – </a:t>
            </a:r>
            <a:r>
              <a:rPr lang="en-US" sz="4300" dirty="0" err="1">
                <a:latin typeface="Times New Roman" pitchFamily="18" charset="0"/>
                <a:cs typeface="Times New Roman" pitchFamily="18" charset="0"/>
              </a:rPr>
              <a:t>C</a:t>
            </a:r>
            <a:r>
              <a:rPr lang="en-US" sz="4300" baseline="-25000" dirty="0" err="1">
                <a:latin typeface="Times New Roman" pitchFamily="18" charset="0"/>
                <a:cs typeface="Times New Roman" pitchFamily="18" charset="0"/>
              </a:rPr>
              <a:t>n</a:t>
            </a:r>
            <a:r>
              <a:rPr lang="en-US" sz="4300" dirty="0">
                <a:latin typeface="Times New Roman" pitchFamily="18" charset="0"/>
                <a:cs typeface="Times New Roman" pitchFamily="18" charset="0"/>
              </a:rPr>
              <a:t>(t</a:t>
            </a:r>
            <a:r>
              <a:rPr lang="en-US" sz="4300" dirty="0" smtClean="0">
                <a:latin typeface="Times New Roman" pitchFamily="18" charset="0"/>
                <a:cs typeface="Times New Roman" pitchFamily="18" charset="0"/>
              </a:rPr>
              <a:t>)</a:t>
            </a:r>
          </a:p>
          <a:p>
            <a:pPr marL="0" indent="0" algn="just">
              <a:buNone/>
            </a:pPr>
            <a:endParaRPr lang="en-US" sz="3800" dirty="0">
              <a:latin typeface="Times New Roman" pitchFamily="18" charset="0"/>
              <a:cs typeface="Times New Roman" pitchFamily="18" charset="0"/>
            </a:endParaRPr>
          </a:p>
          <a:p>
            <a:pPr marL="0" indent="0" algn="just">
              <a:buNone/>
            </a:pPr>
            <a:r>
              <a:rPr lang="en-US" sz="4300" dirty="0">
                <a:latin typeface="Times New Roman" pitchFamily="18" charset="0"/>
                <a:cs typeface="Times New Roman" pitchFamily="18" charset="0"/>
              </a:rPr>
              <a:t>The sifting process finally stops when the residue, </a:t>
            </a:r>
            <a:r>
              <a:rPr lang="en-US" sz="4300" dirty="0" err="1">
                <a:latin typeface="Times New Roman" pitchFamily="18" charset="0"/>
                <a:cs typeface="Times New Roman" pitchFamily="18" charset="0"/>
              </a:rPr>
              <a:t>r</a:t>
            </a:r>
            <a:r>
              <a:rPr lang="en-US" sz="4300" baseline="-25000" dirty="0" err="1">
                <a:latin typeface="Times New Roman" pitchFamily="18" charset="0"/>
                <a:cs typeface="Times New Roman" pitchFamily="18" charset="0"/>
              </a:rPr>
              <a:t>n</a:t>
            </a:r>
            <a:r>
              <a:rPr lang="en-US" sz="4300" dirty="0">
                <a:latin typeface="Times New Roman" pitchFamily="18" charset="0"/>
                <a:cs typeface="Times New Roman" pitchFamily="18" charset="0"/>
              </a:rPr>
              <a:t>(t), becomes a monotonic function from which no more IMF can be extracted. From the above equations, we can induce that</a:t>
            </a:r>
          </a:p>
          <a:p>
            <a:pPr marL="0" indent="0" algn="just">
              <a:buNone/>
            </a:pPr>
            <a:r>
              <a:rPr lang="en-US" sz="4300" dirty="0">
                <a:latin typeface="Times New Roman" pitchFamily="18" charset="0"/>
                <a:cs typeface="Times New Roman" pitchFamily="18" charset="0"/>
              </a:rPr>
              <a:t> </a:t>
            </a:r>
          </a:p>
          <a:p>
            <a:pPr marL="0" indent="0" algn="just">
              <a:buNone/>
            </a:pPr>
            <a:r>
              <a:rPr lang="en-US" sz="4300" dirty="0">
                <a:latin typeface="Times New Roman" pitchFamily="18" charset="0"/>
                <a:cs typeface="Times New Roman" pitchFamily="18" charset="0"/>
              </a:rPr>
              <a:t>where </a:t>
            </a:r>
            <a:r>
              <a:rPr lang="en-US" sz="4300" i="1" dirty="0">
                <a:latin typeface="Times New Roman" pitchFamily="18" charset="0"/>
                <a:cs typeface="Times New Roman" pitchFamily="18" charset="0"/>
              </a:rPr>
              <a:t>n </a:t>
            </a:r>
            <a:r>
              <a:rPr lang="en-US" sz="4300" dirty="0">
                <a:latin typeface="Times New Roman" pitchFamily="18" charset="0"/>
                <a:cs typeface="Times New Roman" pitchFamily="18" charset="0"/>
              </a:rPr>
              <a:t>is the number of IMFs and </a:t>
            </a:r>
            <a:r>
              <a:rPr lang="en-US" sz="4300" i="1" dirty="0" err="1" smtClean="0">
                <a:latin typeface="Times New Roman" pitchFamily="18" charset="0"/>
                <a:cs typeface="Times New Roman" pitchFamily="18" charset="0"/>
              </a:rPr>
              <a:t>r</a:t>
            </a:r>
            <a:r>
              <a:rPr lang="en-US" sz="4300" i="1" baseline="-25000" dirty="0" err="1">
                <a:latin typeface="Times New Roman" pitchFamily="18" charset="0"/>
                <a:cs typeface="Times New Roman" pitchFamily="18" charset="0"/>
              </a:rPr>
              <a:t>n</a:t>
            </a:r>
            <a:r>
              <a:rPr lang="en-US" sz="4300" i="1" dirty="0" smtClean="0">
                <a:latin typeface="Times New Roman" pitchFamily="18" charset="0"/>
                <a:cs typeface="Times New Roman" pitchFamily="18" charset="0"/>
              </a:rPr>
              <a:t> </a:t>
            </a:r>
            <a:r>
              <a:rPr lang="en-US" sz="4300" dirty="0" smtClean="0">
                <a:latin typeface="Times New Roman" pitchFamily="18" charset="0"/>
                <a:cs typeface="Times New Roman" pitchFamily="18" charset="0"/>
              </a:rPr>
              <a:t>(</a:t>
            </a:r>
            <a:r>
              <a:rPr lang="en-US" sz="4300" i="1" dirty="0" smtClean="0">
                <a:latin typeface="Times New Roman" pitchFamily="18" charset="0"/>
                <a:cs typeface="Times New Roman" pitchFamily="18" charset="0"/>
              </a:rPr>
              <a:t>t</a:t>
            </a:r>
            <a:r>
              <a:rPr lang="en-US" sz="4300" dirty="0">
                <a:latin typeface="Times New Roman" pitchFamily="18" charset="0"/>
                <a:cs typeface="Times New Roman" pitchFamily="18" charset="0"/>
              </a:rPr>
              <a:t>) is the final residue.</a:t>
            </a:r>
          </a:p>
          <a:p>
            <a:pPr marL="0" indent="0" algn="just">
              <a:buNone/>
            </a:pPr>
            <a:endParaRPr lang="en-US" sz="2800" dirty="0">
              <a:solidFill>
                <a:srgbClr val="0070C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13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599" y="5181600"/>
            <a:ext cx="1828801"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737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914400"/>
            <a:ext cx="8229600" cy="5334000"/>
          </a:xfrm>
        </p:spPr>
        <p:txBody>
          <a:bodyPr>
            <a:normAutofit fontScale="55000" lnSpcReduction="20000"/>
          </a:bodyPr>
          <a:lstStyle/>
          <a:p>
            <a:pPr marL="0" indent="0" algn="just">
              <a:buNone/>
            </a:pPr>
            <a:r>
              <a:rPr lang="en-US" sz="5100" dirty="0" smtClean="0">
                <a:solidFill>
                  <a:srgbClr val="0070C0"/>
                </a:solidFill>
                <a:latin typeface="Times New Roman" pitchFamily="18" charset="0"/>
                <a:cs typeface="Times New Roman" pitchFamily="18" charset="0"/>
              </a:rPr>
              <a:t>Empirical </a:t>
            </a:r>
            <a:r>
              <a:rPr lang="en-US" sz="5100" dirty="0">
                <a:solidFill>
                  <a:srgbClr val="0070C0"/>
                </a:solidFill>
                <a:latin typeface="Times New Roman" pitchFamily="18" charset="0"/>
                <a:cs typeface="Times New Roman" pitchFamily="18" charset="0"/>
              </a:rPr>
              <a:t>Mode  </a:t>
            </a:r>
            <a:r>
              <a:rPr lang="en-US" sz="5100" dirty="0" smtClean="0">
                <a:solidFill>
                  <a:srgbClr val="0070C0"/>
                </a:solidFill>
                <a:latin typeface="Times New Roman" pitchFamily="18" charset="0"/>
                <a:cs typeface="Times New Roman" pitchFamily="18" charset="0"/>
              </a:rPr>
              <a:t>Decomposition</a:t>
            </a: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a:solidFill>
                <a:srgbClr val="C00000"/>
              </a:solidFill>
              <a:latin typeface="Times New Roman" pitchFamily="18" charset="0"/>
              <a:cs typeface="Times New Roman" pitchFamily="18" charset="0"/>
            </a:endParaRP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a:solidFill>
                <a:srgbClr val="C00000"/>
              </a:solidFill>
              <a:latin typeface="Times New Roman" pitchFamily="18" charset="0"/>
              <a:cs typeface="Times New Roman" pitchFamily="18" charset="0"/>
            </a:endParaRP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a:solidFill>
                <a:srgbClr val="C00000"/>
              </a:solidFill>
              <a:latin typeface="Times New Roman" pitchFamily="18" charset="0"/>
              <a:cs typeface="Times New Roman" pitchFamily="18" charset="0"/>
            </a:endParaRP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a:solidFill>
                <a:srgbClr val="C00000"/>
              </a:solidFill>
              <a:latin typeface="Times New Roman" pitchFamily="18" charset="0"/>
              <a:cs typeface="Times New Roman" pitchFamily="18" charset="0"/>
            </a:endParaRP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a:solidFill>
                <a:srgbClr val="C00000"/>
              </a:solidFill>
              <a:latin typeface="Times New Roman" pitchFamily="18" charset="0"/>
              <a:cs typeface="Times New Roman" pitchFamily="18" charset="0"/>
            </a:endParaRP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a:solidFill>
                <a:srgbClr val="C00000"/>
              </a:solidFill>
              <a:latin typeface="Times New Roman" pitchFamily="18" charset="0"/>
              <a:cs typeface="Times New Roman" pitchFamily="18" charset="0"/>
            </a:endParaRP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a:solidFill>
                <a:srgbClr val="C00000"/>
              </a:solidFill>
              <a:latin typeface="Times New Roman" pitchFamily="18" charset="0"/>
              <a:cs typeface="Times New Roman" pitchFamily="18" charset="0"/>
            </a:endParaRP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a:solidFill>
                <a:srgbClr val="C00000"/>
              </a:solidFill>
              <a:latin typeface="Times New Roman" pitchFamily="18" charset="0"/>
              <a:cs typeface="Times New Roman" pitchFamily="18" charset="0"/>
            </a:endParaRP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smtClean="0">
              <a:solidFill>
                <a:srgbClr val="C00000"/>
              </a:solidFill>
              <a:latin typeface="Times New Roman" pitchFamily="18" charset="0"/>
              <a:cs typeface="Times New Roman" pitchFamily="18" charset="0"/>
            </a:endParaRPr>
          </a:p>
          <a:p>
            <a:pPr marL="0" indent="0" algn="just">
              <a:buNone/>
            </a:pPr>
            <a:endParaRPr lang="en-US" sz="2800" dirty="0">
              <a:solidFill>
                <a:srgbClr val="C00000"/>
              </a:solidFill>
              <a:latin typeface="Times New Roman" pitchFamily="18" charset="0"/>
              <a:cs typeface="Times New Roman" pitchFamily="18" charset="0"/>
            </a:endParaRPr>
          </a:p>
          <a:p>
            <a:pPr marL="0" indent="0" algn="just">
              <a:buNone/>
            </a:pPr>
            <a:r>
              <a:rPr lang="en-US" sz="3600" dirty="0" smtClean="0">
                <a:solidFill>
                  <a:srgbClr val="C00000"/>
                </a:solidFill>
                <a:latin typeface="Times New Roman" pitchFamily="18" charset="0"/>
                <a:cs typeface="Times New Roman" pitchFamily="18" charset="0"/>
              </a:rPr>
              <a:t>                                                  Sifting </a:t>
            </a:r>
            <a:r>
              <a:rPr lang="en-US" sz="3600" dirty="0">
                <a:solidFill>
                  <a:srgbClr val="C00000"/>
                </a:solidFill>
                <a:latin typeface="Times New Roman" pitchFamily="18" charset="0"/>
                <a:cs typeface="Times New Roman" pitchFamily="18" charset="0"/>
              </a:rPr>
              <a:t>Process:</a:t>
            </a:r>
          </a:p>
          <a:p>
            <a:pPr marL="0" indent="0" algn="just">
              <a:buNone/>
            </a:pPr>
            <a:r>
              <a:rPr lang="en-US" sz="2800" dirty="0" smtClean="0">
                <a:solidFill>
                  <a:srgbClr val="C00000"/>
                </a:solidFill>
                <a:latin typeface="Times New Roman" pitchFamily="18" charset="0"/>
                <a:cs typeface="Times New Roman" pitchFamily="18" charset="0"/>
              </a:rPr>
              <a:t>                  </a:t>
            </a: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14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295400"/>
            <a:ext cx="5029200" cy="426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250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914400"/>
            <a:ext cx="8229600" cy="55626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Empirical </a:t>
            </a:r>
            <a:r>
              <a:rPr lang="en-US" sz="2800" dirty="0">
                <a:solidFill>
                  <a:srgbClr val="0070C0"/>
                </a:solidFill>
                <a:latin typeface="Times New Roman" pitchFamily="18" charset="0"/>
                <a:cs typeface="Times New Roman" pitchFamily="18" charset="0"/>
              </a:rPr>
              <a:t>Mode  </a:t>
            </a:r>
            <a:r>
              <a:rPr lang="en-US" sz="2800" dirty="0" smtClean="0">
                <a:solidFill>
                  <a:srgbClr val="0070C0"/>
                </a:solidFill>
                <a:latin typeface="Times New Roman" pitchFamily="18" charset="0"/>
                <a:cs typeface="Times New Roman" pitchFamily="18" charset="0"/>
              </a:rPr>
              <a:t>Decomposition</a:t>
            </a:r>
          </a:p>
          <a:p>
            <a:pPr marL="0" indent="0" algn="just">
              <a:buNone/>
            </a:pPr>
            <a:r>
              <a:rPr lang="en-US" sz="2000" dirty="0">
                <a:latin typeface="Times New Roman" pitchFamily="18" charset="0"/>
                <a:cs typeface="Times New Roman" pitchFamily="18" charset="0"/>
              </a:rPr>
              <a:t>The stoppage criterion determines the number of sifting steps to produce an IMF. Following </a:t>
            </a:r>
            <a:r>
              <a:rPr lang="en-US" sz="2000" dirty="0" smtClean="0">
                <a:latin typeface="Times New Roman" pitchFamily="18" charset="0"/>
                <a:cs typeface="Times New Roman" pitchFamily="18" charset="0"/>
              </a:rPr>
              <a:t>is the one of the </a:t>
            </a:r>
            <a:r>
              <a:rPr lang="en-US" sz="2000" dirty="0">
                <a:latin typeface="Times New Roman" pitchFamily="18" charset="0"/>
                <a:cs typeface="Times New Roman" pitchFamily="18" charset="0"/>
              </a:rPr>
              <a:t>existing stoppage criterion:</a:t>
            </a:r>
          </a:p>
          <a:p>
            <a:pPr lvl="0" algn="just"/>
            <a:r>
              <a:rPr lang="en-US" sz="2000" dirty="0">
                <a:latin typeface="Times New Roman" pitchFamily="18" charset="0"/>
                <a:cs typeface="Times New Roman" pitchFamily="18" charset="0"/>
              </a:rPr>
              <a:t>Standard Deviation</a:t>
            </a:r>
          </a:p>
          <a:p>
            <a:pPr marL="0" indent="0" algn="just">
              <a:buNone/>
            </a:pPr>
            <a:r>
              <a:rPr lang="en-US" sz="2000" dirty="0">
                <a:latin typeface="Times New Roman" pitchFamily="18" charset="0"/>
                <a:cs typeface="Times New Roman" pitchFamily="18" charset="0"/>
              </a:rPr>
              <a:t>This criterion is proposed by Huang et al. (1998). It is similar to the Cauchy convergence test, and we define a sum of the difference, SD, </a:t>
            </a:r>
            <a:r>
              <a:rPr lang="en-US" sz="2000" dirty="0" smtClean="0">
                <a:latin typeface="Times New Roman" pitchFamily="18" charset="0"/>
                <a:cs typeface="Times New Roman" pitchFamily="18" charset="0"/>
              </a:rPr>
              <a:t>as</a:t>
            </a: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r>
              <a:rPr lang="en-US" sz="2000" dirty="0" smtClean="0">
                <a:latin typeface="Times New Roman" pitchFamily="18" charset="0"/>
                <a:cs typeface="Times New Roman" pitchFamily="18" charset="0"/>
              </a:rPr>
              <a:t>Then </a:t>
            </a:r>
            <a:r>
              <a:rPr lang="en-US" sz="2000" dirty="0">
                <a:latin typeface="Times New Roman" pitchFamily="18" charset="0"/>
                <a:cs typeface="Times New Roman" pitchFamily="18" charset="0"/>
              </a:rPr>
              <a:t>the sifting process stops when SD is smaller than a pre-given value.</a:t>
            </a:r>
          </a:p>
          <a:p>
            <a:pPr marL="0" indent="0" algn="just">
              <a:buNone/>
            </a:pPr>
            <a:endParaRPr lang="en-US" sz="2800" dirty="0">
              <a:solidFill>
                <a:srgbClr val="0070C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15</a:t>
            </a:fld>
            <a:endParaRPr 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276600"/>
            <a:ext cx="2438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7706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914400"/>
            <a:ext cx="8229600" cy="55626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Limitations of EMD</a:t>
            </a:r>
          </a:p>
          <a:p>
            <a:pPr marL="0" indent="0" algn="just">
              <a:buNone/>
            </a:pPr>
            <a:endParaRPr lang="en-US" sz="2800" dirty="0">
              <a:solidFill>
                <a:srgbClr val="0070C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16</a:t>
            </a:fld>
            <a:endParaRPr lang="en-US"/>
          </a:p>
        </p:txBody>
      </p:sp>
      <p:sp>
        <p:nvSpPr>
          <p:cNvPr id="6" name="Rectangle 5"/>
          <p:cNvSpPr/>
          <p:nvPr/>
        </p:nvSpPr>
        <p:spPr>
          <a:xfrm>
            <a:off x="533400" y="1600200"/>
            <a:ext cx="8077200" cy="3477875"/>
          </a:xfrm>
          <a:prstGeom prst="rect">
            <a:avLst/>
          </a:prstGeom>
        </p:spPr>
        <p:txBody>
          <a:bodyPr wrap="square">
            <a:spAutoFit/>
          </a:bodyPr>
          <a:lstStyle/>
          <a:p>
            <a:pPr marL="457200" lvl="0" indent="-457200" algn="just">
              <a:buAutoNum type="arabicPeriod"/>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EMD is limited in distinguishing different components in narrow-band signals</a:t>
            </a:r>
            <a:r>
              <a:rPr lang="en-US" sz="2000" dirty="0" smtClean="0">
                <a:latin typeface="Times New Roman" pitchFamily="18" charset="0"/>
                <a:cs typeface="Times New Roman" pitchFamily="18" charset="0"/>
              </a:rPr>
              <a:t>.</a:t>
            </a:r>
          </a:p>
          <a:p>
            <a:pPr marL="457200" indent="-457200" algn="just">
              <a:buFontTx/>
              <a:buAutoNum type="arabicPeriod"/>
            </a:pPr>
            <a:r>
              <a:rPr lang="en-US" sz="2000" dirty="0">
                <a:latin typeface="Times New Roman" pitchFamily="18" charset="0"/>
                <a:cs typeface="Times New Roman" pitchFamily="18" charset="0"/>
              </a:rPr>
              <a:t>End effect occurs at the beginning and end of the signal because there is no point before the first data point and after the last data point to be considered together. In most cases, these end points are not the extreme value of the signal. </a:t>
            </a:r>
            <a:r>
              <a:rPr lang="en-US" sz="2000" dirty="0">
                <a:solidFill>
                  <a:srgbClr val="00B050"/>
                </a:solidFill>
                <a:latin typeface="Times New Roman" pitchFamily="18" charset="0"/>
                <a:cs typeface="Times New Roman" pitchFamily="18" charset="0"/>
              </a:rPr>
              <a:t>While doing the EMD process of the HHT, the extreme envelope will diverge at the end points and cause significant error. This error distorts the IMF waveform at its endpoints.</a:t>
            </a:r>
          </a:p>
          <a:p>
            <a:pPr marL="457200" indent="-457200" algn="just">
              <a:buFontTx/>
              <a:buAutoNum type="arabicPeriod"/>
            </a:pPr>
            <a:r>
              <a:rPr lang="en-US" sz="2000" dirty="0">
                <a:latin typeface="Times New Roman" pitchFamily="18" charset="0"/>
                <a:cs typeface="Times New Roman" pitchFamily="18" charset="0"/>
              </a:rPr>
              <a:t>Mode mixing problem happens during the EMD process. </a:t>
            </a:r>
            <a:r>
              <a:rPr lang="en-US" sz="2000" smtClean="0">
                <a:latin typeface="Times New Roman" pitchFamily="18" charset="0"/>
                <a:cs typeface="Times New Roman" pitchFamily="18" charset="0"/>
              </a:rPr>
              <a:t>This </a:t>
            </a:r>
            <a:r>
              <a:rPr lang="en-US" sz="2000" dirty="0">
                <a:latin typeface="Times New Roman" pitchFamily="18" charset="0"/>
                <a:cs typeface="Times New Roman" pitchFamily="18" charset="0"/>
              </a:rPr>
              <a:t>problem makes it hard to implement feature extraction.</a:t>
            </a:r>
          </a:p>
          <a:p>
            <a:pPr marL="457200" lvl="0" indent="-457200" algn="just">
              <a:buAutoNum type="arabicPeriod"/>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45958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a:bodyPr>
          <a:lstStyle/>
          <a:p>
            <a:pPr marL="0" indent="0" algn="ctr">
              <a:buNone/>
            </a:pPr>
            <a:r>
              <a:rPr lang="en-US" sz="2800" dirty="0" smtClean="0">
                <a:solidFill>
                  <a:srgbClr val="FF0000"/>
                </a:solidFill>
                <a:latin typeface="Times New Roman" pitchFamily="18" charset="0"/>
                <a:cs typeface="Times New Roman" pitchFamily="18" charset="0"/>
              </a:rPr>
              <a:t>Date 05.10.2017 at 10.00 am</a:t>
            </a:r>
          </a:p>
          <a:p>
            <a:pPr marL="514350" indent="-514350" algn="just">
              <a:buAutoNum type="arabicPeriod"/>
            </a:pPr>
            <a:r>
              <a:rPr lang="en-US" sz="2800" dirty="0" smtClean="0">
                <a:solidFill>
                  <a:srgbClr val="002060"/>
                </a:solidFill>
                <a:latin typeface="Times New Roman" pitchFamily="18" charset="0"/>
                <a:cs typeface="Times New Roman" pitchFamily="18" charset="0"/>
              </a:rPr>
              <a:t>Take EEG containing EOG.</a:t>
            </a:r>
          </a:p>
          <a:p>
            <a:pPr marL="514350" indent="-514350" algn="just">
              <a:buAutoNum type="arabicPeriod"/>
            </a:pPr>
            <a:r>
              <a:rPr lang="en-US" sz="2800" dirty="0" smtClean="0">
                <a:solidFill>
                  <a:srgbClr val="00B050"/>
                </a:solidFill>
                <a:latin typeface="Times New Roman" pitchFamily="18" charset="0"/>
                <a:cs typeface="Times New Roman" pitchFamily="18" charset="0"/>
              </a:rPr>
              <a:t>Apply EMD on it and plot.</a:t>
            </a:r>
          </a:p>
          <a:p>
            <a:pPr marL="514350" indent="-514350" algn="just">
              <a:buAutoNum type="arabicPeriod"/>
            </a:pPr>
            <a:r>
              <a:rPr lang="en-US" sz="2800" dirty="0" smtClean="0">
                <a:solidFill>
                  <a:srgbClr val="002060"/>
                </a:solidFill>
                <a:latin typeface="Times New Roman" pitchFamily="18" charset="0"/>
                <a:cs typeface="Times New Roman" pitchFamily="18" charset="0"/>
              </a:rPr>
              <a:t>Compute </a:t>
            </a:r>
            <a:r>
              <a:rPr lang="en-US" sz="2800" i="1" dirty="0" smtClean="0">
                <a:solidFill>
                  <a:srgbClr val="002060"/>
                </a:solidFill>
                <a:latin typeface="Times New Roman" pitchFamily="18" charset="0"/>
                <a:cs typeface="Times New Roman" pitchFamily="18" charset="0"/>
              </a:rPr>
              <a:t>log</a:t>
            </a:r>
            <a:r>
              <a:rPr lang="en-US" sz="2800" i="1" baseline="-25000" dirty="0" smtClean="0">
                <a:solidFill>
                  <a:srgbClr val="002060"/>
                </a:solidFill>
                <a:latin typeface="Times New Roman" pitchFamily="18" charset="0"/>
                <a:cs typeface="Times New Roman" pitchFamily="18" charset="0"/>
              </a:rPr>
              <a:t>2 </a:t>
            </a:r>
            <a:r>
              <a:rPr lang="en-US" sz="2800" dirty="0" smtClean="0">
                <a:solidFill>
                  <a:srgbClr val="002060"/>
                </a:solidFill>
                <a:latin typeface="Times New Roman" pitchFamily="18" charset="0"/>
                <a:cs typeface="Times New Roman" pitchFamily="18" charset="0"/>
              </a:rPr>
              <a:t>energies of its IMFs and plot.</a:t>
            </a:r>
          </a:p>
          <a:p>
            <a:pPr marL="514350" indent="-514350" algn="just">
              <a:buAutoNum type="arabicPeriod"/>
            </a:pPr>
            <a:r>
              <a:rPr lang="en-US" sz="2800" dirty="0" smtClean="0">
                <a:solidFill>
                  <a:srgbClr val="00B050"/>
                </a:solidFill>
                <a:latin typeface="Times New Roman" pitchFamily="18" charset="0"/>
                <a:cs typeface="Times New Roman" pitchFamily="18" charset="0"/>
              </a:rPr>
              <a:t>Sum the 3-4 IMFs contains highest energies and consider it as EOG.</a:t>
            </a:r>
          </a:p>
          <a:p>
            <a:pPr marL="514350" indent="-514350" algn="just">
              <a:buAutoNum type="arabicPeriod"/>
            </a:pPr>
            <a:r>
              <a:rPr lang="en-US" sz="2800" dirty="0" smtClean="0">
                <a:solidFill>
                  <a:srgbClr val="002060"/>
                </a:solidFill>
                <a:latin typeface="Times New Roman" pitchFamily="18" charset="0"/>
                <a:cs typeface="Times New Roman" pitchFamily="18" charset="0"/>
              </a:rPr>
              <a:t>Sum rest of the IMFs including residue and consider it as EEG.</a:t>
            </a:r>
          </a:p>
          <a:p>
            <a:pPr marL="514350" indent="-514350" algn="just">
              <a:buAutoNum type="arabicPeriod"/>
            </a:pPr>
            <a:endParaRPr lang="en-US" sz="2800" dirty="0" smtClean="0">
              <a:solidFill>
                <a:srgbClr val="0070C0"/>
              </a:solidFill>
              <a:latin typeface="Times New Roman" pitchFamily="18" charset="0"/>
              <a:cs typeface="Times New Roman" pitchFamily="18" charset="0"/>
            </a:endParaRPr>
          </a:p>
          <a:p>
            <a:pPr marL="0" indent="0" algn="just">
              <a:buNone/>
            </a:pPr>
            <a:endParaRPr lang="en-US" sz="2800" dirty="0">
              <a:solidFill>
                <a:srgbClr val="0070C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17</a:t>
            </a:fld>
            <a:endParaRPr lang="en-US"/>
          </a:p>
        </p:txBody>
      </p:sp>
      <p:sp>
        <p:nvSpPr>
          <p:cNvPr id="7" name="Title 6"/>
          <p:cNvSpPr>
            <a:spLocks noGrp="1"/>
          </p:cNvSpPr>
          <p:nvPr>
            <p:ph type="title"/>
          </p:nvPr>
        </p:nvSpPr>
        <p:spPr>
          <a:xfrm>
            <a:off x="457200" y="274638"/>
            <a:ext cx="8229600" cy="563562"/>
          </a:xfrm>
        </p:spPr>
        <p:txBody>
          <a:bodyPr>
            <a:normAutofit fontScale="90000"/>
          </a:bodyPr>
          <a:lstStyle/>
          <a:p>
            <a:r>
              <a:rPr lang="en-US" dirty="0" smtClean="0"/>
              <a:t>Assignment 2</a:t>
            </a:r>
            <a:endParaRPr lang="en-US" dirty="0"/>
          </a:p>
        </p:txBody>
      </p:sp>
    </p:spTree>
    <p:extLst>
      <p:ext uri="{BB962C8B-B14F-4D97-AF65-F5344CB8AC3E}">
        <p14:creationId xmlns:p14="http://schemas.microsoft.com/office/powerpoint/2010/main" val="1526478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a:bodyPr>
          <a:lstStyle/>
          <a:p>
            <a:pPr marL="0" indent="0" algn="ctr">
              <a:buNone/>
            </a:pPr>
            <a:r>
              <a:rPr lang="en-US" sz="2800" dirty="0" smtClean="0">
                <a:solidFill>
                  <a:srgbClr val="FF0000"/>
                </a:solidFill>
                <a:latin typeface="Times New Roman" pitchFamily="18" charset="0"/>
                <a:cs typeface="Times New Roman" pitchFamily="18" charset="0"/>
              </a:rPr>
              <a:t>Date 03.10.2017 at 10.30 am</a:t>
            </a:r>
          </a:p>
          <a:p>
            <a:pPr marL="0" indent="0" algn="just">
              <a:buNone/>
            </a:pPr>
            <a:r>
              <a:rPr lang="en-US" sz="2800" b="1" dirty="0" smtClean="0">
                <a:solidFill>
                  <a:srgbClr val="00B050"/>
                </a:solidFill>
              </a:rPr>
              <a:t>Time-Frequency </a:t>
            </a:r>
            <a:r>
              <a:rPr lang="en-US" sz="2800" b="1" dirty="0">
                <a:solidFill>
                  <a:srgbClr val="00B050"/>
                </a:solidFill>
              </a:rPr>
              <a:t>representation: </a:t>
            </a:r>
            <a:r>
              <a:rPr lang="en-US" sz="2800" dirty="0"/>
              <a:t>Review of Fourier analysis, windowing, uncertainty principle, Discrete Fourier Transforms (DFT), limitation of DFT, </a:t>
            </a:r>
            <a:r>
              <a:rPr lang="en-US" sz="2800" dirty="0" smtClean="0"/>
              <a:t>Short </a:t>
            </a:r>
            <a:r>
              <a:rPr lang="en-US" sz="2800" dirty="0"/>
              <a:t>Time Fourier Transform (STFT), wavelet basics and wavelet transforms. </a:t>
            </a:r>
          </a:p>
          <a:p>
            <a:pPr marL="514350" indent="-514350" algn="just">
              <a:buAutoNum type="arabicPeriod"/>
            </a:pPr>
            <a:endParaRPr lang="en-US" sz="2800" dirty="0" smtClean="0">
              <a:solidFill>
                <a:srgbClr val="0070C0"/>
              </a:solidFill>
              <a:latin typeface="Times New Roman" pitchFamily="18" charset="0"/>
              <a:cs typeface="Times New Roman" pitchFamily="18" charset="0"/>
            </a:endParaRPr>
          </a:p>
          <a:p>
            <a:pPr marL="0" indent="0" algn="just">
              <a:buNone/>
            </a:pPr>
            <a:endParaRPr lang="en-US" sz="2800" dirty="0">
              <a:solidFill>
                <a:srgbClr val="0070C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18</a:t>
            </a:fld>
            <a:endParaRPr lang="en-US"/>
          </a:p>
        </p:txBody>
      </p:sp>
      <p:sp>
        <p:nvSpPr>
          <p:cNvPr id="7" name="Title 6"/>
          <p:cNvSpPr>
            <a:spLocks noGrp="1"/>
          </p:cNvSpPr>
          <p:nvPr>
            <p:ph type="title"/>
          </p:nvPr>
        </p:nvSpPr>
        <p:spPr>
          <a:xfrm>
            <a:off x="457200" y="274638"/>
            <a:ext cx="8229600" cy="563562"/>
          </a:xfrm>
        </p:spPr>
        <p:txBody>
          <a:bodyPr>
            <a:normAutofit fontScale="90000"/>
          </a:bodyPr>
          <a:lstStyle/>
          <a:p>
            <a:r>
              <a:rPr lang="en-US" dirty="0" smtClean="0"/>
              <a:t>Midterm</a:t>
            </a:r>
            <a:endParaRPr lang="en-US" dirty="0"/>
          </a:p>
        </p:txBody>
      </p:sp>
    </p:spTree>
    <p:extLst>
      <p:ext uri="{BB962C8B-B14F-4D97-AF65-F5344CB8AC3E}">
        <p14:creationId xmlns:p14="http://schemas.microsoft.com/office/powerpoint/2010/main" val="3540850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1219200"/>
            <a:ext cx="8229600" cy="48768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EEG Artifacts</a:t>
            </a:r>
          </a:p>
          <a:p>
            <a:pPr algn="just"/>
            <a:r>
              <a:rPr lang="en-US" sz="2000" dirty="0">
                <a:latin typeface="Times New Roman" pitchFamily="18" charset="0"/>
                <a:cs typeface="Times New Roman" pitchFamily="18" charset="0"/>
              </a:rPr>
              <a:t>Although EEG is designed to record cerebral activity, it also records electrical activities arising from sites other than the brain.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recorded activity that is not of cerebral origin is termed </a:t>
            </a:r>
            <a:r>
              <a:rPr lang="en-US" sz="2000" dirty="0" smtClean="0">
                <a:latin typeface="Times New Roman" pitchFamily="18" charset="0"/>
                <a:cs typeface="Times New Roman" pitchFamily="18" charset="0"/>
              </a:rPr>
              <a:t>artifact.</a:t>
            </a:r>
          </a:p>
          <a:p>
            <a:pPr marL="0" indent="0" algn="just">
              <a:buNone/>
            </a:pPr>
            <a:endParaRPr lang="en-US" sz="2000" dirty="0" smtClean="0">
              <a:latin typeface="Times New Roman" pitchFamily="18" charset="0"/>
              <a:cs typeface="Times New Roman" pitchFamily="18" charset="0"/>
            </a:endParaRPr>
          </a:p>
          <a:p>
            <a:pPr marL="0" indent="0" algn="just">
              <a:buNone/>
            </a:pPr>
            <a:r>
              <a:rPr lang="en-US" sz="2800" dirty="0" smtClean="0">
                <a:solidFill>
                  <a:srgbClr val="0070C0"/>
                </a:solidFill>
                <a:latin typeface="Times New Roman" pitchFamily="18" charset="0"/>
                <a:cs typeface="Times New Roman" pitchFamily="18" charset="0"/>
              </a:rPr>
              <a:t>Artifacts Types</a:t>
            </a:r>
          </a:p>
          <a:p>
            <a:pPr marL="457200" indent="-457200" algn="just">
              <a:buAutoNum type="arabicPeriod"/>
            </a:pPr>
            <a:r>
              <a:rPr lang="en-US" sz="2000" dirty="0" smtClean="0">
                <a:latin typeface="Times New Roman" pitchFamily="18" charset="0"/>
                <a:cs typeface="Times New Roman" pitchFamily="18" charset="0"/>
              </a:rPr>
              <a:t>Physiologic/internal </a:t>
            </a:r>
            <a:r>
              <a:rPr lang="en-US" sz="2000" dirty="0">
                <a:latin typeface="Times New Roman" pitchFamily="18" charset="0"/>
                <a:cs typeface="Times New Roman" pitchFamily="18" charset="0"/>
              </a:rPr>
              <a:t>and </a:t>
            </a:r>
            <a:endParaRPr lang="en-US" sz="2000" dirty="0" smtClean="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P</a:t>
            </a:r>
            <a:r>
              <a:rPr lang="en-US" sz="2000" dirty="0" smtClean="0">
                <a:latin typeface="Times New Roman" pitchFamily="18" charset="0"/>
                <a:cs typeface="Times New Roman" pitchFamily="18" charset="0"/>
              </a:rPr>
              <a:t>hysiologic </a:t>
            </a:r>
            <a:r>
              <a:rPr lang="en-US" sz="2000" dirty="0">
                <a:latin typeface="Times New Roman" pitchFamily="18" charset="0"/>
                <a:cs typeface="Times New Roman" pitchFamily="18" charset="0"/>
              </a:rPr>
              <a:t>artifacts are </a:t>
            </a:r>
            <a:r>
              <a:rPr lang="en-US" sz="2000" dirty="0" smtClean="0">
                <a:latin typeface="Times New Roman" pitchFamily="18" charset="0"/>
                <a:cs typeface="Times New Roman" pitchFamily="18" charset="0"/>
              </a:rPr>
              <a:t>arise </a:t>
            </a:r>
            <a:r>
              <a:rPr lang="en-US" sz="2000" dirty="0">
                <a:latin typeface="Times New Roman" pitchFamily="18" charset="0"/>
                <a:cs typeface="Times New Roman" pitchFamily="18" charset="0"/>
              </a:rPr>
              <a:t>from sources other than the brain (</a:t>
            </a:r>
            <a:r>
              <a:rPr lang="en-US" sz="2000" dirty="0" err="1">
                <a:latin typeface="Times New Roman" pitchFamily="18" charset="0"/>
                <a:cs typeface="Times New Roman" pitchFamily="18" charset="0"/>
              </a:rPr>
              <a:t>ie</a:t>
            </a:r>
            <a:r>
              <a:rPr lang="en-US" sz="2000" dirty="0">
                <a:latin typeface="Times New Roman" pitchFamily="18" charset="0"/>
                <a:cs typeface="Times New Roman" pitchFamily="18" charset="0"/>
              </a:rPr>
              <a:t>, body). </a:t>
            </a:r>
          </a:p>
          <a:p>
            <a:pPr marL="0" indent="0" algn="just">
              <a:buNone/>
            </a:pPr>
            <a:endParaRPr lang="en-US" sz="2000" dirty="0" smtClean="0">
              <a:latin typeface="Times New Roman" pitchFamily="18" charset="0"/>
              <a:cs typeface="Times New Roman" pitchFamily="18" charset="0"/>
            </a:endParaRPr>
          </a:p>
          <a:p>
            <a:pPr marL="0" indent="0" algn="just">
              <a:buNone/>
            </a:pPr>
            <a:r>
              <a:rPr lang="en-US" sz="2000" dirty="0" smtClean="0">
                <a:latin typeface="Times New Roman" pitchFamily="18" charset="0"/>
                <a:cs typeface="Times New Roman" pitchFamily="18" charset="0"/>
              </a:rPr>
              <a:t>2.   Extra-physiologic </a:t>
            </a:r>
            <a:r>
              <a:rPr lang="en-US" sz="2000" dirty="0">
                <a:latin typeface="Times New Roman" pitchFamily="18" charset="0"/>
                <a:cs typeface="Times New Roman" pitchFamily="18" charset="0"/>
              </a:rPr>
              <a:t>artifacts. </a:t>
            </a:r>
            <a:endParaRPr lang="en-US" sz="2000" dirty="0" smtClean="0">
              <a:latin typeface="Times New Roman" pitchFamily="18" charset="0"/>
              <a:cs typeface="Times New Roman" pitchFamily="18" charset="0"/>
            </a:endParaRPr>
          </a:p>
          <a:p>
            <a:pPr marL="0" indent="0" algn="just">
              <a:buNone/>
            </a:pPr>
            <a:r>
              <a:rPr lang="en-US" sz="2000" dirty="0" smtClean="0">
                <a:latin typeface="Times New Roman" pitchFamily="18" charset="0"/>
                <a:cs typeface="Times New Roman" pitchFamily="18" charset="0"/>
              </a:rPr>
              <a:t>Extra-physiologic </a:t>
            </a:r>
            <a:r>
              <a:rPr lang="en-US" sz="2000" dirty="0">
                <a:latin typeface="Times New Roman" pitchFamily="18" charset="0"/>
                <a:cs typeface="Times New Roman" pitchFamily="18" charset="0"/>
              </a:rPr>
              <a:t>artifacts arise from outside the body (</a:t>
            </a:r>
            <a:r>
              <a:rPr lang="en-US" sz="2000" dirty="0" err="1">
                <a:latin typeface="Times New Roman" pitchFamily="18" charset="0"/>
                <a:cs typeface="Times New Roman" pitchFamily="18" charset="0"/>
              </a:rPr>
              <a:t>ie</a:t>
            </a:r>
            <a:r>
              <a:rPr lang="en-US" sz="2000" dirty="0">
                <a:latin typeface="Times New Roman" pitchFamily="18" charset="0"/>
                <a:cs typeface="Times New Roman" pitchFamily="18" charset="0"/>
              </a:rPr>
              <a:t>, equipment, environment)</a:t>
            </a: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2</a:t>
            </a:fld>
            <a:endParaRPr lang="en-US"/>
          </a:p>
        </p:txBody>
      </p:sp>
    </p:spTree>
    <p:extLst>
      <p:ext uri="{BB962C8B-B14F-4D97-AF65-F5344CB8AC3E}">
        <p14:creationId xmlns:p14="http://schemas.microsoft.com/office/powerpoint/2010/main" val="3902261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1066800"/>
            <a:ext cx="8229600" cy="50292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Different Types of Artifacts and Their Origins</a:t>
            </a: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37132445"/>
              </p:ext>
            </p:extLst>
          </p:nvPr>
        </p:nvGraphicFramePr>
        <p:xfrm>
          <a:off x="457200" y="1752599"/>
          <a:ext cx="8382000" cy="3886202"/>
        </p:xfrm>
        <a:graphic>
          <a:graphicData uri="http://schemas.openxmlformats.org/drawingml/2006/table">
            <a:tbl>
              <a:tblPr firstRow="1" bandRow="1">
                <a:tableStyleId>{5C22544A-7EE6-4342-B048-85BDC9FD1C3A}</a:tableStyleId>
              </a:tblPr>
              <a:tblGrid>
                <a:gridCol w="1629833"/>
                <a:gridCol w="1164167"/>
                <a:gridCol w="1397000"/>
                <a:gridCol w="1524000"/>
                <a:gridCol w="1371600"/>
                <a:gridCol w="1295400"/>
              </a:tblGrid>
              <a:tr h="762900">
                <a:tc gridSpan="3">
                  <a:txBody>
                    <a:bodyPr/>
                    <a:lstStyle/>
                    <a:p>
                      <a:r>
                        <a:rPr lang="en-US" dirty="0" smtClean="0"/>
                        <a:t>Physiological/internal</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Extra-physiological/external</a:t>
                      </a:r>
                      <a:endParaRPr lang="en-US" dirty="0"/>
                    </a:p>
                  </a:txBody>
                  <a:tcPr/>
                </a:tc>
                <a:tc hMerge="1">
                  <a:txBody>
                    <a:bodyPr/>
                    <a:lstStyle/>
                    <a:p>
                      <a:endParaRPr lang="en-US" dirty="0"/>
                    </a:p>
                  </a:txBody>
                  <a:tcPr/>
                </a:tc>
                <a:tc hMerge="1">
                  <a:txBody>
                    <a:bodyPr/>
                    <a:lstStyle/>
                    <a:p>
                      <a:endParaRPr lang="en-US" dirty="0"/>
                    </a:p>
                  </a:txBody>
                  <a:tcPr/>
                </a:tc>
              </a:tr>
              <a:tr h="758546">
                <a:tc>
                  <a:txBody>
                    <a:bodyPr/>
                    <a:lstStyle/>
                    <a:p>
                      <a:r>
                        <a:rPr lang="en-US" dirty="0" smtClean="0"/>
                        <a:t>Ocular</a:t>
                      </a:r>
                      <a:endParaRPr lang="en-US" dirty="0"/>
                    </a:p>
                  </a:txBody>
                  <a:tcPr/>
                </a:tc>
                <a:tc>
                  <a:txBody>
                    <a:bodyPr/>
                    <a:lstStyle/>
                    <a:p>
                      <a:r>
                        <a:rPr lang="en-US" dirty="0" smtClean="0"/>
                        <a:t>Cardiac</a:t>
                      </a:r>
                      <a:endParaRPr lang="en-US" dirty="0"/>
                    </a:p>
                  </a:txBody>
                  <a:tcPr/>
                </a:tc>
                <a:tc>
                  <a:txBody>
                    <a:bodyPr/>
                    <a:lstStyle/>
                    <a:p>
                      <a:r>
                        <a:rPr lang="en-US" dirty="0" smtClean="0"/>
                        <a:t>Muscle</a:t>
                      </a:r>
                      <a:endParaRPr lang="en-US" dirty="0"/>
                    </a:p>
                  </a:txBody>
                  <a:tcPr/>
                </a:tc>
                <a:tc>
                  <a:txBody>
                    <a:bodyPr/>
                    <a:lstStyle/>
                    <a:p>
                      <a:r>
                        <a:rPr lang="en-US" dirty="0" smtClean="0"/>
                        <a:t>Instrumental</a:t>
                      </a:r>
                      <a:endParaRPr lang="en-US" dirty="0"/>
                    </a:p>
                  </a:txBody>
                  <a:tcPr/>
                </a:tc>
                <a:tc>
                  <a:txBody>
                    <a:bodyPr/>
                    <a:lstStyle/>
                    <a:p>
                      <a:r>
                        <a:rPr lang="en-US" dirty="0" smtClean="0"/>
                        <a:t>Interference</a:t>
                      </a:r>
                      <a:endParaRPr lang="en-US" dirty="0"/>
                    </a:p>
                  </a:txBody>
                  <a:tcPr/>
                </a:tc>
                <a:tc>
                  <a:txBody>
                    <a:bodyPr/>
                    <a:lstStyle/>
                    <a:p>
                      <a:r>
                        <a:rPr lang="en-US" dirty="0" smtClean="0"/>
                        <a:t>Movement</a:t>
                      </a:r>
                      <a:endParaRPr lang="en-US" dirty="0"/>
                    </a:p>
                  </a:txBody>
                  <a:tcPr/>
                </a:tc>
              </a:tr>
              <a:tr h="2364756">
                <a:tc>
                  <a:txBody>
                    <a:bodyPr/>
                    <a:lstStyle/>
                    <a:p>
                      <a:r>
                        <a:rPr lang="en-US" dirty="0" smtClean="0"/>
                        <a:t>Eye blink </a:t>
                      </a:r>
                    </a:p>
                    <a:p>
                      <a:r>
                        <a:rPr lang="en-US" dirty="0" smtClean="0"/>
                        <a:t>Eye</a:t>
                      </a:r>
                      <a:r>
                        <a:rPr lang="en-US" baseline="0" dirty="0" smtClean="0"/>
                        <a:t> movement</a:t>
                      </a:r>
                    </a:p>
                    <a:p>
                      <a:r>
                        <a:rPr lang="en-US" baseline="0" dirty="0" smtClean="0"/>
                        <a:t>Eye flatter</a:t>
                      </a:r>
                    </a:p>
                    <a:p>
                      <a:r>
                        <a:rPr lang="en-US" baseline="0" dirty="0" smtClean="0"/>
                        <a:t>REM sleep</a:t>
                      </a:r>
                      <a:endParaRPr lang="en-US" dirty="0"/>
                    </a:p>
                  </a:txBody>
                  <a:tcPr/>
                </a:tc>
                <a:tc>
                  <a:txBody>
                    <a:bodyPr/>
                    <a:lstStyle/>
                    <a:p>
                      <a:r>
                        <a:rPr lang="en-US" dirty="0" smtClean="0"/>
                        <a:t>ECG pulse</a:t>
                      </a:r>
                      <a:endParaRPr lang="en-US" dirty="0"/>
                    </a:p>
                  </a:txBody>
                  <a:tcPr/>
                </a:tc>
                <a:tc>
                  <a:txBody>
                    <a:bodyPr/>
                    <a:lstStyle/>
                    <a:p>
                      <a:r>
                        <a:rPr lang="en-US" dirty="0" smtClean="0"/>
                        <a:t>Chewing</a:t>
                      </a:r>
                    </a:p>
                    <a:p>
                      <a:r>
                        <a:rPr lang="en-US" dirty="0" smtClean="0"/>
                        <a:t>Swallowing</a:t>
                      </a:r>
                    </a:p>
                    <a:p>
                      <a:r>
                        <a:rPr lang="en-US" dirty="0" smtClean="0"/>
                        <a:t>Clenching</a:t>
                      </a:r>
                    </a:p>
                    <a:p>
                      <a:r>
                        <a:rPr lang="en-US" dirty="0" smtClean="0"/>
                        <a:t>Sniffing</a:t>
                      </a:r>
                    </a:p>
                    <a:p>
                      <a:r>
                        <a:rPr lang="en-US" dirty="0" smtClean="0"/>
                        <a:t>Talking</a:t>
                      </a:r>
                    </a:p>
                    <a:p>
                      <a:r>
                        <a:rPr lang="en-US" dirty="0" smtClean="0"/>
                        <a:t>Scalp</a:t>
                      </a:r>
                      <a:endParaRPr lang="en-US" dirty="0"/>
                    </a:p>
                  </a:txBody>
                  <a:tcPr/>
                </a:tc>
                <a:tc>
                  <a:txBody>
                    <a:bodyPr/>
                    <a:lstStyle/>
                    <a:p>
                      <a:r>
                        <a:rPr lang="en-US" dirty="0" smtClean="0"/>
                        <a:t>Electrode displacement</a:t>
                      </a:r>
                    </a:p>
                    <a:p>
                      <a:r>
                        <a:rPr lang="en-US" dirty="0" smtClean="0"/>
                        <a:t>Cable</a:t>
                      </a:r>
                      <a:r>
                        <a:rPr lang="en-US" baseline="0" dirty="0" smtClean="0"/>
                        <a:t> movement</a:t>
                      </a:r>
                    </a:p>
                    <a:p>
                      <a:r>
                        <a:rPr lang="en-US" baseline="0" dirty="0" smtClean="0"/>
                        <a:t>Poor ground</a:t>
                      </a:r>
                      <a:endParaRPr lang="en-US" dirty="0"/>
                    </a:p>
                  </a:txBody>
                  <a:tcPr/>
                </a:tc>
                <a:tc>
                  <a:txBody>
                    <a:bodyPr/>
                    <a:lstStyle/>
                    <a:p>
                      <a:r>
                        <a:rPr lang="en-US" dirty="0" smtClean="0"/>
                        <a:t>Electrical</a:t>
                      </a:r>
                    </a:p>
                    <a:p>
                      <a:r>
                        <a:rPr lang="en-US" dirty="0" smtClean="0"/>
                        <a:t>Magnetic</a:t>
                      </a:r>
                    </a:p>
                    <a:p>
                      <a:r>
                        <a:rPr lang="en-US" dirty="0" smtClean="0"/>
                        <a:t>Sound</a:t>
                      </a:r>
                    </a:p>
                    <a:p>
                      <a:r>
                        <a:rPr lang="en-US" dirty="0" smtClean="0"/>
                        <a:t>Optical</a:t>
                      </a:r>
                    </a:p>
                    <a:p>
                      <a:r>
                        <a:rPr lang="en-US" dirty="0" smtClean="0"/>
                        <a:t>EM waves</a:t>
                      </a:r>
                      <a:endParaRPr lang="en-US" dirty="0"/>
                    </a:p>
                  </a:txBody>
                  <a:tcPr/>
                </a:tc>
                <a:tc>
                  <a:txBody>
                    <a:bodyPr/>
                    <a:lstStyle/>
                    <a:p>
                      <a:r>
                        <a:rPr lang="en-US" dirty="0" smtClean="0"/>
                        <a:t>Head</a:t>
                      </a:r>
                    </a:p>
                    <a:p>
                      <a:r>
                        <a:rPr lang="en-US" dirty="0" smtClean="0"/>
                        <a:t>Body</a:t>
                      </a:r>
                    </a:p>
                    <a:p>
                      <a:r>
                        <a:rPr lang="en-US" dirty="0" smtClean="0"/>
                        <a:t>Limbs</a:t>
                      </a:r>
                    </a:p>
                    <a:p>
                      <a:r>
                        <a:rPr lang="en-US" dirty="0" smtClean="0"/>
                        <a:t>Tremor</a:t>
                      </a:r>
                    </a:p>
                    <a:p>
                      <a:endParaRPr lang="en-US" dirty="0"/>
                    </a:p>
                  </a:txBody>
                  <a:tcPr/>
                </a:tc>
              </a:tr>
            </a:tbl>
          </a:graphicData>
        </a:graphic>
      </p:graphicFrame>
    </p:spTree>
    <p:extLst>
      <p:ext uri="{BB962C8B-B14F-4D97-AF65-F5344CB8AC3E}">
        <p14:creationId xmlns:p14="http://schemas.microsoft.com/office/powerpoint/2010/main" val="3088634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1066800"/>
            <a:ext cx="8229600" cy="51816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Physiological/internal Artifacts </a:t>
            </a: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4</a:t>
            </a:fld>
            <a:endParaRPr lang="en-US"/>
          </a:p>
        </p:txBody>
      </p:sp>
      <p:pic>
        <p:nvPicPr>
          <p:cNvPr id="1026" name="Picture 2" descr="D:\CSE_JKKNIU\CSE\Neural Signal Processing\EEG Enhancement_Chapter4\Fartifact_EEG_ECG_EOG_EM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28800"/>
            <a:ext cx="86106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531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1219200"/>
            <a:ext cx="8229600" cy="48768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EEG Artifacts Detection</a:t>
            </a:r>
          </a:p>
          <a:p>
            <a:pPr algn="just"/>
            <a:r>
              <a:rPr lang="en-US" sz="2000" dirty="0" smtClean="0">
                <a:latin typeface="Times New Roman" pitchFamily="18" charset="0"/>
                <a:cs typeface="Times New Roman" pitchFamily="18" charset="0"/>
              </a:rPr>
              <a:t>Identifying </a:t>
            </a:r>
            <a:r>
              <a:rPr lang="en-US" sz="2000" dirty="0">
                <a:latin typeface="Times New Roman" pitchFamily="18" charset="0"/>
                <a:cs typeface="Times New Roman" pitchFamily="18" charset="0"/>
              </a:rPr>
              <a:t>artifacts is the first and most important </a:t>
            </a:r>
            <a:r>
              <a:rPr lang="en-US" sz="2000" dirty="0" smtClean="0">
                <a:latin typeface="Times New Roman" pitchFamily="18" charset="0"/>
                <a:cs typeface="Times New Roman" pitchFamily="18" charset="0"/>
              </a:rPr>
              <a:t>step for </a:t>
            </a:r>
            <a:r>
              <a:rPr lang="en-US" sz="2000" dirty="0">
                <a:latin typeface="Times New Roman" pitchFamily="18" charset="0"/>
                <a:cs typeface="Times New Roman" pitchFamily="18" charset="0"/>
              </a:rPr>
              <a:t>handling artifacts.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Often </a:t>
            </a:r>
            <a:r>
              <a:rPr lang="en-US" sz="2000" dirty="0">
                <a:latin typeface="Times New Roman" pitchFamily="18" charset="0"/>
                <a:cs typeface="Times New Roman" pitchFamily="18" charset="0"/>
              </a:rPr>
              <a:t>the artifacts overlap </a:t>
            </a:r>
            <a:r>
              <a:rPr lang="en-US" sz="2000" dirty="0" smtClean="0">
                <a:latin typeface="Times New Roman" pitchFamily="18" charset="0"/>
                <a:cs typeface="Times New Roman" pitchFamily="18" charset="0"/>
              </a:rPr>
              <a:t>with EEG </a:t>
            </a:r>
            <a:r>
              <a:rPr lang="en-US" sz="2000" dirty="0">
                <a:latin typeface="Times New Roman" pitchFamily="18" charset="0"/>
                <a:cs typeface="Times New Roman" pitchFamily="18" charset="0"/>
              </a:rPr>
              <a:t>signals in both spectral and temporal </a:t>
            </a:r>
            <a:r>
              <a:rPr lang="en-US" sz="2000" dirty="0" smtClean="0">
                <a:latin typeface="Times New Roman" pitchFamily="18" charset="0"/>
                <a:cs typeface="Times New Roman" pitchFamily="18" charset="0"/>
              </a:rPr>
              <a:t>domains. </a:t>
            </a:r>
          </a:p>
          <a:p>
            <a:pPr algn="just"/>
            <a:r>
              <a:rPr lang="en-US" sz="2000" dirty="0" smtClean="0">
                <a:latin typeface="Times New Roman" pitchFamily="18" charset="0"/>
                <a:cs typeface="Times New Roman" pitchFamily="18" charset="0"/>
              </a:rPr>
              <a:t>Such that </a:t>
            </a:r>
            <a:r>
              <a:rPr lang="en-US" sz="2000" dirty="0">
                <a:latin typeface="Times New Roman" pitchFamily="18" charset="0"/>
                <a:cs typeface="Times New Roman" pitchFamily="18" charset="0"/>
              </a:rPr>
              <a:t>it becomes difficult to use simple filtering or </a:t>
            </a:r>
            <a:r>
              <a:rPr lang="en-US" sz="2000" dirty="0" smtClean="0">
                <a:latin typeface="Times New Roman" pitchFamily="18" charset="0"/>
                <a:cs typeface="Times New Roman" pitchFamily="18" charset="0"/>
              </a:rPr>
              <a:t>straight forward </a:t>
            </a:r>
            <a:r>
              <a:rPr lang="en-US" sz="2000" dirty="0">
                <a:latin typeface="Times New Roman" pitchFamily="18" charset="0"/>
                <a:cs typeface="Times New Roman" pitchFamily="18" charset="0"/>
              </a:rPr>
              <a:t>signal processing technique.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many </a:t>
            </a:r>
            <a:r>
              <a:rPr lang="en-US" sz="2000" dirty="0" smtClean="0">
                <a:latin typeface="Times New Roman" pitchFamily="18" charset="0"/>
                <a:cs typeface="Times New Roman" pitchFamily="18" charset="0"/>
              </a:rPr>
              <a:t>applications, it </a:t>
            </a:r>
            <a:r>
              <a:rPr lang="en-US" sz="2000" dirty="0">
                <a:latin typeface="Times New Roman" pitchFamily="18" charset="0"/>
                <a:cs typeface="Times New Roman" pitchFamily="18" charset="0"/>
              </a:rPr>
              <a:t>is required to identify or separate artifacts </a:t>
            </a:r>
            <a:r>
              <a:rPr lang="en-US" sz="2000" dirty="0" smtClean="0">
                <a:latin typeface="Times New Roman" pitchFamily="18" charset="0"/>
                <a:cs typeface="Times New Roman" pitchFamily="18" charset="0"/>
              </a:rPr>
              <a:t>in real-time.</a:t>
            </a:r>
          </a:p>
          <a:p>
            <a:pPr algn="just"/>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herefore </a:t>
            </a:r>
            <a:r>
              <a:rPr lang="en-US" sz="2000" dirty="0">
                <a:latin typeface="Times New Roman" pitchFamily="18" charset="0"/>
                <a:cs typeface="Times New Roman" pitchFamily="18" charset="0"/>
              </a:rPr>
              <a:t>knowing both the artifact and </a:t>
            </a:r>
            <a:r>
              <a:rPr lang="en-US" sz="2000" dirty="0" smtClean="0">
                <a:latin typeface="Times New Roman" pitchFamily="18" charset="0"/>
                <a:cs typeface="Times New Roman" pitchFamily="18" charset="0"/>
              </a:rPr>
              <a:t>signal characteristics </a:t>
            </a:r>
            <a:r>
              <a:rPr lang="en-US" sz="2000" dirty="0">
                <a:latin typeface="Times New Roman" pitchFamily="18" charset="0"/>
                <a:cs typeface="Times New Roman" pitchFamily="18" charset="0"/>
              </a:rPr>
              <a:t>is really necessary in order to </a:t>
            </a:r>
            <a:r>
              <a:rPr lang="en-US" sz="2000" dirty="0" smtClean="0">
                <a:latin typeface="Times New Roman" pitchFamily="18" charset="0"/>
                <a:cs typeface="Times New Roman" pitchFamily="18" charset="0"/>
              </a:rPr>
              <a:t>detect them </a:t>
            </a:r>
            <a:r>
              <a:rPr lang="en-US" sz="2000" dirty="0">
                <a:latin typeface="Times New Roman" pitchFamily="18" charset="0"/>
                <a:cs typeface="Times New Roman" pitchFamily="18" charset="0"/>
              </a:rPr>
              <a:t>faster.</a:t>
            </a:r>
            <a:endParaRPr lang="en-US"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5</a:t>
            </a:fld>
            <a:endParaRPr lang="en-US"/>
          </a:p>
        </p:txBody>
      </p:sp>
    </p:spTree>
    <p:extLst>
      <p:ext uri="{BB962C8B-B14F-4D97-AF65-F5344CB8AC3E}">
        <p14:creationId xmlns:p14="http://schemas.microsoft.com/office/powerpoint/2010/main" val="831161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1219200"/>
            <a:ext cx="8229600" cy="48768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EEG Artifacts Removal</a:t>
            </a:r>
            <a:endParaRPr lang="en-US" sz="2000" dirty="0" smtClean="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Artifact removal involves canceling or correcting the </a:t>
            </a:r>
            <a:r>
              <a:rPr lang="en-US" sz="2000" dirty="0" smtClean="0">
                <a:latin typeface="Times New Roman" pitchFamily="18" charset="0"/>
                <a:cs typeface="Times New Roman" pitchFamily="18" charset="0"/>
              </a:rPr>
              <a:t>artifacts without </a:t>
            </a:r>
            <a:r>
              <a:rPr lang="en-US" sz="2000" dirty="0">
                <a:latin typeface="Times New Roman" pitchFamily="18" charset="0"/>
                <a:cs typeface="Times New Roman" pitchFamily="18" charset="0"/>
              </a:rPr>
              <a:t>distorting the signal of interest.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This is done either </a:t>
            </a:r>
            <a:r>
              <a:rPr lang="en-US" sz="2000" dirty="0">
                <a:latin typeface="Times New Roman" pitchFamily="18" charset="0"/>
                <a:cs typeface="Times New Roman" pitchFamily="18" charset="0"/>
              </a:rPr>
              <a:t>by filtering </a:t>
            </a:r>
            <a:r>
              <a:rPr lang="en-US" sz="2000" dirty="0" smtClean="0">
                <a:latin typeface="Times New Roman" pitchFamily="18" charset="0"/>
                <a:cs typeface="Times New Roman" pitchFamily="18" charset="0"/>
              </a:rPr>
              <a:t>or </a:t>
            </a:r>
            <a:r>
              <a:rPr lang="en-US" sz="2000" dirty="0">
                <a:latin typeface="Times New Roman" pitchFamily="18" charset="0"/>
                <a:cs typeface="Times New Roman" pitchFamily="18" charset="0"/>
              </a:rPr>
              <a:t>by separating/decomposing the EEG data into </a:t>
            </a:r>
            <a:r>
              <a:rPr lang="en-US" sz="2000" dirty="0" smtClean="0">
                <a:latin typeface="Times New Roman" pitchFamily="18" charset="0"/>
                <a:cs typeface="Times New Roman" pitchFamily="18" charset="0"/>
              </a:rPr>
              <a:t>other domains</a:t>
            </a:r>
            <a:r>
              <a:rPr lang="en-US" sz="2000" dirty="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6</a:t>
            </a:fld>
            <a:endParaRPr lang="en-US"/>
          </a:p>
        </p:txBody>
      </p:sp>
    </p:spTree>
    <p:extLst>
      <p:ext uri="{BB962C8B-B14F-4D97-AF65-F5344CB8AC3E}">
        <p14:creationId xmlns:p14="http://schemas.microsoft.com/office/powerpoint/2010/main" val="1698911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381000" y="990600"/>
            <a:ext cx="8229600" cy="48768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Function</a:t>
            </a:r>
            <a:endParaRPr lang="en-US" sz="2000" dirty="0" smtClean="0">
              <a:latin typeface="Times New Roman" pitchFamily="18" charset="0"/>
              <a:cs typeface="Times New Roman" pitchFamily="18" charset="0"/>
            </a:endParaRPr>
          </a:p>
          <a:p>
            <a:r>
              <a:rPr lang="en-US" sz="2000" dirty="0"/>
              <a:t>In mathematics, a </a:t>
            </a:r>
            <a:r>
              <a:rPr lang="en-US" sz="2000" b="1" dirty="0"/>
              <a:t>function</a:t>
            </a:r>
            <a:r>
              <a:rPr lang="en-US" sz="2000" baseline="30000" dirty="0"/>
              <a:t> </a:t>
            </a:r>
            <a:r>
              <a:rPr lang="en-US" sz="2000" dirty="0"/>
              <a:t>is a relation between a set of inputs and a set of outputs. </a:t>
            </a: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7</a:t>
            </a:fld>
            <a:endParaRPr lang="en-US"/>
          </a:p>
        </p:txBody>
      </p:sp>
      <p:pic>
        <p:nvPicPr>
          <p:cNvPr id="6" name="Picture 5" descr="https://upload.wikimedia.org/wikipedia/commons/thumb/3/3b/Function_machine2.svg/191px-Function_machine2.svg.png"/>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981200"/>
            <a:ext cx="3124200" cy="1905000"/>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2681798264"/>
              </p:ext>
            </p:extLst>
          </p:nvPr>
        </p:nvGraphicFramePr>
        <p:xfrm>
          <a:off x="3352800" y="4267200"/>
          <a:ext cx="3733800" cy="2057400"/>
        </p:xfrm>
        <a:graphic>
          <a:graphicData uri="http://schemas.openxmlformats.org/drawingml/2006/table">
            <a:tbl>
              <a:tblPr firstRow="1" firstCol="1" bandRow="1">
                <a:tableStyleId>{5C22544A-7EE6-4342-B048-85BDC9FD1C3A}</a:tableStyleId>
              </a:tblPr>
              <a:tblGrid>
                <a:gridCol w="730002"/>
                <a:gridCol w="2074078"/>
                <a:gridCol w="929720"/>
              </a:tblGrid>
              <a:tr h="342900">
                <a:tc>
                  <a:txBody>
                    <a:bodyPr/>
                    <a:lstStyle/>
                    <a:p>
                      <a:pPr marL="0" marR="0" algn="ctr">
                        <a:lnSpc>
                          <a:spcPct val="115000"/>
                        </a:lnSpc>
                        <a:spcBef>
                          <a:spcPts val="0"/>
                        </a:spcBef>
                        <a:spcAft>
                          <a:spcPts val="0"/>
                        </a:spcAft>
                      </a:pPr>
                      <a:r>
                        <a:rPr lang="en-US" sz="1200" dirty="0">
                          <a:effectLst/>
                        </a:rPr>
                        <a:t>Input</a:t>
                      </a:r>
                      <a:endParaRPr lang="en-US" sz="1100" dirty="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dirty="0">
                          <a:effectLst/>
                        </a:rPr>
                        <a:t>Relationship</a:t>
                      </a:r>
                      <a:endParaRPr lang="en-US" sz="1100" dirty="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Output</a:t>
                      </a:r>
                      <a:endParaRPr lang="en-US" sz="1100">
                        <a:effectLst/>
                        <a:latin typeface="Calibri"/>
                        <a:ea typeface="Calibri"/>
                        <a:cs typeface="Vrinda"/>
                      </a:endParaRPr>
                    </a:p>
                  </a:txBody>
                  <a:tcPr marL="9525" marR="9525" marT="9525" marB="9525" anchor="ctr"/>
                </a:tc>
              </a:tr>
              <a:tr h="342900">
                <a:tc>
                  <a:txBody>
                    <a:bodyPr/>
                    <a:lstStyle/>
                    <a:p>
                      <a:pPr marL="0" marR="0" algn="ctr">
                        <a:lnSpc>
                          <a:spcPct val="115000"/>
                        </a:lnSpc>
                        <a:spcBef>
                          <a:spcPts val="0"/>
                        </a:spcBef>
                        <a:spcAft>
                          <a:spcPts val="0"/>
                        </a:spcAft>
                      </a:pPr>
                      <a:r>
                        <a:rPr lang="en-US" sz="1200">
                          <a:effectLst/>
                        </a:rPr>
                        <a:t>0</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 2</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0</a:t>
                      </a:r>
                      <a:endParaRPr lang="en-US" sz="1100">
                        <a:effectLst/>
                        <a:latin typeface="Calibri"/>
                        <a:ea typeface="Calibri"/>
                        <a:cs typeface="Vrinda"/>
                      </a:endParaRPr>
                    </a:p>
                  </a:txBody>
                  <a:tcPr marL="9525" marR="9525" marT="9525" marB="9525" anchor="ctr"/>
                </a:tc>
              </a:tr>
              <a:tr h="342900">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 2</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2</a:t>
                      </a:r>
                      <a:endParaRPr lang="en-US" sz="1100">
                        <a:effectLst/>
                        <a:latin typeface="Calibri"/>
                        <a:ea typeface="Calibri"/>
                        <a:cs typeface="Vrinda"/>
                      </a:endParaRPr>
                    </a:p>
                  </a:txBody>
                  <a:tcPr marL="9525" marR="9525" marT="9525" marB="9525" anchor="ctr"/>
                </a:tc>
              </a:tr>
              <a:tr h="342900">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 2</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14</a:t>
                      </a:r>
                      <a:endParaRPr lang="en-US" sz="1100">
                        <a:effectLst/>
                        <a:latin typeface="Calibri"/>
                        <a:ea typeface="Calibri"/>
                        <a:cs typeface="Vrinda"/>
                      </a:endParaRPr>
                    </a:p>
                  </a:txBody>
                  <a:tcPr marL="9525" marR="9525" marT="9525" marB="9525" anchor="ctr"/>
                </a:tc>
              </a:tr>
              <a:tr h="342900">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 2</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20</a:t>
                      </a:r>
                      <a:endParaRPr lang="en-US" sz="1100">
                        <a:effectLst/>
                        <a:latin typeface="Calibri"/>
                        <a:ea typeface="Calibri"/>
                        <a:cs typeface="Vrinda"/>
                      </a:endParaRPr>
                    </a:p>
                  </a:txBody>
                  <a:tcPr marL="9525" marR="9525" marT="9525" marB="9525" anchor="ctr"/>
                </a:tc>
              </a:tr>
              <a:tr h="342900">
                <a:tc>
                  <a:txBody>
                    <a:bodyPr/>
                    <a:lstStyle/>
                    <a:p>
                      <a:pPr marL="0" marR="0" algn="ctr">
                        <a:lnSpc>
                          <a:spcPct val="115000"/>
                        </a:lnSpc>
                        <a:spcBef>
                          <a:spcPts val="0"/>
                        </a:spcBef>
                        <a:spcAft>
                          <a:spcPts val="0"/>
                        </a:spcAft>
                      </a:pPr>
                      <a:r>
                        <a:rPr lang="en-US" sz="1200">
                          <a:effectLst/>
                        </a:rPr>
                        <a:t>...</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a:effectLst/>
                        </a:rPr>
                        <a:t>...</a:t>
                      </a:r>
                      <a:endParaRPr lang="en-US" sz="1100">
                        <a:effectLst/>
                        <a:latin typeface="Calibri"/>
                        <a:ea typeface="Calibri"/>
                        <a:cs typeface="Vrinda"/>
                      </a:endParaRPr>
                    </a:p>
                  </a:txBody>
                  <a:tcPr marL="9525" marR="9525" marT="9525" marB="9525" anchor="ctr"/>
                </a:tc>
                <a:tc>
                  <a:txBody>
                    <a:bodyPr/>
                    <a:lstStyle/>
                    <a:p>
                      <a:pPr marL="0" marR="0" algn="ctr">
                        <a:lnSpc>
                          <a:spcPct val="115000"/>
                        </a:lnSpc>
                        <a:spcBef>
                          <a:spcPts val="0"/>
                        </a:spcBef>
                        <a:spcAft>
                          <a:spcPts val="0"/>
                        </a:spcAft>
                      </a:pPr>
                      <a:r>
                        <a:rPr lang="en-US" sz="1200" dirty="0">
                          <a:effectLst/>
                        </a:rPr>
                        <a:t>...</a:t>
                      </a:r>
                      <a:endParaRPr lang="en-US" sz="1100" dirty="0">
                        <a:effectLst/>
                        <a:latin typeface="Calibri"/>
                        <a:ea typeface="Calibri"/>
                        <a:cs typeface="Vrinda"/>
                      </a:endParaRPr>
                    </a:p>
                  </a:txBody>
                  <a:tcPr marL="9525" marR="9525" marT="9525" marB="9525" anchor="ctr"/>
                </a:tc>
              </a:tr>
            </a:tbl>
          </a:graphicData>
        </a:graphic>
      </p:graphicFrame>
      <p:sp>
        <p:nvSpPr>
          <p:cNvPr id="8" name="Rectangle 7"/>
          <p:cNvSpPr/>
          <p:nvPr/>
        </p:nvSpPr>
        <p:spPr>
          <a:xfrm>
            <a:off x="990600" y="4648200"/>
            <a:ext cx="2362200" cy="923330"/>
          </a:xfrm>
          <a:prstGeom prst="rect">
            <a:avLst/>
          </a:prstGeom>
        </p:spPr>
        <p:txBody>
          <a:bodyPr wrap="square">
            <a:spAutoFit/>
          </a:bodyPr>
          <a:lstStyle/>
          <a:p>
            <a:pPr marL="285750" lvl="0" indent="-285750">
              <a:buFont typeface="Arial" pitchFamily="34" charset="0"/>
              <a:buChar char="•"/>
            </a:pPr>
            <a:r>
              <a:rPr lang="en-US" dirty="0" smtClean="0"/>
              <a:t>The </a:t>
            </a:r>
            <a:r>
              <a:rPr lang="en-US" dirty="0"/>
              <a:t>input</a:t>
            </a:r>
          </a:p>
          <a:p>
            <a:pPr marL="285750" lvl="0" indent="-285750">
              <a:buFont typeface="Arial" pitchFamily="34" charset="0"/>
              <a:buChar char="•"/>
            </a:pPr>
            <a:r>
              <a:rPr lang="en-US" dirty="0" smtClean="0"/>
              <a:t>The relationship</a:t>
            </a:r>
            <a:endParaRPr lang="en-US" dirty="0"/>
          </a:p>
          <a:p>
            <a:pPr marL="285750" lvl="0" indent="-285750">
              <a:buFont typeface="Arial" pitchFamily="34" charset="0"/>
              <a:buChar char="•"/>
            </a:pPr>
            <a:r>
              <a:rPr lang="en-US" dirty="0"/>
              <a:t>The output</a:t>
            </a:r>
          </a:p>
        </p:txBody>
      </p:sp>
    </p:spTree>
    <p:extLst>
      <p:ext uri="{BB962C8B-B14F-4D97-AF65-F5344CB8AC3E}">
        <p14:creationId xmlns:p14="http://schemas.microsoft.com/office/powerpoint/2010/main" val="2062728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1219200"/>
            <a:ext cx="8229600" cy="48768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Maxima and minima</a:t>
            </a:r>
          </a:p>
          <a:p>
            <a:pPr marL="0" indent="0" algn="just">
              <a:buNone/>
            </a:pPr>
            <a:r>
              <a:rPr lang="en-US" sz="2000" dirty="0">
                <a:latin typeface="Times New Roman" pitchFamily="18" charset="0"/>
                <a:cs typeface="Times New Roman" pitchFamily="18" charset="0"/>
              </a:rPr>
              <a:t>In mathematical </a:t>
            </a:r>
            <a:r>
              <a:rPr lang="en-US" sz="2000" dirty="0" smtClean="0">
                <a:latin typeface="Times New Roman" pitchFamily="18" charset="0"/>
                <a:cs typeface="Times New Roman" pitchFamily="18" charset="0"/>
              </a:rPr>
              <a:t>analysis, </a:t>
            </a:r>
            <a:r>
              <a:rPr lang="en-US" sz="2000" dirty="0">
                <a:latin typeface="Times New Roman" pitchFamily="18" charset="0"/>
                <a:cs typeface="Times New Roman" pitchFamily="18" charset="0"/>
              </a:rPr>
              <a:t>the </a:t>
            </a:r>
            <a:r>
              <a:rPr lang="en-US" sz="2000" b="1" dirty="0">
                <a:latin typeface="Times New Roman" pitchFamily="18" charset="0"/>
                <a:cs typeface="Times New Roman" pitchFamily="18" charset="0"/>
              </a:rPr>
              <a:t>maxima and minima</a:t>
            </a:r>
            <a:r>
              <a:rPr lang="en-US" sz="2000" dirty="0">
                <a:latin typeface="Times New Roman" pitchFamily="18" charset="0"/>
                <a:cs typeface="Times New Roman" pitchFamily="18" charset="0"/>
              </a:rPr>
              <a:t> (the respective plurals of </a:t>
            </a:r>
            <a:r>
              <a:rPr lang="en-US" sz="2000" b="1" dirty="0">
                <a:latin typeface="Times New Roman" pitchFamily="18" charset="0"/>
                <a:cs typeface="Times New Roman" pitchFamily="18" charset="0"/>
              </a:rPr>
              <a:t>maximum</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minimum</a:t>
            </a:r>
            <a:r>
              <a:rPr lang="en-US" sz="2000" dirty="0">
                <a:latin typeface="Times New Roman" pitchFamily="18" charset="0"/>
                <a:cs typeface="Times New Roman" pitchFamily="18" charset="0"/>
              </a:rPr>
              <a:t>) of a function, known collectively as </a:t>
            </a:r>
            <a:r>
              <a:rPr lang="en-US" sz="2000" b="1" dirty="0" err="1">
                <a:latin typeface="Times New Roman" pitchFamily="18" charset="0"/>
                <a:cs typeface="Times New Roman" pitchFamily="18" charset="0"/>
              </a:rPr>
              <a:t>extrema</a:t>
            </a:r>
            <a:r>
              <a:rPr lang="en-US" sz="2000" dirty="0">
                <a:latin typeface="Times New Roman" pitchFamily="18" charset="0"/>
                <a:cs typeface="Times New Roman" pitchFamily="18" charset="0"/>
              </a:rPr>
              <a:t> (the plural of </a:t>
            </a:r>
            <a:r>
              <a:rPr lang="en-US" sz="2000" b="1" dirty="0" err="1">
                <a:latin typeface="Times New Roman" pitchFamily="18" charset="0"/>
                <a:cs typeface="Times New Roman" pitchFamily="18" charset="0"/>
              </a:rPr>
              <a:t>extremum</a:t>
            </a:r>
            <a:r>
              <a:rPr lang="en-US" sz="2000" dirty="0">
                <a:latin typeface="Times New Roman" pitchFamily="18" charset="0"/>
                <a:cs typeface="Times New Roman" pitchFamily="18" charset="0"/>
              </a:rPr>
              <a:t>), are the largest and smallest value of the function.</a:t>
            </a:r>
          </a:p>
          <a:p>
            <a:pPr marL="0" indent="0" algn="just">
              <a:buNone/>
            </a:pPr>
            <a:endParaRPr lang="en-US"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8</a:t>
            </a:fld>
            <a:endParaRPr lang="en-US"/>
          </a:p>
        </p:txBody>
      </p:sp>
      <p:pic>
        <p:nvPicPr>
          <p:cNvPr id="2050" name="Picture 2" descr="D:\CSE_JKKNIU\CSE\Neural Signal Processing\EEG Enhancement_Chapter4\maxima_minim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995" y="2971800"/>
            <a:ext cx="4505325" cy="300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537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accent2"/>
                </a:solidFill>
                <a:latin typeface="Times New Roman" pitchFamily="18" charset="0"/>
                <a:cs typeface="Times New Roman" pitchFamily="18" charset="0"/>
              </a:rPr>
              <a:t>EEG Enhancement</a:t>
            </a:r>
            <a:endParaRPr lang="en-US" sz="3600" dirty="0"/>
          </a:p>
        </p:txBody>
      </p:sp>
      <p:sp>
        <p:nvSpPr>
          <p:cNvPr id="3" name="Content Placeholder 2"/>
          <p:cNvSpPr>
            <a:spLocks noGrp="1"/>
          </p:cNvSpPr>
          <p:nvPr>
            <p:ph idx="1"/>
          </p:nvPr>
        </p:nvSpPr>
        <p:spPr>
          <a:xfrm>
            <a:off x="457200" y="914400"/>
            <a:ext cx="8229600" cy="4876800"/>
          </a:xfrm>
        </p:spPr>
        <p:txBody>
          <a:bodyPr>
            <a:normAutofit/>
          </a:bodyPr>
          <a:lstStyle/>
          <a:p>
            <a:pPr marL="0" indent="0" algn="just">
              <a:buNone/>
            </a:pPr>
            <a:r>
              <a:rPr lang="en-US" sz="2800" dirty="0" smtClean="0">
                <a:solidFill>
                  <a:srgbClr val="0070C0"/>
                </a:solidFill>
                <a:latin typeface="Times New Roman" pitchFamily="18" charset="0"/>
                <a:cs typeface="Times New Roman" pitchFamily="18" charset="0"/>
              </a:rPr>
              <a:t>Intrinsic Mode Function (IMF)</a:t>
            </a:r>
          </a:p>
          <a:p>
            <a:pPr marL="0" indent="0" algn="just">
              <a:buNone/>
            </a:pPr>
            <a:r>
              <a:rPr lang="en-US" sz="2000" dirty="0">
                <a:latin typeface="Times New Roman" pitchFamily="18" charset="0"/>
                <a:cs typeface="Times New Roman" pitchFamily="18" charset="0"/>
              </a:rPr>
              <a:t>An IMF is defined as a function that satisfies the following requirements:</a:t>
            </a:r>
          </a:p>
          <a:p>
            <a:pPr lvl="0" algn="just"/>
            <a:r>
              <a:rPr lang="en-US" sz="2000" dirty="0">
                <a:latin typeface="Times New Roman" pitchFamily="18" charset="0"/>
                <a:cs typeface="Times New Roman" pitchFamily="18" charset="0"/>
              </a:rPr>
              <a:t>In the whole data set, the number of </a:t>
            </a:r>
            <a:r>
              <a:rPr lang="en-US" sz="2000" dirty="0" err="1">
                <a:solidFill>
                  <a:srgbClr val="0070C0"/>
                </a:solidFill>
                <a:latin typeface="Times New Roman" pitchFamily="18" charset="0"/>
                <a:cs typeface="Times New Roman" pitchFamily="18" charset="0"/>
              </a:rPr>
              <a:t>extrema</a:t>
            </a:r>
            <a:r>
              <a:rPr lang="en-US" sz="2000" dirty="0">
                <a:latin typeface="Times New Roman" pitchFamily="18" charset="0"/>
                <a:cs typeface="Times New Roman" pitchFamily="18" charset="0"/>
              </a:rPr>
              <a:t> and the number of zero-crossings must either be equal or differ at most by one.</a:t>
            </a:r>
          </a:p>
          <a:p>
            <a:pPr lvl="0" algn="just"/>
            <a:r>
              <a:rPr lang="en-US" sz="2000" dirty="0">
                <a:latin typeface="Times New Roman" pitchFamily="18" charset="0"/>
                <a:cs typeface="Times New Roman" pitchFamily="18" charset="0"/>
              </a:rPr>
              <a:t>At any point, the mean value of the envelope defined by the local </a:t>
            </a:r>
            <a:r>
              <a:rPr lang="en-US" sz="2000" dirty="0">
                <a:solidFill>
                  <a:srgbClr val="0070C0"/>
                </a:solidFill>
                <a:latin typeface="Times New Roman" pitchFamily="18" charset="0"/>
                <a:cs typeface="Times New Roman" pitchFamily="18" charset="0"/>
              </a:rPr>
              <a:t>maxima</a:t>
            </a:r>
            <a:r>
              <a:rPr lang="en-US" sz="2000" dirty="0">
                <a:latin typeface="Times New Roman" pitchFamily="18" charset="0"/>
                <a:cs typeface="Times New Roman" pitchFamily="18" charset="0"/>
              </a:rPr>
              <a:t> and the envelope defined by the local </a:t>
            </a:r>
            <a:r>
              <a:rPr lang="en-US" sz="2000" dirty="0">
                <a:solidFill>
                  <a:srgbClr val="0070C0"/>
                </a:solidFill>
                <a:latin typeface="Times New Roman" pitchFamily="18" charset="0"/>
                <a:cs typeface="Times New Roman" pitchFamily="18" charset="0"/>
              </a:rPr>
              <a:t>minima</a:t>
            </a:r>
            <a:r>
              <a:rPr lang="en-US" sz="2000" dirty="0">
                <a:latin typeface="Times New Roman" pitchFamily="18" charset="0"/>
                <a:cs typeface="Times New Roman" pitchFamily="18" charset="0"/>
              </a:rPr>
              <a:t> is zero.</a:t>
            </a:r>
          </a:p>
          <a:p>
            <a:pPr marL="0" indent="0" algn="just">
              <a:buNone/>
            </a:pPr>
            <a:endParaRPr lang="en-US"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5FF289B-DB60-4B51-9A9E-C9F5ECF2B8B9}" type="datetime4">
              <a:rPr lang="en-US" smtClean="0"/>
              <a:t>September 12, 2017</a:t>
            </a:fld>
            <a:endParaRPr lang="en-US"/>
          </a:p>
        </p:txBody>
      </p:sp>
      <p:sp>
        <p:nvSpPr>
          <p:cNvPr id="5" name="Slide Number Placeholder 4"/>
          <p:cNvSpPr>
            <a:spLocks noGrp="1"/>
          </p:cNvSpPr>
          <p:nvPr>
            <p:ph type="sldNum" sz="quarter" idx="12"/>
          </p:nvPr>
        </p:nvSpPr>
        <p:spPr/>
        <p:txBody>
          <a:bodyPr/>
          <a:lstStyle/>
          <a:p>
            <a:fld id="{D254C499-68F3-4A36-AC55-137D8BD15353}" type="slidenum">
              <a:rPr lang="en-US" smtClean="0"/>
              <a:t>9</a:t>
            </a:fld>
            <a:endParaRPr lang="en-US"/>
          </a:p>
        </p:txBody>
      </p:sp>
      <p:pic>
        <p:nvPicPr>
          <p:cNvPr id="7" name="Picture 6" descr="Fig. 1. Plotting the envelopes and their mean."/>
          <p:cNvPicPr/>
          <p:nvPr/>
        </p:nvPicPr>
        <p:blipFill>
          <a:blip r:embed="rId2"/>
          <a:srcRect/>
          <a:stretch>
            <a:fillRect/>
          </a:stretch>
        </p:blipFill>
        <p:spPr bwMode="auto">
          <a:xfrm>
            <a:off x="1524000" y="3352800"/>
            <a:ext cx="6248400" cy="2971800"/>
          </a:xfrm>
          <a:prstGeom prst="rect">
            <a:avLst/>
          </a:prstGeom>
          <a:noFill/>
          <a:ln w="9525">
            <a:noFill/>
            <a:miter lim="800000"/>
            <a:headEnd/>
            <a:tailEnd/>
          </a:ln>
        </p:spPr>
      </p:pic>
    </p:spTree>
    <p:extLst>
      <p:ext uri="{BB962C8B-B14F-4D97-AF65-F5344CB8AC3E}">
        <p14:creationId xmlns:p14="http://schemas.microsoft.com/office/powerpoint/2010/main" val="1539674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7466</TotalTime>
  <Words>1127</Words>
  <Application>Microsoft Office PowerPoint</Application>
  <PresentationFormat>On-screen Show (4:3)</PresentationFormat>
  <Paragraphs>225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CSE 5406 : Neural Signal Processing</vt:lpstr>
      <vt:lpstr>EEG Enhancement</vt:lpstr>
      <vt:lpstr>EEG Enhancement</vt:lpstr>
      <vt:lpstr>EEG Enhancement</vt:lpstr>
      <vt:lpstr>EEG Enhancement</vt:lpstr>
      <vt:lpstr>EEG Enhancement</vt:lpstr>
      <vt:lpstr>EEG Enhancement</vt:lpstr>
      <vt:lpstr>EEG Enhancement</vt:lpstr>
      <vt:lpstr>EEG Enhancement</vt:lpstr>
      <vt:lpstr>EEG Enhancement</vt:lpstr>
      <vt:lpstr>EEG Enhancement</vt:lpstr>
      <vt:lpstr>EEG Enhancement</vt:lpstr>
      <vt:lpstr>EEG Enhancement</vt:lpstr>
      <vt:lpstr>EEG Enhancement</vt:lpstr>
      <vt:lpstr>EEG Enhancement</vt:lpstr>
      <vt:lpstr>EEG Enhancement</vt:lpstr>
      <vt:lpstr>Assignment 2</vt:lpstr>
      <vt:lpstr>Midterm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Time-Frequency Coherence Analysis of Multichannel Brain Signals Using Synchrosqueezing Transform</dc:title>
  <dc:creator>User</dc:creator>
  <cp:lastModifiedBy>User</cp:lastModifiedBy>
  <cp:revision>582</cp:revision>
  <cp:lastPrinted>2017-01-03T10:31:20Z</cp:lastPrinted>
  <dcterms:created xsi:type="dcterms:W3CDTF">2016-03-21T07:13:49Z</dcterms:created>
  <dcterms:modified xsi:type="dcterms:W3CDTF">2017-09-12T05:12:11Z</dcterms:modified>
</cp:coreProperties>
</file>