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1"/>
  </p:notesMasterIdLst>
  <p:sldIdLst>
    <p:sldId id="256" r:id="rId2"/>
    <p:sldId id="307" r:id="rId3"/>
    <p:sldId id="315" r:id="rId4"/>
    <p:sldId id="308" r:id="rId5"/>
    <p:sldId id="316" r:id="rId6"/>
    <p:sldId id="321" r:id="rId7"/>
    <p:sldId id="322" r:id="rId8"/>
    <p:sldId id="326" r:id="rId9"/>
    <p:sldId id="323" r:id="rId10"/>
    <p:sldId id="325" r:id="rId11"/>
    <p:sldId id="327" r:id="rId12"/>
    <p:sldId id="341" r:id="rId13"/>
    <p:sldId id="342" r:id="rId14"/>
    <p:sldId id="309" r:id="rId15"/>
    <p:sldId id="318" r:id="rId16"/>
    <p:sldId id="31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10" r:id="rId31"/>
    <p:sldId id="320" r:id="rId32"/>
    <p:sldId id="319" r:id="rId33"/>
    <p:sldId id="257" r:id="rId34"/>
    <p:sldId id="278" r:id="rId35"/>
    <p:sldId id="279" r:id="rId36"/>
    <p:sldId id="280" r:id="rId37"/>
    <p:sldId id="283" r:id="rId38"/>
    <p:sldId id="284" r:id="rId39"/>
    <p:sldId id="285" r:id="rId40"/>
    <p:sldId id="286" r:id="rId41"/>
    <p:sldId id="306" r:id="rId42"/>
    <p:sldId id="287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282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A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813F2-DC9B-49A9-B5F3-3332C9BB7F45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22A0C-37DD-46AF-ADCD-5FEF78856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C7CE-82BE-4D59-8707-141F73394F3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4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51481-9A5C-406D-B816-1806104E0122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0695-14F5-4293-B3BD-C2F1CE05921C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1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AAC-1F47-4C77-8803-18D3E821B82C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21E9-0487-47C9-AA73-FEC9AB293B45}" type="datetime3">
              <a:rPr lang="en-US" smtClean="0"/>
              <a:t>9 May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0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CA34-AD64-47BC-9DE6-0C250B9A0C29}" type="datetime3">
              <a:rPr lang="en-US" smtClean="0"/>
              <a:t>9 May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7F98-BE8E-4CD3-9856-36EF8F5B63FB}" type="datetime3">
              <a:rPr lang="en-US" smtClean="0"/>
              <a:t>9 May 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0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6C1F-C108-4AF9-A24A-E9A49D926ABF}" type="datetime3">
              <a:rPr lang="en-US" smtClean="0"/>
              <a:t>9 May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0189-3F21-4599-AE44-CA39559F9407}" type="datetime3">
              <a:rPr lang="en-US" smtClean="0"/>
              <a:t>9 May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CCA43-0452-4DE3-B517-4FFE820F6B55}" type="datetime3">
              <a:rPr lang="en-US" smtClean="0"/>
              <a:t>9 May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4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924E8-BA28-4E13-85A8-BA25DFF3036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8CFFE-504E-48E2-9562-8F7E4BA1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2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772400" cy="17748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Chapter 1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Fundamentals of Computer Design</a:t>
            </a:r>
          </a:p>
        </p:txBody>
      </p:sp>
      <p:pic>
        <p:nvPicPr>
          <p:cNvPr id="2052" name="Picture 4" descr="Fundamentals of Computer Science ...">
            <a:extLst>
              <a:ext uri="{FF2B5EF4-FFF2-40B4-BE49-F238E27FC236}">
                <a16:creationId xmlns:a16="http://schemas.microsoft.com/office/drawing/2014/main" id="{2CDFF0FA-5BEB-48B4-A8C5-7279F81CC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200400"/>
            <a:ext cx="6019799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131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99E3-3D16-418A-9820-4C6D02BE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Problem 2 Solution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27AB0-5F38-42B4-A7DE-8CCFBA6D9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A8F4-133A-46BE-8968-53D4BFB0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5A20-C563-47C0-87D6-EB2F07DA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C7AEC4-6DE6-460E-822A-FC339CDF2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84300"/>
            <a:ext cx="6629400" cy="463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68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99E3-3D16-418A-9820-4C6D02BEA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263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Problem 2 Solution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27AB0-5F38-42B4-A7DE-8CCFBA6D9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A8F4-133A-46BE-8968-53D4BFB0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5A20-C563-47C0-87D6-EB2F07DA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4C7714-9F17-4A1A-9430-3933147B7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5105400"/>
            <a:ext cx="5486400" cy="990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9123D4-FA50-4DAF-A0AA-9BFB4F67C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150" y="1143000"/>
            <a:ext cx="5886450" cy="419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7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0B57-1AFD-421E-9BC8-39441A008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2 Solution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808C588-AB97-4E3F-ABF9-F685D2B0AB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3475" y="1436688"/>
            <a:ext cx="6877050" cy="435292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2C17B-4666-445D-9392-7CB5A86F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F4675-4678-4B9E-BB7D-3A52EFFA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361D8-F2BB-4D21-984C-A793EDF5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55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B663-C24F-4CB3-9535-5C6A29B30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29766"/>
            <a:ext cx="8229600" cy="1143000"/>
          </a:xfrm>
        </p:spPr>
        <p:txBody>
          <a:bodyPr/>
          <a:lstStyle/>
          <a:p>
            <a:r>
              <a:rPr lang="en-US" b="1" dirty="0"/>
              <a:t>Problem 2 Solution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0EC9220-5AC9-4C00-9CF8-B3EA7315A9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4388" y="1172766"/>
            <a:ext cx="7848599" cy="118943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0AD10-6770-41F9-B4C5-13C2FF9E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18869-E49B-40F2-9131-4EF41E75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8CC69-1BD2-4EAF-99EA-D20A7C3D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A6B43B-DC89-4B1A-BFFE-A0578CCAE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799" y="2289175"/>
            <a:ext cx="658177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230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DA987-0499-4C00-87BE-F3E4157B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Job of Computer Designer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4E5B-7726-43A1-8977-8F82574B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 computer designer’s role is to make decisions that optimize system performance under constraints.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B278-281D-4556-A64E-3DD7FD01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6740-2173-44BC-8BF6-B879BC442F3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F6611-D820-45C7-9B01-9629D009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0F8F-F4AA-413A-972E-FF3E9285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18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DA987-0499-4C00-87BE-F3E4157B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Job of Computer Designer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4E5B-7726-43A1-8977-8F82574B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70C0"/>
                </a:solidFill>
              </a:rPr>
              <a:t>Key Responsibilities</a:t>
            </a:r>
          </a:p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>
                <a:solidFill>
                  <a:srgbClr val="C00000"/>
                </a:solidFill>
              </a:rPr>
              <a:t>Instruction Set Design</a:t>
            </a:r>
          </a:p>
          <a:p>
            <a:r>
              <a:rPr lang="en-US" dirty="0"/>
              <a:t>Define operations a computer can perform </a:t>
            </a:r>
          </a:p>
          <a:p>
            <a:r>
              <a:rPr lang="en-US" dirty="0"/>
              <a:t>Balance simplicity vs capability </a:t>
            </a:r>
          </a:p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>
                <a:solidFill>
                  <a:srgbClr val="C00000"/>
                </a:solidFill>
              </a:rPr>
              <a:t>Hardware Organization</a:t>
            </a:r>
          </a:p>
          <a:p>
            <a:r>
              <a:rPr lang="en-US" dirty="0"/>
              <a:t>Design CPU, ALU, registers, cache, memory hierarchy </a:t>
            </a:r>
          </a:p>
          <a:p>
            <a:r>
              <a:rPr lang="en-US" dirty="0"/>
              <a:t>Ensure efficient data flow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B278-281D-4556-A64E-3DD7FD01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6740-2173-44BC-8BF6-B879BC442F3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F6611-D820-45C7-9B01-9629D009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0F8F-F4AA-413A-972E-FF3E9285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2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DA987-0499-4C00-87BE-F3E4157B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Job of Computer Designer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4E5B-7726-43A1-8977-8F82574B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>
                <a:solidFill>
                  <a:srgbClr val="C00000"/>
                </a:solidFill>
              </a:rPr>
              <a:t>Performance Optimization</a:t>
            </a:r>
          </a:p>
          <a:p>
            <a:r>
              <a:rPr lang="en-US" b="1" dirty="0">
                <a:solidFill>
                  <a:srgbClr val="00B050"/>
                </a:solidFill>
              </a:rPr>
              <a:t>Use pipelining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00B050"/>
                </a:solidFill>
              </a:rPr>
              <a:t>, parallelism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00B050"/>
                </a:solidFill>
              </a:rPr>
              <a:t>, caching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00B050"/>
                </a:solidFill>
              </a:rPr>
              <a:t> </a:t>
            </a:r>
          </a:p>
          <a:p>
            <a:r>
              <a:rPr lang="en-US" b="1" dirty="0">
                <a:solidFill>
                  <a:srgbClr val="00B050"/>
                </a:solidFill>
              </a:rPr>
              <a:t>Reduce bottlenecks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00B050"/>
                </a:solidFill>
              </a:rPr>
              <a:t> </a:t>
            </a:r>
          </a:p>
          <a:p>
            <a:endParaRPr lang="en-US" sz="1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/>
              <a:t>d) </a:t>
            </a:r>
            <a:r>
              <a:rPr lang="en-US" b="1" dirty="0">
                <a:solidFill>
                  <a:srgbClr val="C00000"/>
                </a:solidFill>
              </a:rPr>
              <a:t>Cost and Power Management</a:t>
            </a:r>
          </a:p>
          <a:p>
            <a:r>
              <a:rPr lang="en-US" dirty="0"/>
              <a:t>Minimize manufacturing cost </a:t>
            </a:r>
          </a:p>
          <a:p>
            <a:pPr algn="just"/>
            <a:r>
              <a:rPr lang="en-US" dirty="0"/>
              <a:t>Ensure energy efficiency (important for mobile/embedded systems) </a:t>
            </a:r>
          </a:p>
          <a:p>
            <a:pPr algn="just"/>
            <a:endParaRPr lang="en-US" sz="1600" dirty="0"/>
          </a:p>
          <a:p>
            <a:pPr marL="0" indent="0">
              <a:buNone/>
            </a:pPr>
            <a:r>
              <a:rPr lang="en-US" b="1" dirty="0"/>
              <a:t>e) </a:t>
            </a:r>
            <a:r>
              <a:rPr lang="en-US" b="1" dirty="0">
                <a:solidFill>
                  <a:srgbClr val="C00000"/>
                </a:solidFill>
              </a:rPr>
              <a:t>Reliability and Scalability</a:t>
            </a:r>
          </a:p>
          <a:p>
            <a:r>
              <a:rPr lang="en-US" dirty="0"/>
              <a:t>Ensure system stability </a:t>
            </a:r>
          </a:p>
          <a:p>
            <a:r>
              <a:rPr lang="en-US" dirty="0"/>
              <a:t>Allow future upgrades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B278-281D-4556-A64E-3DD7FD01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6740-2173-44BC-8BF6-B879BC442F3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F6611-D820-45C7-9B01-9629D009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0F8F-F4AA-413A-972E-FF3E9285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98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DD3AF-FCD1-4D1F-883B-6BFB2AFC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Pipelining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94481-9E98-4252-A004-6AEF1E606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Pipelining is a technique where multiple instruction stages are processed simultaneously, similar to an assembly line in a factory.</a:t>
            </a:r>
          </a:p>
          <a:p>
            <a:pPr algn="just"/>
            <a:r>
              <a:rPr lang="en-US" dirty="0">
                <a:solidFill>
                  <a:srgbClr val="C00000"/>
                </a:solidFill>
              </a:rPr>
              <a:t>Instead of waiting for one instruction to complete entirely, the processor starts executing the next instruction while the previous one is still being processed.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0C531-75A9-4726-B9A3-C0DC8150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A20FD-DF75-4DE9-AE46-9AC56960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413D0-DD09-4E54-99C6-02B14B3D8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0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115A37C-091D-4FCE-929D-DB10D737F2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948826"/>
              </p:ext>
            </p:extLst>
          </p:nvPr>
        </p:nvGraphicFramePr>
        <p:xfrm>
          <a:off x="5291136" y="1759566"/>
          <a:ext cx="2971800" cy="2377440"/>
        </p:xfrm>
        <a:graphic>
          <a:graphicData uri="http://schemas.openxmlformats.org/drawingml/2006/table">
            <a:tbl>
              <a:tblPr/>
              <a:tblGrid>
                <a:gridCol w="1485900">
                  <a:extLst>
                    <a:ext uri="{9D8B030D-6E8A-4147-A177-3AD203B41FA5}">
                      <a16:colId xmlns:a16="http://schemas.microsoft.com/office/drawing/2014/main" val="1582074346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598323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Clock Cycle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Operation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510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Fetch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987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Decode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9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Execute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20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Fetch I2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76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Decode I2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396857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B17EE-619E-4060-84EC-7EEC438B7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EC9A0-54E4-4397-9C6F-3951AAF0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E0D4A-AF2C-40BF-96A3-9937E80E0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1945875-E672-4DBA-913D-7248EB832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264294"/>
              </p:ext>
            </p:extLst>
          </p:nvPr>
        </p:nvGraphicFramePr>
        <p:xfrm>
          <a:off x="914400" y="4598690"/>
          <a:ext cx="5638800" cy="1584960"/>
        </p:xfrm>
        <a:graphic>
          <a:graphicData uri="http://schemas.openxmlformats.org/drawingml/2006/table">
            <a:tbl>
              <a:tblPr/>
              <a:tblGrid>
                <a:gridCol w="1409700">
                  <a:extLst>
                    <a:ext uri="{9D8B030D-6E8A-4147-A177-3AD203B41FA5}">
                      <a16:colId xmlns:a16="http://schemas.microsoft.com/office/drawing/2014/main" val="294668569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168937469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991471069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1285022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Cycle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Stage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Stage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Stage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948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Fetch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56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Fetch I2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Decode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804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Fetch I3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Decode I2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Execute I1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8170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7E953B52-81B8-4C6E-97DC-814A04768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2004"/>
            <a:ext cx="391477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Suppose there are 3 instructions: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I1 = ADD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I2 = SUB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I3 = MUL 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120E0E5-0472-4863-9A74-143DCC8EC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64" y="3627004"/>
            <a:ext cx="41719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With pipelining: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Many instructions progress together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E3E4DAE-2A21-4F6F-8B1E-2172B815A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462" y="832070"/>
            <a:ext cx="391477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Without pipelining: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Only one instruction works at a time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E0275EE-167B-40A0-9074-91C8B6BCD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9569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>
                <a:solidFill>
                  <a:srgbClr val="0070C0"/>
                </a:solidFill>
              </a:rPr>
              <a:t>Pipelining Example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84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DD3AF-FCD1-4D1F-883B-6BFB2AFC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Parallelism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94481-9E98-4252-A004-6AEF1E606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Parallelism means executing multiple tasks or computations at the same time using multiple processors, cores, or machines.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0C531-75A9-4726-B9A3-C0DC8150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A20FD-DF75-4DE9-AE46-9AC56960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413D0-DD09-4E54-99C6-02B14B3D8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17483-EE57-4217-8BA8-9A4FF3D68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Introduction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0B0BD-3F09-46C9-99D3-AA641BC7F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Computer Design</a:t>
            </a:r>
          </a:p>
          <a:p>
            <a:pPr marL="0" indent="0" algn="just">
              <a:buNone/>
            </a:pPr>
            <a:r>
              <a:rPr lang="en-US" dirty="0"/>
              <a:t>Computer design is the process of creating computer systems that efficiently execute programs while balancing </a:t>
            </a:r>
            <a:r>
              <a:rPr lang="en-US" b="1" dirty="0">
                <a:solidFill>
                  <a:srgbClr val="0070C0"/>
                </a:solidFill>
              </a:rPr>
              <a:t>performance, cost, power consumption, and reliability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It involves both: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00000"/>
                </a:solidFill>
              </a:rPr>
              <a:t>Hardware design</a:t>
            </a:r>
            <a:r>
              <a:rPr lang="en-US" dirty="0">
                <a:solidFill>
                  <a:srgbClr val="C00000"/>
                </a:solidFill>
              </a:rPr>
              <a:t> (CPU, memory, I/O systems)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00000"/>
                </a:solidFill>
              </a:rPr>
              <a:t>Software-hardware interaction</a:t>
            </a:r>
            <a:r>
              <a:rPr lang="en-US" dirty="0">
                <a:solidFill>
                  <a:srgbClr val="C00000"/>
                </a:solidFill>
              </a:rPr>
              <a:t> (compilers, operating systems)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39C69-B9BA-4583-9EDE-11C8C0D2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29AE-5A3E-4F7A-9F29-E9C2D7C5ACB2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22C95-CBE4-476A-8C9B-BE582016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10000" cy="365125"/>
          </a:xfrm>
        </p:spPr>
        <p:txBody>
          <a:bodyPr/>
          <a:lstStyle/>
          <a:p>
            <a:r>
              <a:rPr lang="en-US" dirty="0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C5BD3-7D2B-4825-A08B-142ED0E9B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9E62D-ECA0-46EA-A7DE-C96DC258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Types of Parallelism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BA003-A336-4F29-ACA7-2966104E4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A. Data Parallelism</a:t>
            </a:r>
          </a:p>
          <a:p>
            <a:r>
              <a:rPr lang="en-US" dirty="0"/>
              <a:t>Same operation on different data.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 Example</a:t>
            </a:r>
          </a:p>
          <a:p>
            <a:r>
              <a:rPr lang="en-US" dirty="0"/>
              <a:t>Adding 1000 numbers using multiple cores.</a:t>
            </a:r>
          </a:p>
          <a:p>
            <a:r>
              <a:rPr lang="en-US" dirty="0"/>
              <a:t>Core 1 → Sum first 250 numbers</a:t>
            </a:r>
            <a:br>
              <a:rPr lang="en-US" dirty="0"/>
            </a:br>
            <a:r>
              <a:rPr lang="en-US" dirty="0"/>
              <a:t>Core 2 → Sum next 250 numbers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482AA-2686-48D0-A730-0B60874F4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E8CF9-DF2E-4469-8F16-B6C1ADC02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15956-B411-437C-AE44-BC30EBE5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33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9E62D-ECA0-46EA-A7DE-C96DC258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Types of Parallelism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BA003-A336-4F29-ACA7-2966104E4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B. Task Parallelism</a:t>
            </a:r>
          </a:p>
          <a:p>
            <a:r>
              <a:rPr lang="en-US" dirty="0"/>
              <a:t>Different tasks run simultaneously.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 Example</a:t>
            </a:r>
          </a:p>
          <a:p>
            <a:r>
              <a:rPr lang="en-US" dirty="0"/>
              <a:t>While:</a:t>
            </a:r>
          </a:p>
          <a:p>
            <a:r>
              <a:rPr lang="en-US" dirty="0"/>
              <a:t>One thread downloads a file </a:t>
            </a:r>
          </a:p>
          <a:p>
            <a:r>
              <a:rPr lang="en-US" dirty="0"/>
              <a:t>Another thread plays music </a:t>
            </a:r>
          </a:p>
          <a:p>
            <a:r>
              <a:rPr lang="en-US" dirty="0"/>
              <a:t>Another thread updates UI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482AA-2686-48D0-A730-0B60874F4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E8CF9-DF2E-4469-8F16-B6C1ADC02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15956-B411-437C-AE44-BC30EBE5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10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9EC5-F547-4446-B9E8-1046D9EAC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Example in Daily Life of Parallelism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93662-1360-4033-8E5F-60A4E92F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 Cooking:</a:t>
            </a:r>
          </a:p>
          <a:p>
            <a:r>
              <a:rPr lang="en-US" dirty="0"/>
              <a:t>One person cuts vegetables </a:t>
            </a:r>
          </a:p>
          <a:p>
            <a:r>
              <a:rPr lang="en-US" dirty="0"/>
              <a:t>Another cooks rice </a:t>
            </a:r>
          </a:p>
          <a:p>
            <a:r>
              <a:rPr lang="en-US" dirty="0"/>
              <a:t>Another prepares salad </a:t>
            </a:r>
          </a:p>
          <a:p>
            <a:r>
              <a:rPr lang="en-US" dirty="0"/>
              <a:t>Tasks happen simultaneously.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77B88-FD34-4B8B-AA52-15DE1785A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21E21-A938-48B7-9A32-BEDFE947A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1EF3B-B63D-49DF-9A18-AD3C3671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6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8E910-02E4-4888-B362-051C6FBD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Caching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D246B-5D3A-4B8D-A368-DF2B4FA52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Caching stores frequently used data in a small, high-speed memory so the processor can access it quickly.</a:t>
            </a:r>
          </a:p>
          <a:p>
            <a:pPr algn="just"/>
            <a:endParaRPr lang="en-US" sz="1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Why Cache is Needed</a:t>
            </a:r>
          </a:p>
          <a:p>
            <a:r>
              <a:rPr lang="en-US" dirty="0"/>
              <a:t>CPU is much faster than RAM.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Without cache:</a:t>
            </a:r>
          </a:p>
          <a:p>
            <a:r>
              <a:rPr lang="en-US" dirty="0"/>
              <a:t>CPU waits for data from slow memory.</a:t>
            </a:r>
          </a:p>
          <a:p>
            <a:r>
              <a:rPr lang="en-US" dirty="0"/>
              <a:t>Cache reduces waiting time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EB854-EB61-493E-A105-522D9F97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97184-D63A-46BA-A56D-9D8F0A7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86748-6126-47E4-B9FD-1B7F3829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10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FF179-2045-49EE-A338-E11C0B28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" panose="020B0604020202020204" pitchFamily="34" charset="0"/>
              </a:rPr>
              <a:t>Cache Hierarchy</a:t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E63734E-C589-4485-BB68-1C90658A19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023614"/>
              </p:ext>
            </p:extLst>
          </p:nvPr>
        </p:nvGraphicFramePr>
        <p:xfrm>
          <a:off x="304800" y="1447800"/>
          <a:ext cx="8229600" cy="164592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75094033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31598527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7249851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Cache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Speed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Size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50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L1 Cache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Fastest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Smallest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65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L2 Cache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Faster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Medium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032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L3 Cache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Slower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Larger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575761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D93A9-C738-4640-B73F-5F0D57520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11FAE-EA4A-4E7D-899B-788E55EC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816F2-5F0F-4DC3-B538-27986FEC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33B546-7152-4A2A-8D34-00B1DAC7954E}"/>
              </a:ext>
            </a:extLst>
          </p:cNvPr>
          <p:cNvSpPr/>
          <p:nvPr/>
        </p:nvSpPr>
        <p:spPr>
          <a:xfrm>
            <a:off x="762000" y="3493720"/>
            <a:ext cx="731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70C0"/>
                </a:solidFill>
              </a:rPr>
              <a:t>Example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400" dirty="0"/>
              <a:t>Suppose you repeatedly open the same application.</a:t>
            </a:r>
          </a:p>
          <a:p>
            <a:r>
              <a:rPr lang="en-US" sz="2400" dirty="0"/>
              <a:t>First time: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Data loaded from hard disk → slow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Next time: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Data comes from cache → fast</a:t>
            </a:r>
          </a:p>
        </p:txBody>
      </p:sp>
    </p:spTree>
    <p:extLst>
      <p:ext uri="{BB962C8B-B14F-4D97-AF65-F5344CB8AC3E}">
        <p14:creationId xmlns:p14="http://schemas.microsoft.com/office/powerpoint/2010/main" val="34389487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FF179-2045-49EE-A338-E11C0B28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2954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3600" b="1" dirty="0"/>
              <a:t>Real-Life Analogy of</a:t>
            </a:r>
            <a:br>
              <a:rPr lang="en-US" sz="3600" b="1" dirty="0"/>
            </a:br>
            <a:r>
              <a:rPr lang="en-US" altLang="en-US" sz="3600" b="1" dirty="0">
                <a:latin typeface="Arial" panose="020B0604020202020204" pitchFamily="34" charset="0"/>
              </a:rPr>
              <a:t>Cache Hierarchy </a:t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D93A9-C738-4640-B73F-5F0D57520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11FAE-EA4A-4E7D-899B-788E55EC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816F2-5F0F-4DC3-B538-27986FEC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1DB564-95C6-41FB-99E3-D5E126ECB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student keeps important books on the study table instead of going to the library repeatedly.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Study table = Cache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Library = Main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4458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42DC-A51A-49C8-A4E4-A4D6C47F1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Bottlenecks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21F58-5551-474B-8067-B040D4C78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bottleneck is a component that limits overall system performance.</a:t>
            </a:r>
          </a:p>
          <a:p>
            <a:pPr algn="just"/>
            <a:r>
              <a:rPr lang="en-US" dirty="0"/>
              <a:t>Even if other parts are fast, one slow component can reduce the total speed.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2CF32-8402-492E-91C4-1A152104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260E4-9DA4-4D6F-928F-81E73EB74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07428-91E5-49FF-8F30-F9E57CD2E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532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219F5-4CA1-401C-A1D7-7CA801B77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en-US" b="1" dirty="0">
                <a:latin typeface="Arial" panose="020B0604020202020204" pitchFamily="34" charset="0"/>
              </a:rPr>
            </a:br>
            <a:r>
              <a:rPr lang="en-US" altLang="en-US" b="1" dirty="0">
                <a:latin typeface="Arial" panose="020B0604020202020204" pitchFamily="34" charset="0"/>
              </a:rPr>
              <a:t>Common Bottlenecks</a:t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960F4A6-5D3C-4CE2-9AD5-17F8E5E781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120670"/>
              </p:ext>
            </p:extLst>
          </p:nvPr>
        </p:nvGraphicFramePr>
        <p:xfrm>
          <a:off x="1257300" y="1540034"/>
          <a:ext cx="6629400" cy="2346960"/>
        </p:xfrm>
        <a:graphic>
          <a:graphicData uri="http://schemas.openxmlformats.org/drawingml/2006/table">
            <a:tbl>
              <a:tblPr/>
              <a:tblGrid>
                <a:gridCol w="3314700">
                  <a:extLst>
                    <a:ext uri="{9D8B030D-6E8A-4147-A177-3AD203B41FA5}">
                      <a16:colId xmlns:a16="http://schemas.microsoft.com/office/drawing/2014/main" val="2267608448"/>
                    </a:ext>
                  </a:extLst>
                </a:gridCol>
                <a:gridCol w="3314700">
                  <a:extLst>
                    <a:ext uri="{9D8B030D-6E8A-4147-A177-3AD203B41FA5}">
                      <a16:colId xmlns:a16="http://schemas.microsoft.com/office/drawing/2014/main" val="11708368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70C0"/>
                          </a:solidFill>
                        </a:rPr>
                        <a:t>Component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70C0"/>
                          </a:solidFill>
                        </a:rPr>
                        <a:t>Problem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6786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CPU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Slow processing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0310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RAM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Insufficient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577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Disk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Slow storage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64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Network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Low bandwidth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308521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F5781-82FD-4C1A-B13D-BA7E25FF6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8C5CE-9B82-4362-9546-F01B5A7A9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0C91C-D947-4A1C-9A81-55E18793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127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FFC57-22C4-4B96-A44D-24E68D4C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Example of bottleneck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8B14-70BC-4ED4-8DF3-2CB663F72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A fast CPU with very slow hard disk: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CPU waits for data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Overall system becomes slow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The hard disk becomes the bottleneck.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711E9-FE8C-484F-96BF-20CC8AF11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8A42F-47CC-4C54-AE45-AB82A9EAE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DE36B-EDB7-48A6-B235-0BDBF1060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046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E7CA0-B759-4D47-B32D-BBD870BB4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Methods to Reduce Bottlenecks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41FEE-6DF2-4970-9248-E6644F650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762" y="1076325"/>
            <a:ext cx="6167438" cy="52895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800" b="1" dirty="0">
                <a:solidFill>
                  <a:srgbClr val="0070C0"/>
                </a:solidFill>
              </a:rPr>
              <a:t>A. Upgrade Hardware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SSD instead of HDD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More RAM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Faster CPU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3800" b="1" dirty="0">
                <a:solidFill>
                  <a:srgbClr val="0070C0"/>
                </a:solidFill>
              </a:rPr>
              <a:t>B. Load Balancing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Distribute tasks evenly.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800" dirty="0"/>
              <a:t>Example:</a:t>
            </a:r>
            <a:br>
              <a:rPr lang="en-US" sz="3800" dirty="0"/>
            </a:br>
            <a:r>
              <a:rPr lang="en-US" sz="3800" dirty="0"/>
              <a:t>Web requests handled by multiple servers.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3800" b="1" dirty="0">
                <a:solidFill>
                  <a:srgbClr val="0070C0"/>
                </a:solidFill>
              </a:rPr>
              <a:t>C. Efficient Algorithms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Use optimized algorithms requiring less time.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800" dirty="0"/>
              <a:t>Example:</a:t>
            </a:r>
            <a:br>
              <a:rPr lang="en-US" sz="3800" dirty="0"/>
            </a:br>
            <a:r>
              <a:rPr lang="en-US" sz="3800" b="1" dirty="0">
                <a:solidFill>
                  <a:srgbClr val="FF0000"/>
                </a:solidFill>
              </a:rPr>
              <a:t>Binary search instead of linear search.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3800" b="1" dirty="0">
                <a:solidFill>
                  <a:srgbClr val="0070C0"/>
                </a:solidFill>
              </a:rPr>
              <a:t>D. Parallel Processing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/>
              <a:t>Split workload among multiple processors.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9D8BB-A61F-4F8A-9345-D8D74CADE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85D8A-B58E-4DAA-AF65-0E1C07454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BF878-8896-4EDC-A161-EB2047D9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0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6E84B-CE63-487F-8F03-80CAA2D14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Introduction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0D1D7-D598-4646-B631-19D26D0E5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Computer Design</a:t>
            </a:r>
            <a:endParaRPr lang="en-US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70C0"/>
                </a:solidFill>
              </a:rPr>
              <a:t>A well-designed computer system ensures: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Fast execution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Efficient resource usage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Scalability for future needs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/>
              <a:t>At its core, computer design bridges the gap between </a:t>
            </a:r>
            <a:r>
              <a:rPr lang="en-US" b="1" dirty="0">
                <a:solidFill>
                  <a:srgbClr val="C00000"/>
                </a:solidFill>
              </a:rPr>
              <a:t>theoretical computation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C00000"/>
                </a:solidFill>
              </a:rPr>
              <a:t>practical implementation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A27B1-B92C-490A-A864-AB56BD3B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6A87B-12A0-4E64-8511-862CAA3F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D735-31FA-450B-82E7-8ABFB8F5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84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722A-D0D4-4486-B077-6128960F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Historical Perspectives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DD61-F77F-4F6C-9DAE-0A9EA19A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Understanding history helps explain why modern systems are designed the way they are.</a:t>
            </a:r>
          </a:p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>
                <a:solidFill>
                  <a:srgbClr val="C00000"/>
                </a:solidFill>
              </a:rPr>
              <a:t>Early Mechanical Computers (Pre-1940s)</a:t>
            </a:r>
          </a:p>
          <a:p>
            <a:r>
              <a:rPr lang="en-US" dirty="0"/>
              <a:t>Example: Charles Babbage’s Analytical Engine </a:t>
            </a:r>
          </a:p>
          <a:p>
            <a:r>
              <a:rPr lang="en-US" dirty="0"/>
              <a:t>Mechanical and limited </a:t>
            </a:r>
          </a:p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>
                <a:solidFill>
                  <a:srgbClr val="C00000"/>
                </a:solidFill>
              </a:rPr>
              <a:t>First Generation (1940s–1950s)</a:t>
            </a:r>
          </a:p>
          <a:p>
            <a:r>
              <a:rPr lang="en-US" dirty="0"/>
              <a:t>Vacuum tubes </a:t>
            </a:r>
          </a:p>
          <a:p>
            <a:r>
              <a:rPr lang="en-US" dirty="0"/>
              <a:t>Example: ENIAC </a:t>
            </a:r>
          </a:p>
          <a:p>
            <a:r>
              <a:rPr lang="en-US" dirty="0"/>
              <a:t>Large, slow, high power consumption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2DC8F-8A86-4485-AF01-8A21AC7C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296D-5A70-4825-8117-A671A038D11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37F98-867B-4314-AF91-224A1D75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614EF-DCFD-4589-895B-1CCF563C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02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722A-D0D4-4486-B077-6128960F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Historical Perspectives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DD61-F77F-4F6C-9DAE-0A9EA19A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>
                <a:solidFill>
                  <a:srgbClr val="C00000"/>
                </a:solidFill>
              </a:rPr>
              <a:t>Second Generation (1950s–1960s)</a:t>
            </a:r>
          </a:p>
          <a:p>
            <a:r>
              <a:rPr lang="en-US" dirty="0"/>
              <a:t>Transistors replaced vacuum tubes </a:t>
            </a:r>
          </a:p>
          <a:p>
            <a:r>
              <a:rPr lang="en-US" dirty="0"/>
              <a:t>Smaller, faster, more reliable </a:t>
            </a:r>
          </a:p>
          <a:p>
            <a:pPr marL="0" indent="0">
              <a:buNone/>
            </a:pPr>
            <a:r>
              <a:rPr lang="en-US" b="1" dirty="0"/>
              <a:t>d) </a:t>
            </a:r>
            <a:r>
              <a:rPr lang="en-US" b="1" dirty="0">
                <a:solidFill>
                  <a:srgbClr val="C00000"/>
                </a:solidFill>
              </a:rPr>
              <a:t>Third Generation (1960s–1970s)</a:t>
            </a:r>
          </a:p>
          <a:p>
            <a:r>
              <a:rPr lang="en-US" dirty="0"/>
              <a:t>Integrated Circuits (ICs) </a:t>
            </a:r>
          </a:p>
          <a:p>
            <a:r>
              <a:rPr lang="en-US" dirty="0"/>
              <a:t>Reduced size and cost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2DC8F-8A86-4485-AF01-8A21AC7C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296D-5A70-4825-8117-A671A038D11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37F98-867B-4314-AF91-224A1D75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614EF-DCFD-4589-895B-1CCF563C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083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722A-D0D4-4486-B077-6128960F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Historical Perspectives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DD61-F77F-4F6C-9DAE-0A9EA19A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e) </a:t>
            </a:r>
            <a:r>
              <a:rPr lang="en-US" b="1" dirty="0">
                <a:solidFill>
                  <a:srgbClr val="C00000"/>
                </a:solidFill>
              </a:rPr>
              <a:t>Fourth Generation (1970s–Present)</a:t>
            </a:r>
          </a:p>
          <a:p>
            <a:r>
              <a:rPr lang="en-US" dirty="0"/>
              <a:t>Microprocessors </a:t>
            </a:r>
          </a:p>
          <a:p>
            <a:r>
              <a:rPr lang="en-US" dirty="0"/>
              <a:t>Personal computers emerge </a:t>
            </a:r>
          </a:p>
          <a:p>
            <a:pPr marL="0" indent="0">
              <a:buNone/>
            </a:pPr>
            <a:r>
              <a:rPr lang="en-US" b="1" dirty="0"/>
              <a:t>f) </a:t>
            </a:r>
            <a:r>
              <a:rPr lang="en-US" b="1" dirty="0">
                <a:solidFill>
                  <a:srgbClr val="C00000"/>
                </a:solidFill>
              </a:rPr>
              <a:t>Modern Era</a:t>
            </a:r>
          </a:p>
          <a:p>
            <a:r>
              <a:rPr lang="en-US" dirty="0"/>
              <a:t>Multi-core processors </a:t>
            </a:r>
          </a:p>
          <a:p>
            <a:r>
              <a:rPr lang="en-US" dirty="0"/>
              <a:t>GPUs, AI accelerators </a:t>
            </a:r>
          </a:p>
          <a:p>
            <a:r>
              <a:rPr lang="en-US" dirty="0"/>
              <a:t>Cloud computing and distributed systems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2DC8F-8A86-4485-AF01-8A21AC7C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296D-5A70-4825-8117-A671A038D11D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37F98-867B-4314-AF91-224A1D75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614EF-DCFD-4589-895B-1CCF563C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445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Definition</a:t>
            </a:r>
          </a:p>
          <a:p>
            <a:pPr algn="just"/>
            <a:r>
              <a:rPr lang="en-US" dirty="0"/>
              <a:t>A </a:t>
            </a:r>
            <a:r>
              <a:rPr lang="en-US" b="1" dirty="0"/>
              <a:t>combinational circuit</a:t>
            </a:r>
            <a:r>
              <a:rPr lang="en-US" dirty="0"/>
              <a:t> is a type of digital circuit in which the </a:t>
            </a:r>
            <a:r>
              <a:rPr lang="en-US" b="1" dirty="0"/>
              <a:t>output depends only on the present inputs</a:t>
            </a:r>
            <a:r>
              <a:rPr lang="en-US" dirty="0"/>
              <a:t>, not on past inputs or memory.</a:t>
            </a:r>
          </a:p>
          <a:p>
            <a:pPr algn="just"/>
            <a:r>
              <a:rPr lang="en-US" dirty="0">
                <a:solidFill>
                  <a:srgbClr val="0070C0"/>
                </a:solidFill>
              </a:rPr>
              <a:t>It does </a:t>
            </a:r>
            <a:r>
              <a:rPr lang="en-US" b="1" dirty="0">
                <a:solidFill>
                  <a:srgbClr val="0070C0"/>
                </a:solidFill>
              </a:rPr>
              <a:t>not use memory elements</a:t>
            </a:r>
            <a:r>
              <a:rPr lang="en-US" dirty="0">
                <a:solidFill>
                  <a:srgbClr val="0070C0"/>
                </a:solidFill>
              </a:rPr>
              <a:t> (like flip-flops).</a:t>
            </a:r>
          </a:p>
          <a:p>
            <a:pPr algn="just"/>
            <a:r>
              <a:rPr lang="en-US" dirty="0"/>
              <a:t>It is made up of </a:t>
            </a:r>
            <a:r>
              <a:rPr lang="en-US" b="1" dirty="0"/>
              <a:t>logic gates</a:t>
            </a:r>
            <a:r>
              <a:rPr lang="en-US" dirty="0"/>
              <a:t> (AND, OR, NOT, NAND, NOR, XOR, XNOR).</a:t>
            </a:r>
          </a:p>
          <a:p>
            <a:pPr algn="just"/>
            <a:r>
              <a:rPr lang="en-US" dirty="0">
                <a:solidFill>
                  <a:srgbClr val="0070C0"/>
                </a:solidFill>
              </a:rPr>
              <a:t>The relation between input and output can be expressed by </a:t>
            </a:r>
            <a:r>
              <a:rPr lang="en-US" b="1" dirty="0">
                <a:solidFill>
                  <a:srgbClr val="0070C0"/>
                </a:solidFill>
              </a:rPr>
              <a:t>Boolean functions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C4533-BB0E-4BAA-B8D5-F0349B0F7054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747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Characteristics</a:t>
            </a:r>
          </a:p>
          <a:p>
            <a:pPr algn="just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Memoryless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/>
              <a:t>No storage capability; output changes immediately when input changes.</a:t>
            </a:r>
          </a:p>
          <a:p>
            <a:pPr algn="just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>
                <a:solidFill>
                  <a:srgbClr val="0070C0"/>
                </a:solidFill>
              </a:rPr>
              <a:t>For a given set of inputs, the output is always the same.</a:t>
            </a:r>
          </a:p>
          <a:p>
            <a:pPr algn="just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Time-independent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/>
              <a:t>Output depends only on the present input, not on time sequence.</a:t>
            </a:r>
          </a:p>
          <a:p>
            <a:pPr algn="just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Implementable using gates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>
                <a:solidFill>
                  <a:srgbClr val="0070C0"/>
                </a:solidFill>
              </a:rPr>
              <a:t>Realized using ICs like 7400 (NAND), 7408 (AND), etc.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C7A1F-8242-4ACD-B1EE-A83C874859AC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609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Basic Building Blocks</a:t>
            </a:r>
          </a:p>
          <a:p>
            <a:pPr algn="just"/>
            <a:r>
              <a:rPr lang="en-US" dirty="0"/>
              <a:t>Combinational circuits are built using the following </a:t>
            </a:r>
            <a:r>
              <a:rPr lang="en-US" b="1" dirty="0"/>
              <a:t>basic gates</a:t>
            </a:r>
            <a:r>
              <a:rPr lang="en-US" dirty="0"/>
              <a:t>:</a:t>
            </a:r>
          </a:p>
          <a:p>
            <a:pPr algn="just"/>
            <a:r>
              <a:rPr lang="en-US" b="1" dirty="0"/>
              <a:t>NOT gate (Inverter)</a:t>
            </a:r>
            <a:r>
              <a:rPr lang="en-US" dirty="0"/>
              <a:t> → Output is the complement of input.</a:t>
            </a:r>
          </a:p>
          <a:p>
            <a:pPr algn="just"/>
            <a:r>
              <a:rPr lang="en-US" b="1" dirty="0"/>
              <a:t>AND gate</a:t>
            </a:r>
            <a:r>
              <a:rPr lang="en-US" dirty="0"/>
              <a:t> → Output is 1 only if all inputs are 1.</a:t>
            </a:r>
          </a:p>
          <a:p>
            <a:pPr algn="just"/>
            <a:r>
              <a:rPr lang="en-US" b="1" dirty="0"/>
              <a:t>OR gate</a:t>
            </a:r>
            <a:r>
              <a:rPr lang="en-US" dirty="0"/>
              <a:t> → Output is 1 if any input is 1.</a:t>
            </a:r>
          </a:p>
          <a:p>
            <a:pPr algn="just"/>
            <a:r>
              <a:rPr lang="en-US" b="1" dirty="0"/>
              <a:t>NAND gate</a:t>
            </a:r>
            <a:r>
              <a:rPr lang="en-US" dirty="0"/>
              <a:t> → Complement of AND output.</a:t>
            </a:r>
          </a:p>
          <a:p>
            <a:pPr algn="just"/>
            <a:r>
              <a:rPr lang="en-US" b="1" dirty="0"/>
              <a:t>NOR gate</a:t>
            </a:r>
            <a:r>
              <a:rPr lang="en-US" dirty="0"/>
              <a:t> → Complement of OR output.</a:t>
            </a:r>
          </a:p>
          <a:p>
            <a:pPr algn="just"/>
            <a:r>
              <a:rPr lang="en-US" b="1" dirty="0"/>
              <a:t>XOR gate</a:t>
            </a:r>
            <a:r>
              <a:rPr lang="en-US" dirty="0"/>
              <a:t> → Output is 1 if odd number of inputs are 1.</a:t>
            </a:r>
          </a:p>
          <a:p>
            <a:pPr algn="just"/>
            <a:r>
              <a:rPr lang="en-US" b="1" dirty="0"/>
              <a:t>XNOR gate</a:t>
            </a:r>
            <a:r>
              <a:rPr lang="en-US" dirty="0"/>
              <a:t> → Complement of XOR.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31BE0-EBD1-4FDA-9906-FA06907C6D2F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671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Design Procedure for Combinational Circuits</a:t>
            </a:r>
          </a:p>
          <a:p>
            <a:pPr marL="0" indent="0">
              <a:buNone/>
            </a:pPr>
            <a:endParaRPr lang="en-US" sz="16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When designing a combinational circuit, follow these steps: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Problem Definition</a:t>
            </a:r>
            <a:r>
              <a:rPr lang="en-US" dirty="0"/>
              <a:t> → Understand the functionality (e.g., design a circuit that adds two bits).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Determine Inputs and Outputs</a:t>
            </a:r>
            <a:r>
              <a:rPr lang="en-US" dirty="0"/>
              <a:t> → Define input variables and desired outputs.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Construct Truth Table</a:t>
            </a:r>
            <a:r>
              <a:rPr lang="en-US" dirty="0"/>
              <a:t> → Show all possible input combinations and their corresponding outputs.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Derive Boolean Expressions</a:t>
            </a:r>
            <a:r>
              <a:rPr lang="en-US" dirty="0"/>
              <a:t> → Using truth table, express outputs in terms of inputs.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Simplify Boolean Functions</a:t>
            </a:r>
            <a:r>
              <a:rPr lang="en-US" dirty="0"/>
              <a:t> → Use Boolean algebra or Karnaugh maps (K-map) to minimize logic.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Implement the Circuit</a:t>
            </a:r>
            <a:r>
              <a:rPr lang="en-US" dirty="0"/>
              <a:t> → Draw the logic gate diagram using available gates.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/>
              <a:t>Verify and Test</a:t>
            </a:r>
            <a:r>
              <a:rPr lang="en-US" dirty="0"/>
              <a:t> → Ensure correctness using simulation or breadboard/FPGA.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C000-D376-4033-BD8E-AEA7829D5304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164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450"/>
            <a:ext cx="8229600" cy="508635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b="1" dirty="0">
                <a:solidFill>
                  <a:srgbClr val="C00000"/>
                </a:solidFill>
              </a:rPr>
              <a:t>Types of Standard Combinational Circuits</a:t>
            </a:r>
          </a:p>
          <a:p>
            <a:pPr marL="0" indent="0">
              <a:buNone/>
            </a:pPr>
            <a:endParaRPr lang="en-US" sz="2300" b="1" dirty="0"/>
          </a:p>
          <a:p>
            <a:r>
              <a:rPr lang="en-US" b="1" dirty="0"/>
              <a:t>Adders</a:t>
            </a:r>
            <a:endParaRPr lang="en-US" dirty="0"/>
          </a:p>
          <a:p>
            <a:pPr lvl="1"/>
            <a:r>
              <a:rPr lang="en-US" b="1" dirty="0"/>
              <a:t>Half Adder</a:t>
            </a:r>
            <a:r>
              <a:rPr lang="en-US" dirty="0"/>
              <a:t> → Adds two bits, produces Sum &amp; Carry.</a:t>
            </a:r>
          </a:p>
          <a:p>
            <a:pPr lvl="1"/>
            <a:r>
              <a:rPr lang="en-US" b="1" dirty="0"/>
              <a:t>Full Adder</a:t>
            </a:r>
            <a:r>
              <a:rPr lang="en-US" dirty="0"/>
              <a:t> → Adds three bits (A, B, </a:t>
            </a:r>
            <a:r>
              <a:rPr lang="en-US" dirty="0" err="1"/>
              <a:t>Cin</a:t>
            </a:r>
            <a:r>
              <a:rPr lang="en-US" dirty="0"/>
              <a:t>), produces Sum &amp; Carry.</a:t>
            </a:r>
          </a:p>
          <a:p>
            <a:r>
              <a:rPr lang="en-US" b="1" dirty="0"/>
              <a:t>Subtractors</a:t>
            </a:r>
            <a:endParaRPr lang="en-US" dirty="0"/>
          </a:p>
          <a:p>
            <a:pPr lvl="1"/>
            <a:r>
              <a:rPr lang="en-US" b="1" dirty="0"/>
              <a:t>Half Subtractor</a:t>
            </a:r>
            <a:r>
              <a:rPr lang="en-US" dirty="0"/>
              <a:t> → Subtracts two bits, gives Difference &amp; Borrow.</a:t>
            </a:r>
          </a:p>
          <a:p>
            <a:pPr lvl="1"/>
            <a:r>
              <a:rPr lang="en-US" b="1" dirty="0"/>
              <a:t>Full Subtractor</a:t>
            </a:r>
            <a:r>
              <a:rPr lang="en-US" dirty="0"/>
              <a:t> → Subtracts three bits (A, B, Bin), gives Difference &amp; Borrow.</a:t>
            </a:r>
          </a:p>
          <a:p>
            <a:r>
              <a:rPr lang="en-US" b="1" dirty="0"/>
              <a:t>Multiplexers (MUX)</a:t>
            </a:r>
            <a:endParaRPr lang="en-US" dirty="0"/>
          </a:p>
          <a:p>
            <a:pPr lvl="1"/>
            <a:r>
              <a:rPr lang="en-US" dirty="0"/>
              <a:t>Selects one input out of many inputs using select lines.</a:t>
            </a:r>
          </a:p>
          <a:p>
            <a:pPr lvl="1"/>
            <a:r>
              <a:rPr lang="en-US" dirty="0"/>
              <a:t>Example: 4-to-1 MUX selects one input based on 2 control signals.</a:t>
            </a:r>
          </a:p>
          <a:p>
            <a:r>
              <a:rPr lang="en-US" b="1" dirty="0"/>
              <a:t>Demultiplexers (DEMUX)</a:t>
            </a:r>
            <a:endParaRPr lang="en-US" dirty="0"/>
          </a:p>
          <a:p>
            <a:pPr lvl="1"/>
            <a:r>
              <a:rPr lang="en-US" dirty="0"/>
              <a:t>Takes one input and routes it to one of many outputs, based on select lines.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ADBC1-C876-4620-B1B5-1C560A65A05A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953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C00000"/>
                </a:solidFill>
              </a:rPr>
              <a:t>Types of Standard Combinational Circuits</a:t>
            </a:r>
          </a:p>
          <a:p>
            <a:r>
              <a:rPr lang="en-US" sz="2600" b="1" dirty="0"/>
              <a:t>Encoders</a:t>
            </a:r>
            <a:endParaRPr lang="en-US" sz="2600" dirty="0"/>
          </a:p>
          <a:p>
            <a:pPr lvl="1"/>
            <a:r>
              <a:rPr lang="en-US" sz="2600" dirty="0"/>
              <a:t>Converts </a:t>
            </a:r>
            <a:r>
              <a:rPr lang="en-US" sz="2600" b="1" dirty="0"/>
              <a:t>2^n inputs</a:t>
            </a:r>
            <a:r>
              <a:rPr lang="en-US" sz="2600" dirty="0"/>
              <a:t> into </a:t>
            </a:r>
            <a:r>
              <a:rPr lang="en-US" sz="2600" b="1" dirty="0"/>
              <a:t>n outputs</a:t>
            </a:r>
            <a:r>
              <a:rPr lang="en-US" sz="2600" dirty="0"/>
              <a:t> (binary form).</a:t>
            </a:r>
          </a:p>
          <a:p>
            <a:pPr lvl="1"/>
            <a:r>
              <a:rPr lang="en-US" sz="2600" dirty="0"/>
              <a:t>Example: Decimal-to-binary encoder.</a:t>
            </a:r>
          </a:p>
          <a:p>
            <a:r>
              <a:rPr lang="en-US" sz="2600" b="1" dirty="0"/>
              <a:t>Decoders</a:t>
            </a:r>
            <a:endParaRPr lang="en-US" sz="2600" dirty="0"/>
          </a:p>
          <a:p>
            <a:pPr lvl="1"/>
            <a:r>
              <a:rPr lang="en-US" sz="2600" dirty="0"/>
              <a:t>Converts </a:t>
            </a:r>
            <a:r>
              <a:rPr lang="en-US" sz="2600" b="1" dirty="0"/>
              <a:t>n inputs</a:t>
            </a:r>
            <a:r>
              <a:rPr lang="en-US" sz="2600" dirty="0"/>
              <a:t> into </a:t>
            </a:r>
            <a:r>
              <a:rPr lang="en-US" sz="2600" b="1" dirty="0"/>
              <a:t>2^n outputs</a:t>
            </a:r>
            <a:r>
              <a:rPr lang="en-US" sz="2600" dirty="0"/>
              <a:t>.</a:t>
            </a:r>
          </a:p>
          <a:p>
            <a:pPr lvl="1"/>
            <a:r>
              <a:rPr lang="en-US" sz="2600" dirty="0"/>
              <a:t>Example: Binary-to-7-segment decoder.</a:t>
            </a:r>
          </a:p>
          <a:p>
            <a:r>
              <a:rPr lang="en-US" sz="2600" b="1" dirty="0"/>
              <a:t>Comparators</a:t>
            </a:r>
            <a:endParaRPr lang="en-US" sz="2600" dirty="0"/>
          </a:p>
          <a:p>
            <a:pPr lvl="1"/>
            <a:r>
              <a:rPr lang="en-US" sz="2600" dirty="0"/>
              <a:t>Compares two binary numbers (A and B) and outputs whether A = B, A &gt; B, A &lt; B.</a:t>
            </a:r>
          </a:p>
          <a:p>
            <a:r>
              <a:rPr lang="en-US" sz="2600" b="1" dirty="0"/>
              <a:t>Code Converters</a:t>
            </a:r>
            <a:endParaRPr lang="en-US" sz="2600" dirty="0"/>
          </a:p>
          <a:p>
            <a:pPr lvl="1"/>
            <a:r>
              <a:rPr lang="en-US" sz="2600" dirty="0"/>
              <a:t>Convert from one code to another (e.g., BCD to Excess-3, Binary to Gray code).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8E5EB-28D3-4F17-8E1A-F7CA3C4B3300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812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Combinational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9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C00000"/>
                </a:solidFill>
              </a:rPr>
              <a:t> Applications of Combinational Circuits</a:t>
            </a:r>
          </a:p>
          <a:p>
            <a:pPr marL="0" indent="0">
              <a:buNone/>
            </a:pPr>
            <a:endParaRPr lang="en-US" sz="1400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Arithmetic operations (ALU in microprocessors).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Data selection and routing (MUX/DEMUX in memory and communication systems).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Code conversion (digital displays, communication encoding).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Comparison (digital control and processors).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Logic implementation (control units in microprocessors).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A6ED-9D19-4CC6-8AFA-89F6122563B5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CAB9D-EA9F-4947-95B0-0DB7E1F81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Definition of Performance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B15AC-F4D6-4014-80ED-69BAC282B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600" b="1" dirty="0">
                <a:solidFill>
                  <a:srgbClr val="C00000"/>
                </a:solidFill>
              </a:rPr>
              <a:t>Performance</a:t>
            </a:r>
          </a:p>
          <a:p>
            <a:pPr marL="0" indent="0" algn="just">
              <a:buNone/>
            </a:pPr>
            <a:r>
              <a:rPr lang="en-US" sz="3800" dirty="0"/>
              <a:t>Performance is a measure of how efficiently a computer system executes a task.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800" b="1" dirty="0">
                <a:solidFill>
                  <a:srgbClr val="C00000"/>
                </a:solidFill>
              </a:rPr>
              <a:t>Key Metrics of Performance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b="1" dirty="0"/>
              <a:t>Execution Time (Latency)</a:t>
            </a:r>
            <a:r>
              <a:rPr lang="en-US" sz="3800" dirty="0"/>
              <a:t> </a:t>
            </a:r>
          </a:p>
          <a:p>
            <a:pPr lvl="1"/>
            <a:r>
              <a:rPr lang="en-US" sz="3800" dirty="0"/>
              <a:t>Time taken to complete a task </a:t>
            </a:r>
          </a:p>
          <a:p>
            <a:pPr lvl="1"/>
            <a:r>
              <a:rPr lang="en-US" sz="3800" dirty="0"/>
              <a:t>Lower is better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b="1" dirty="0"/>
              <a:t>Throughput</a:t>
            </a:r>
            <a:r>
              <a:rPr lang="en-US" sz="3800" dirty="0"/>
              <a:t> </a:t>
            </a:r>
          </a:p>
          <a:p>
            <a:pPr lvl="1"/>
            <a:r>
              <a:rPr lang="en-US" sz="3800" dirty="0"/>
              <a:t>Number of tasks completed per unit time </a:t>
            </a:r>
          </a:p>
          <a:p>
            <a:pPr lvl="1"/>
            <a:r>
              <a:rPr lang="en-US" sz="3800" dirty="0"/>
              <a:t>Higher is better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25D86-F92E-4784-B5FC-A64A7F80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36117-DC20-4921-B447-761205428BC9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E8B2B-DCF0-4494-ADD2-21BE9200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8491-3465-4553-A57C-D618B625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1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Sequential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70C0"/>
                </a:solidFill>
              </a:rPr>
              <a:t>Definition</a:t>
            </a:r>
          </a:p>
          <a:p>
            <a:pPr marL="0" indent="0">
              <a:buNone/>
            </a:pPr>
            <a:endParaRPr lang="en-US" sz="1300" b="1" dirty="0">
              <a:solidFill>
                <a:srgbClr val="0070C0"/>
              </a:solidFill>
            </a:endParaRPr>
          </a:p>
          <a:p>
            <a:pPr algn="just"/>
            <a:r>
              <a:rPr lang="en-US" sz="2800" dirty="0"/>
              <a:t>A </a:t>
            </a:r>
            <a:r>
              <a:rPr lang="en-US" sz="2800" b="1" dirty="0"/>
              <a:t>sequential circuit</a:t>
            </a:r>
            <a:r>
              <a:rPr lang="en-US" sz="2800" dirty="0"/>
              <a:t> is a type of digital circuit in which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output depends on both present inputs and past history (previous outputs)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en-US" sz="2800" dirty="0"/>
              <a:t>Unlike combinational circuits, </a:t>
            </a:r>
            <a:r>
              <a:rPr lang="en-US" sz="2800" b="1" dirty="0"/>
              <a:t>sequential circuits contain memory elements</a:t>
            </a:r>
            <a:r>
              <a:rPr lang="en-US" sz="2800" dirty="0"/>
              <a:t> (flip-flops, latches).</a:t>
            </a:r>
          </a:p>
          <a:p>
            <a:pPr algn="just"/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These memory elements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store the previous states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en-US" sz="2800" dirty="0"/>
              <a:t>Thus, the behavior of sequential circuits is described by </a:t>
            </a:r>
            <a:r>
              <a:rPr lang="en-US" sz="2800" b="1" dirty="0"/>
              <a:t> state tables, and timing diagrams</a:t>
            </a:r>
            <a:r>
              <a:rPr lang="en-US" sz="28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DF52-BF0B-43FA-9B78-CD4325457368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511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7B3E9-3DA4-46A8-B86B-19D39C326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Combinational Vs Sequential Circuits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492A55A-3907-4B93-85E0-B104E57B79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79957"/>
            <a:ext cx="8229600" cy="436644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7041-0803-4BDF-ADA6-20773D43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2DFB-A95D-4899-9345-00DBEB91EE93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4F101-2150-4B1B-AAEC-1AF55CA83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1BCD-AC96-4C01-B234-D75170543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62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Sequential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Characteristics</a:t>
            </a:r>
          </a:p>
          <a:p>
            <a:pPr algn="just"/>
            <a:r>
              <a:rPr lang="en-US" sz="2800" b="1" dirty="0">
                <a:solidFill>
                  <a:srgbClr val="00B050"/>
                </a:solidFill>
              </a:rPr>
              <a:t>Dependence on past input</a:t>
            </a:r>
            <a:r>
              <a:rPr lang="en-US" sz="2800" dirty="0">
                <a:solidFill>
                  <a:srgbClr val="00B050"/>
                </a:solidFill>
              </a:rPr>
              <a:t>: </a:t>
            </a:r>
            <a:r>
              <a:rPr lang="en-US" sz="2800" dirty="0"/>
              <a:t>The present output depends not only on inputs but also on the stored state.</a:t>
            </a:r>
          </a:p>
          <a:p>
            <a:pPr algn="just"/>
            <a:r>
              <a:rPr lang="en-US" sz="2800" b="1" dirty="0">
                <a:solidFill>
                  <a:srgbClr val="00B050"/>
                </a:solidFill>
              </a:rPr>
              <a:t>Contain memory</a:t>
            </a:r>
            <a:r>
              <a:rPr lang="en-US" sz="2800" dirty="0">
                <a:solidFill>
                  <a:srgbClr val="00B050"/>
                </a:solidFill>
              </a:rPr>
              <a:t>: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Flip-flops (basic storage elements) are used.</a:t>
            </a:r>
          </a:p>
          <a:p>
            <a:pPr algn="just"/>
            <a:r>
              <a:rPr lang="en-US" sz="2800" b="1" dirty="0">
                <a:solidFill>
                  <a:srgbClr val="00B050"/>
                </a:solidFill>
              </a:rPr>
              <a:t>Time-dependent behavior</a:t>
            </a:r>
            <a:r>
              <a:rPr lang="en-US" sz="2800" dirty="0">
                <a:solidFill>
                  <a:srgbClr val="00B050"/>
                </a:solidFill>
              </a:rPr>
              <a:t>: </a:t>
            </a:r>
            <a:r>
              <a:rPr lang="en-US" sz="2800" dirty="0"/>
              <a:t>Sequential circuits change their states with time.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1592-C6AC-4207-8550-46499CB522F8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99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Sequential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400" b="1" dirty="0">
                <a:solidFill>
                  <a:srgbClr val="0070C0"/>
                </a:solidFill>
              </a:rPr>
              <a:t> Basic Building Blocks</a:t>
            </a:r>
          </a:p>
          <a:p>
            <a:pPr marL="0" indent="0" algn="just">
              <a:buNone/>
            </a:pPr>
            <a:endParaRPr lang="en-US" sz="1800" b="1" dirty="0"/>
          </a:p>
          <a:p>
            <a:pPr algn="just"/>
            <a:r>
              <a:rPr lang="en-US" b="1" dirty="0"/>
              <a:t>Flip-Flops</a:t>
            </a:r>
            <a:r>
              <a:rPr lang="en-US" dirty="0"/>
              <a:t> (fundamental memory element)</a:t>
            </a:r>
          </a:p>
          <a:p>
            <a:pPr lvl="1" algn="just"/>
            <a:r>
              <a:rPr lang="en-US" b="1" dirty="0"/>
              <a:t>SR Flip-Flop</a:t>
            </a:r>
            <a:r>
              <a:rPr lang="en-US" dirty="0"/>
              <a:t> → Set/Reset</a:t>
            </a:r>
          </a:p>
          <a:p>
            <a:pPr lvl="1" algn="just"/>
            <a:r>
              <a:rPr lang="en-US" b="1" dirty="0"/>
              <a:t>JK Flip-Flop</a:t>
            </a:r>
            <a:r>
              <a:rPr lang="en-US" dirty="0"/>
              <a:t> → Universal flip-flop (solves SR invalid state)</a:t>
            </a:r>
          </a:p>
          <a:p>
            <a:pPr lvl="1" algn="just"/>
            <a:r>
              <a:rPr lang="en-US" b="1" dirty="0"/>
              <a:t>D Flip-Flop</a:t>
            </a:r>
            <a:r>
              <a:rPr lang="en-US" dirty="0"/>
              <a:t> → Data/Delay flip-flop (most used in registers)</a:t>
            </a:r>
          </a:p>
          <a:p>
            <a:pPr lvl="1" algn="just"/>
            <a:r>
              <a:rPr lang="en-US" b="1" dirty="0"/>
              <a:t>T Flip-Flop</a:t>
            </a:r>
            <a:r>
              <a:rPr lang="en-US" dirty="0"/>
              <a:t> → Toggle flip-flop (used in counters)</a:t>
            </a:r>
          </a:p>
          <a:p>
            <a:pPr algn="just"/>
            <a:r>
              <a:rPr lang="en-US" b="1" dirty="0"/>
              <a:t>Latches</a:t>
            </a:r>
            <a:endParaRPr lang="en-US" dirty="0"/>
          </a:p>
          <a:p>
            <a:pPr lvl="1" algn="just"/>
            <a:r>
              <a:rPr lang="en-US" dirty="0"/>
              <a:t>Level-sensitive storage devices.</a:t>
            </a:r>
          </a:p>
          <a:p>
            <a:pPr algn="just"/>
            <a:r>
              <a:rPr lang="en-US" b="1" dirty="0"/>
              <a:t>Registers</a:t>
            </a:r>
            <a:endParaRPr lang="en-US" dirty="0"/>
          </a:p>
          <a:p>
            <a:pPr lvl="1" algn="just"/>
            <a:r>
              <a:rPr lang="en-US" dirty="0"/>
              <a:t>Group of flip-flops to store multi-bit data.</a:t>
            </a:r>
          </a:p>
          <a:p>
            <a:pPr algn="just"/>
            <a:r>
              <a:rPr lang="en-US" b="1" dirty="0"/>
              <a:t>Counters</a:t>
            </a:r>
            <a:endParaRPr lang="en-US" dirty="0"/>
          </a:p>
          <a:p>
            <a:pPr lvl="1" algn="just"/>
            <a:r>
              <a:rPr lang="en-US" dirty="0"/>
              <a:t>Sequential circuits that go through a predetermined sequence of states (binary, decade, up/down).</a:t>
            </a: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243C-DEAE-46EE-9154-90C12875B7DF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585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Sequential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0070C0"/>
                </a:solidFill>
              </a:rPr>
              <a:t>Applications of Sequential Circuits</a:t>
            </a:r>
          </a:p>
          <a:p>
            <a:pPr marL="0" indent="0">
              <a:buNone/>
            </a:pPr>
            <a:endParaRPr lang="en-US" sz="2300" b="1" dirty="0"/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Microprocessors and controllers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/>
              <a:t>Instruction execution, control unit design.</a:t>
            </a:r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Memory devices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Registers, RAM, ROM.</a:t>
            </a:r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Counters and timers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/>
              <a:t>Digital clocks, frequency dividers.</a:t>
            </a:r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Communication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Serial data transmission, error detection.</a:t>
            </a:r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Control systems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/>
              <a:t>Traffic light controllers, elevators, vending machines.</a:t>
            </a:r>
          </a:p>
          <a:p>
            <a:pPr algn="just"/>
            <a:r>
              <a:rPr lang="en-US" sz="3600" b="1" dirty="0">
                <a:solidFill>
                  <a:srgbClr val="1EA917"/>
                </a:solidFill>
              </a:rPr>
              <a:t>Digital signal processing</a:t>
            </a:r>
            <a:r>
              <a:rPr lang="en-US" sz="3600" dirty="0">
                <a:solidFill>
                  <a:srgbClr val="1EA917"/>
                </a:solidFill>
              </a:rPr>
              <a:t>: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Shift registers for filtering and storage.</a:t>
            </a: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9344-62CE-460B-8E67-37C9CA9D7E15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325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Definition of a Register</a:t>
            </a:r>
          </a:p>
          <a:p>
            <a:pPr marL="0" indent="0">
              <a:buNone/>
            </a:pPr>
            <a:endParaRPr lang="en-US" sz="12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A </a:t>
            </a:r>
            <a:r>
              <a:rPr lang="en-US" sz="2400" b="1" dirty="0">
                <a:solidFill>
                  <a:srgbClr val="0070C0"/>
                </a:solidFill>
              </a:rPr>
              <a:t>register</a:t>
            </a:r>
            <a:r>
              <a:rPr lang="en-US" sz="2400" dirty="0">
                <a:solidFill>
                  <a:srgbClr val="0070C0"/>
                </a:solidFill>
              </a:rPr>
              <a:t> is a collection of </a:t>
            </a:r>
            <a:r>
              <a:rPr lang="en-US" sz="2400" b="1" dirty="0">
                <a:solidFill>
                  <a:srgbClr val="0070C0"/>
                </a:solidFill>
              </a:rPr>
              <a:t>flip-flops</a:t>
            </a:r>
            <a:r>
              <a:rPr lang="en-US" sz="2400" dirty="0">
                <a:solidFill>
                  <a:srgbClr val="0070C0"/>
                </a:solidFill>
              </a:rPr>
              <a:t> (usually D flip-flops) used to </a:t>
            </a:r>
            <a:r>
              <a:rPr lang="en-US" sz="2400" b="1" dirty="0">
                <a:solidFill>
                  <a:srgbClr val="0070C0"/>
                </a:solidFill>
              </a:rPr>
              <a:t>store multi-bit binary information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  <a:p>
            <a:pPr algn="just"/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B11D-29C3-4829-827C-96AAE0AB9F01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45</a:t>
            </a:fld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D1DA6FDE-1E97-4875-A8F8-66E9D43D0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23" y="3489066"/>
            <a:ext cx="821731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Example: A 4-bit register can store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1010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(binary data).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Registers are used extensively inside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microprocessors,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 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memory units, and control units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60366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70C0"/>
                </a:solidFill>
              </a:rPr>
              <a:t> Types of Registers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(a) General Purpose Registers (GPRs)</a:t>
            </a:r>
          </a:p>
          <a:p>
            <a:pPr algn="just"/>
            <a:r>
              <a:rPr lang="en-US" sz="2800" dirty="0"/>
              <a:t>Store data temporarily during program execution.</a:t>
            </a:r>
          </a:p>
          <a:p>
            <a:pPr algn="just"/>
            <a:r>
              <a:rPr lang="en-US" sz="2800" dirty="0"/>
              <a:t>Used by the Arithmetic Logic Unit (ALU) for operations.</a:t>
            </a:r>
          </a:p>
          <a:p>
            <a:pPr algn="just"/>
            <a:r>
              <a:rPr lang="en-US" sz="2800" dirty="0">
                <a:solidFill>
                  <a:srgbClr val="C00000"/>
                </a:solidFill>
              </a:rPr>
              <a:t>Example (Intel 8086): AX, BX, CX, DX.</a:t>
            </a: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F3341-A0F6-46CD-AA9B-216DF6DE6E8B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392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229600" cy="486727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b="1" dirty="0">
                <a:solidFill>
                  <a:srgbClr val="0070C0"/>
                </a:solidFill>
              </a:rPr>
              <a:t>Types of Registers</a:t>
            </a:r>
          </a:p>
          <a:p>
            <a:pPr marL="0" indent="0">
              <a:buNone/>
            </a:pPr>
            <a:endParaRPr lang="en-US" sz="13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(b) Special Purpose Registers</a:t>
            </a:r>
          </a:p>
          <a:p>
            <a:pPr marL="0" indent="0">
              <a:buNone/>
            </a:pPr>
            <a:endParaRPr lang="en-U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n-US" sz="2800" b="1" dirty="0"/>
              <a:t>Accumulator (ACC)</a:t>
            </a:r>
            <a:r>
              <a:rPr lang="en-US" sz="2800" dirty="0"/>
              <a:t> → Holds intermediate results of ALU operations.</a:t>
            </a:r>
          </a:p>
          <a:p>
            <a:pPr algn="just"/>
            <a:r>
              <a:rPr lang="en-US" sz="2800" b="1" dirty="0"/>
              <a:t>Program Counter (PC)</a:t>
            </a:r>
            <a:r>
              <a:rPr lang="en-US" sz="2800" dirty="0"/>
              <a:t> → Holds the address of the next instruction.</a:t>
            </a:r>
          </a:p>
          <a:p>
            <a:pPr algn="just"/>
            <a:r>
              <a:rPr lang="en-US" sz="2800" b="1" dirty="0"/>
              <a:t>Instruction Register (IR)</a:t>
            </a:r>
            <a:r>
              <a:rPr lang="en-US" sz="2800" dirty="0"/>
              <a:t> → Holds the current instruction being executed.</a:t>
            </a:r>
          </a:p>
          <a:p>
            <a:pPr algn="just"/>
            <a:r>
              <a:rPr lang="en-US" sz="2800" b="1" dirty="0"/>
              <a:t>Memory Address Register (MAR)</a:t>
            </a:r>
            <a:r>
              <a:rPr lang="en-US" sz="2800" dirty="0"/>
              <a:t> → Holds the memory location to be accessed.</a:t>
            </a:r>
          </a:p>
          <a:p>
            <a:pPr algn="just"/>
            <a:r>
              <a:rPr lang="en-US" sz="2800" b="1" dirty="0"/>
              <a:t>Memory Data Register (MDR)</a:t>
            </a:r>
            <a:r>
              <a:rPr lang="en-US" sz="2800" dirty="0"/>
              <a:t> → Holds data read from or written to memory.</a:t>
            </a:r>
          </a:p>
          <a:p>
            <a:pPr algn="just"/>
            <a:r>
              <a:rPr lang="en-US" sz="2800" b="1" dirty="0"/>
              <a:t>Stack Pointer (SP)</a:t>
            </a:r>
            <a:r>
              <a:rPr lang="en-US" sz="2800" dirty="0"/>
              <a:t> → Points to the top of the stack in memory.</a:t>
            </a:r>
          </a:p>
          <a:p>
            <a:pPr algn="just"/>
            <a:r>
              <a:rPr lang="en-US" sz="2800" b="1" dirty="0"/>
              <a:t>Status Register / Flag Register</a:t>
            </a:r>
            <a:r>
              <a:rPr lang="en-US" sz="2800" dirty="0"/>
              <a:t> → Holds condition flags (Zero, Carry, Sign, Overflow).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7531-B0DB-44F7-AF6C-FCFE7A6C16F4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321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1. Specification</a:t>
            </a:r>
          </a:p>
          <a:p>
            <a:pPr algn="just"/>
            <a:r>
              <a:rPr lang="en-US" dirty="0"/>
              <a:t>Define the </a:t>
            </a:r>
            <a:r>
              <a:rPr lang="en-US" b="1" dirty="0"/>
              <a:t>function</a:t>
            </a:r>
            <a:r>
              <a:rPr lang="en-US" dirty="0"/>
              <a:t> of the component:</a:t>
            </a:r>
          </a:p>
          <a:p>
            <a:pPr lvl="1" algn="just"/>
            <a:r>
              <a:rPr lang="en-US" dirty="0"/>
              <a:t>Is it a </a:t>
            </a:r>
            <a:r>
              <a:rPr lang="en-US" b="1" dirty="0"/>
              <a:t>data storage register</a:t>
            </a:r>
            <a:r>
              <a:rPr lang="en-US" dirty="0"/>
              <a:t> (hold a value)?</a:t>
            </a:r>
          </a:p>
          <a:p>
            <a:pPr lvl="1" algn="just"/>
            <a:r>
              <a:rPr lang="en-US" dirty="0"/>
              <a:t>A </a:t>
            </a:r>
            <a:r>
              <a:rPr lang="en-US" b="1" dirty="0"/>
              <a:t>counter</a:t>
            </a:r>
            <a:r>
              <a:rPr lang="en-US" dirty="0"/>
              <a:t> (sequence of values)?</a:t>
            </a:r>
          </a:p>
          <a:p>
            <a:pPr lvl="1" algn="just"/>
            <a:r>
              <a:rPr lang="en-US" dirty="0"/>
              <a:t>A </a:t>
            </a:r>
            <a:r>
              <a:rPr lang="en-US" b="1" dirty="0"/>
              <a:t>shift register</a:t>
            </a:r>
            <a:r>
              <a:rPr lang="en-US" dirty="0"/>
              <a:t> (move data left/right)?</a:t>
            </a:r>
          </a:p>
          <a:p>
            <a:pPr lvl="1" algn="just"/>
            <a:r>
              <a:rPr lang="en-US" dirty="0"/>
              <a:t>A </a:t>
            </a:r>
            <a:r>
              <a:rPr lang="en-US" b="1" dirty="0"/>
              <a:t>special-purpose register</a:t>
            </a:r>
            <a:r>
              <a:rPr lang="en-US" dirty="0"/>
              <a:t> (PC, IR, MAR, SP, etc.)?</a:t>
            </a:r>
          </a:p>
          <a:p>
            <a:pPr algn="just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Example: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“Design a 4-bit register to store intermediate ALU results.”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02FC-43AC-4BFD-B9A5-CEE7B552981B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702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2. Determine Inputs and Outputs</a:t>
            </a:r>
          </a:p>
          <a:p>
            <a:r>
              <a:rPr lang="en-US" b="1" dirty="0"/>
              <a:t>Inputs:</a:t>
            </a:r>
            <a:endParaRPr lang="en-US" dirty="0"/>
          </a:p>
          <a:p>
            <a:pPr lvl="1"/>
            <a:r>
              <a:rPr lang="en-US" dirty="0"/>
              <a:t>Data input (D) lines (parallel or serial).</a:t>
            </a:r>
          </a:p>
          <a:p>
            <a:pPr lvl="1"/>
            <a:r>
              <a:rPr lang="en-US" dirty="0"/>
              <a:t>Control signals:</a:t>
            </a:r>
          </a:p>
          <a:p>
            <a:pPr lvl="2"/>
            <a:r>
              <a:rPr lang="en-US" b="1" dirty="0"/>
              <a:t>Clock</a:t>
            </a:r>
            <a:r>
              <a:rPr lang="en-US" dirty="0"/>
              <a:t> (for synchronization).</a:t>
            </a:r>
          </a:p>
          <a:p>
            <a:pPr lvl="2"/>
            <a:r>
              <a:rPr lang="en-US" b="1" dirty="0"/>
              <a:t>Load/Enable</a:t>
            </a:r>
            <a:r>
              <a:rPr lang="en-US" dirty="0"/>
              <a:t> (to allow data writing).</a:t>
            </a:r>
          </a:p>
          <a:p>
            <a:pPr lvl="2"/>
            <a:r>
              <a:rPr lang="en-US" b="1" dirty="0"/>
              <a:t>Clear/Reset</a:t>
            </a:r>
            <a:r>
              <a:rPr lang="en-US" dirty="0"/>
              <a:t> (to initialize to 0).</a:t>
            </a:r>
          </a:p>
          <a:p>
            <a:pPr lvl="2"/>
            <a:r>
              <a:rPr lang="en-US" b="1" dirty="0"/>
              <a:t>Shift control</a:t>
            </a:r>
            <a:r>
              <a:rPr lang="en-US" dirty="0"/>
              <a:t> (for shift registers).</a:t>
            </a:r>
          </a:p>
          <a:p>
            <a:r>
              <a:rPr lang="en-US" b="1" dirty="0"/>
              <a:t>Outputs:</a:t>
            </a:r>
            <a:endParaRPr lang="en-US" dirty="0"/>
          </a:p>
          <a:p>
            <a:pPr lvl="1"/>
            <a:r>
              <a:rPr lang="en-US" dirty="0"/>
              <a:t>Stored data (Q).</a:t>
            </a:r>
          </a:p>
          <a:p>
            <a:pPr lvl="1"/>
            <a:r>
              <a:rPr lang="en-US" dirty="0"/>
              <a:t>Status flags (e.g., zero, carry, overflow for flag registers).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9F415-344A-4D9D-8DA5-8AA923BCA0F8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8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C2B4-D420-4A62-B066-3CD51292F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Definition of Performance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29A66-D168-4162-ADF5-9D4B93106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/>
              <a:t>CPU Performance Formula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Where:</a:t>
            </a:r>
          </a:p>
          <a:p>
            <a:pPr algn="just"/>
            <a:r>
              <a:rPr lang="en-US" b="1" dirty="0"/>
              <a:t>Instruction Count (IC)</a:t>
            </a:r>
            <a:r>
              <a:rPr lang="en-US" dirty="0"/>
              <a:t> = Number of instructions in a program </a:t>
            </a:r>
          </a:p>
          <a:p>
            <a:pPr algn="just"/>
            <a:r>
              <a:rPr lang="en-US" b="1" dirty="0"/>
              <a:t>CPI (Cycles Per Instruction)</a:t>
            </a:r>
            <a:r>
              <a:rPr lang="en-US" dirty="0"/>
              <a:t> = Average cycles per instruction </a:t>
            </a:r>
          </a:p>
          <a:p>
            <a:pPr algn="just"/>
            <a:r>
              <a:rPr lang="en-US" b="1" dirty="0"/>
              <a:t>Clock Cycle Time</a:t>
            </a:r>
            <a:r>
              <a:rPr lang="en-US" dirty="0"/>
              <a:t> = Duration of one clock cycle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CF830-8D36-4D32-B464-53305473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AF0D6-CF2C-4AA1-AC3D-539574630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1A2ED-EDB2-48C3-BD1F-522D2A550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828E5-BCC9-4632-B185-EA2A1C252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09800"/>
            <a:ext cx="6019800" cy="50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236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3. Select Storage Elements</a:t>
            </a:r>
          </a:p>
          <a:p>
            <a:r>
              <a:rPr lang="en-US" dirty="0"/>
              <a:t>Use </a:t>
            </a:r>
            <a:r>
              <a:rPr lang="en-US" b="1" dirty="0"/>
              <a:t>Flip-Flops</a:t>
            </a:r>
            <a:r>
              <a:rPr lang="en-US" dirty="0"/>
              <a:t> (basic storage units).</a:t>
            </a:r>
          </a:p>
          <a:p>
            <a:pPr lvl="1"/>
            <a:r>
              <a:rPr lang="en-US" dirty="0"/>
              <a:t>D Flip-Flop → widely used in registers (simple data storage).</a:t>
            </a:r>
          </a:p>
          <a:p>
            <a:pPr lvl="1"/>
            <a:r>
              <a:rPr lang="en-US" dirty="0"/>
              <a:t>JK/T Flip-Flops → useful for counters.</a:t>
            </a:r>
          </a:p>
          <a:p>
            <a:r>
              <a:rPr lang="en-US" b="1" dirty="0"/>
              <a:t>Number of Flip-Flops = Number of Bits in the Register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8-bit register → 8 D Flip-Flops in parallel.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A6AAF-09DB-4024-A65A-04F3C8B94214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664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4. Derive Functional Requirements</a:t>
            </a:r>
          </a:p>
          <a:p>
            <a:pPr algn="just"/>
            <a:r>
              <a:rPr lang="en-US" sz="2400" dirty="0"/>
              <a:t>Use truth tables, state diagrams, or Boolean equations depending on the type of component:</a:t>
            </a:r>
          </a:p>
          <a:p>
            <a:pPr algn="just"/>
            <a:r>
              <a:rPr lang="en-US" sz="2400" b="1" dirty="0"/>
              <a:t>Simple Register:</a:t>
            </a:r>
            <a:endParaRPr lang="en-US" sz="2400" dirty="0"/>
          </a:p>
          <a:p>
            <a:pPr algn="just"/>
            <a:r>
              <a:rPr lang="en-US" sz="2400" b="1" dirty="0"/>
              <a:t>Counter:</a:t>
            </a:r>
            <a:endParaRPr lang="en-US" sz="2400" dirty="0"/>
          </a:p>
          <a:p>
            <a:pPr algn="just"/>
            <a:r>
              <a:rPr lang="en-US" sz="2400" b="1" dirty="0"/>
              <a:t>Shift Register:</a:t>
            </a:r>
            <a:endParaRPr lang="en-US" sz="2400" dirty="0"/>
          </a:p>
          <a:p>
            <a:pPr algn="just"/>
            <a:r>
              <a:rPr lang="en-US" sz="2400" b="1" dirty="0"/>
              <a:t>Special Registers: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D690B-095E-427A-B617-9D6830B093A4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228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solidFill>
                  <a:srgbClr val="0070C0"/>
                </a:solidFill>
              </a:rPr>
              <a:t>5. Logic Circuit Design</a:t>
            </a:r>
          </a:p>
          <a:p>
            <a:pPr algn="just"/>
            <a:r>
              <a:rPr lang="en-US" sz="2600" dirty="0"/>
              <a:t>Implement the next-state equations using </a:t>
            </a:r>
            <a:r>
              <a:rPr lang="en-US" sz="2600" b="1" dirty="0"/>
              <a:t>logic gates + flip-flops</a:t>
            </a:r>
            <a:r>
              <a:rPr lang="en-US" sz="2600" dirty="0"/>
              <a:t>.</a:t>
            </a:r>
          </a:p>
          <a:p>
            <a:pPr algn="just"/>
            <a:r>
              <a:rPr lang="en-US" sz="2600" dirty="0"/>
              <a:t>Add multiplexers if multiple operations are needed (e.g., load vs shift vs clear).</a:t>
            </a:r>
          </a:p>
          <a:p>
            <a:pPr algn="just"/>
            <a:r>
              <a:rPr lang="en-US" sz="2600" dirty="0"/>
              <a:t>Example:</a:t>
            </a:r>
          </a:p>
          <a:p>
            <a:pPr algn="just"/>
            <a:r>
              <a:rPr lang="en-US" sz="2600" dirty="0"/>
              <a:t>A </a:t>
            </a:r>
            <a:r>
              <a:rPr lang="en-US" sz="2600" b="1" dirty="0"/>
              <a:t>4-bit register with load and clear</a:t>
            </a:r>
            <a:r>
              <a:rPr lang="en-US" sz="2600" dirty="0"/>
              <a:t>:</a:t>
            </a:r>
          </a:p>
          <a:p>
            <a:pPr lvl="1" algn="just"/>
            <a:r>
              <a:rPr lang="en-US" sz="2600" dirty="0"/>
              <a:t>Each flip-flop input comes from a MUX that selects between D-input (for load), 0 (for clear), or Q (hold).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AFE4-C29B-40E7-ABB2-CCB2A8C5C613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478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rgbClr val="0070C0"/>
                </a:solidFill>
              </a:rPr>
              <a:t>6. Control Signal Integration</a:t>
            </a:r>
          </a:p>
          <a:p>
            <a:pPr algn="just"/>
            <a:r>
              <a:rPr lang="en-US" sz="2400" dirty="0"/>
              <a:t>Provide control lines that dictate </a:t>
            </a:r>
            <a:r>
              <a:rPr lang="en-US" sz="2400" b="1" dirty="0"/>
              <a:t>when and how</a:t>
            </a:r>
            <a:r>
              <a:rPr lang="en-US" sz="2400" dirty="0"/>
              <a:t> the register changes:</a:t>
            </a:r>
          </a:p>
          <a:p>
            <a:pPr lvl="1" algn="just"/>
            <a:r>
              <a:rPr lang="en-US" sz="2400" b="1" dirty="0"/>
              <a:t>Load (LD):</a:t>
            </a:r>
            <a:r>
              <a:rPr lang="en-US" sz="2400" dirty="0"/>
              <a:t> When active, data is loaded from input lines.</a:t>
            </a:r>
          </a:p>
          <a:p>
            <a:pPr lvl="1" algn="just"/>
            <a:r>
              <a:rPr lang="en-US" sz="2400" b="1" dirty="0"/>
              <a:t>Shift (SH):</a:t>
            </a:r>
            <a:r>
              <a:rPr lang="en-US" sz="2400" dirty="0"/>
              <a:t> When active, data shifts left/right.</a:t>
            </a:r>
          </a:p>
          <a:p>
            <a:pPr lvl="1" algn="just"/>
            <a:r>
              <a:rPr lang="en-US" sz="2400" b="1" dirty="0"/>
              <a:t>Clear (CLR):</a:t>
            </a:r>
            <a:r>
              <a:rPr lang="en-US" sz="2400" dirty="0"/>
              <a:t> Resets register to zero.</a:t>
            </a:r>
          </a:p>
          <a:p>
            <a:pPr lvl="1" algn="just"/>
            <a:r>
              <a:rPr lang="en-US" sz="2400" b="1" dirty="0"/>
              <a:t>Enable (EN):</a:t>
            </a:r>
            <a:r>
              <a:rPr lang="en-US" sz="2400" dirty="0"/>
              <a:t> Allows data output or tri-state operation (for bus interfacing).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68FD-047A-425A-9176-33AA420CC0F9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72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70C0"/>
                </a:solidFill>
              </a:rPr>
              <a:t>7. Verification</a:t>
            </a:r>
          </a:p>
          <a:p>
            <a:r>
              <a:rPr lang="en-US" sz="2600" dirty="0"/>
              <a:t>Prepare a </a:t>
            </a:r>
            <a:r>
              <a:rPr lang="en-US" sz="2600" b="1" dirty="0"/>
              <a:t>truth table or timing diagram</a:t>
            </a:r>
            <a:r>
              <a:rPr lang="en-US" sz="2600" dirty="0"/>
              <a:t> to verify operation.</a:t>
            </a:r>
          </a:p>
          <a:p>
            <a:pPr marL="0" indent="0">
              <a:buNone/>
            </a:pPr>
            <a:endParaRPr lang="en-US" sz="1300" dirty="0"/>
          </a:p>
          <a:p>
            <a:pPr marL="0" indent="0" algn="just">
              <a:buNone/>
            </a:pPr>
            <a:r>
              <a:rPr lang="en-US" sz="2600" b="1" dirty="0">
                <a:solidFill>
                  <a:srgbClr val="1EA917"/>
                </a:solidFill>
              </a:rPr>
              <a:t>Timing Diagram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timing diagram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is a graphical representation that shows how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digital signals (inputs, outputs, and clocks)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change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with time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en-US" sz="2600" dirty="0"/>
              <a:t>The </a:t>
            </a:r>
            <a:r>
              <a:rPr lang="en-US" sz="2600" b="1" dirty="0"/>
              <a:t>horizontal axis</a:t>
            </a:r>
            <a:r>
              <a:rPr lang="en-US" sz="2600" dirty="0"/>
              <a:t> → represents </a:t>
            </a:r>
            <a:r>
              <a:rPr lang="en-US" sz="2600" b="1" dirty="0"/>
              <a:t>time</a:t>
            </a:r>
            <a:r>
              <a:rPr lang="en-US" sz="2600" dirty="0"/>
              <a:t>.</a:t>
            </a:r>
          </a:p>
          <a:p>
            <a:pPr algn="just"/>
            <a:r>
              <a:rPr lang="en-US" sz="2600" dirty="0"/>
              <a:t>The </a:t>
            </a:r>
            <a:r>
              <a:rPr lang="en-US" sz="2600" b="1" dirty="0"/>
              <a:t>vertical axis</a:t>
            </a:r>
            <a:r>
              <a:rPr lang="en-US" sz="2600" dirty="0"/>
              <a:t> → represents </a:t>
            </a:r>
            <a:r>
              <a:rPr lang="en-US" sz="2600" b="1" dirty="0"/>
              <a:t>logic levels</a:t>
            </a:r>
            <a:r>
              <a:rPr lang="en-US" sz="2600" dirty="0"/>
              <a:t> (0 = LOW, 1 = HIGH).</a:t>
            </a:r>
          </a:p>
          <a:p>
            <a:pPr algn="just"/>
            <a:r>
              <a:rPr lang="en-US" sz="2600" dirty="0"/>
              <a:t>Timing diagrams illustrate the </a:t>
            </a:r>
            <a:r>
              <a:rPr lang="en-US" sz="2600" b="1" dirty="0"/>
              <a:t>relationship between multiple signals</a:t>
            </a:r>
            <a:r>
              <a:rPr lang="en-US" sz="2600" dirty="0"/>
              <a:t> in a digital circuit.</a:t>
            </a:r>
          </a:p>
          <a:p>
            <a:pPr marL="0" indent="0" algn="just">
              <a:buNone/>
            </a:pPr>
            <a:endParaRPr lang="en-US" sz="15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What is the Purpose of Timing Diagrams?</a:t>
            </a:r>
            <a:endParaRPr lang="en-US" sz="26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5C8D-7C7F-4E45-A0FC-89A6E60A33EC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160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229600" cy="50958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8. Implementation</a:t>
            </a:r>
          </a:p>
          <a:p>
            <a:pPr algn="just"/>
            <a:r>
              <a:rPr lang="en-US" sz="2800" dirty="0"/>
              <a:t>Small designs → logic gates + flip-flops.</a:t>
            </a:r>
          </a:p>
          <a:p>
            <a:pPr algn="just"/>
            <a:r>
              <a:rPr lang="en-US" sz="2800" dirty="0"/>
              <a:t>Large designs → HDL (Verilog/VHDL) or register files in </a:t>
            </a:r>
            <a:r>
              <a:rPr lang="en-US" sz="2800" b="1" dirty="0"/>
              <a:t>processor </a:t>
            </a:r>
            <a:r>
              <a:rPr lang="en-US" sz="2800" b="1" dirty="0" err="1"/>
              <a:t>datapath</a:t>
            </a:r>
            <a:r>
              <a:rPr lang="en-US" sz="28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C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Hardware Description Language (HDL)</a:t>
            </a:r>
            <a:r>
              <a:rPr lang="en-US" sz="2800" dirty="0">
                <a:solidFill>
                  <a:srgbClr val="C00000"/>
                </a:solidFill>
              </a:rPr>
              <a:t> is a specialized computer language used to </a:t>
            </a:r>
            <a:r>
              <a:rPr lang="en-US" sz="2800" b="1" dirty="0">
                <a:solidFill>
                  <a:srgbClr val="C00000"/>
                </a:solidFill>
              </a:rPr>
              <a:t>describe, model, and simulate digital circuits and systems</a:t>
            </a:r>
            <a:r>
              <a:rPr lang="en-US" sz="2800" dirty="0">
                <a:solidFill>
                  <a:srgbClr val="C00000"/>
                </a:solidFill>
              </a:rPr>
              <a:t> (like registers, ALUs, processors, and entire microchips).</a:t>
            </a:r>
          </a:p>
          <a:p>
            <a:pPr marL="0" indent="0" algn="just">
              <a:buNone/>
            </a:pPr>
            <a:endParaRPr lang="en-US" sz="1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2800" b="1" dirty="0">
                <a:solidFill>
                  <a:srgbClr val="00B050"/>
                </a:solidFill>
              </a:rPr>
              <a:t>Popular HDLs</a:t>
            </a:r>
          </a:p>
          <a:p>
            <a:pPr algn="just"/>
            <a:r>
              <a:rPr lang="en-US" sz="2800" b="1" dirty="0"/>
              <a:t>Verilog HDL</a:t>
            </a:r>
            <a:r>
              <a:rPr lang="en-US" sz="2800" dirty="0"/>
              <a:t> → widely used in industry.</a:t>
            </a:r>
          </a:p>
          <a:p>
            <a:pPr algn="just"/>
            <a:r>
              <a:rPr lang="en-US" sz="2800" b="1" dirty="0"/>
              <a:t>VHDL</a:t>
            </a:r>
            <a:r>
              <a:rPr lang="en-US" sz="2800" dirty="0"/>
              <a:t> (VHSIC Hardware Description Language) → used in defense and aerospace systems.</a:t>
            </a:r>
          </a:p>
          <a:p>
            <a:pPr algn="just"/>
            <a:r>
              <a:rPr lang="en-US" sz="2800" b="1" dirty="0" err="1"/>
              <a:t>SystemVerilog</a:t>
            </a:r>
            <a:r>
              <a:rPr lang="en-US" sz="2800" dirty="0"/>
              <a:t> → advanced version of Verilog with verification features.</a:t>
            </a:r>
          </a:p>
          <a:p>
            <a:pPr marL="0" indent="0" algn="ctr">
              <a:buNone/>
            </a:pPr>
            <a:endParaRPr lang="en-US" sz="26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Why HDL is Important in Microprocessor &amp; Interfacing?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5CB-83B7-4021-8B29-7AF3C1C20CF2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890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Design Methodology of Register-Level Components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70C0"/>
                </a:solidFill>
              </a:rPr>
              <a:t> Summary of Design Steps</a:t>
            </a:r>
          </a:p>
          <a:p>
            <a:pPr algn="just"/>
            <a:r>
              <a:rPr lang="en-US" sz="2400" b="1" dirty="0"/>
              <a:t>Define function</a:t>
            </a:r>
            <a:r>
              <a:rPr lang="en-US" sz="2400" dirty="0"/>
              <a:t> (storage, count, shift, control).</a:t>
            </a:r>
          </a:p>
          <a:p>
            <a:pPr algn="just"/>
            <a:r>
              <a:rPr lang="en-US" sz="2400" b="1" dirty="0"/>
              <a:t>Identify inputs/outputs</a:t>
            </a:r>
            <a:r>
              <a:rPr lang="en-US" sz="2400" dirty="0"/>
              <a:t> (data, control, status).</a:t>
            </a:r>
          </a:p>
          <a:p>
            <a:pPr algn="just"/>
            <a:r>
              <a:rPr lang="en-US" sz="2400" b="1" dirty="0"/>
              <a:t>Choose flip-flop type</a:t>
            </a:r>
            <a:r>
              <a:rPr lang="en-US" sz="2400" dirty="0"/>
              <a:t>.</a:t>
            </a:r>
          </a:p>
          <a:p>
            <a:pPr algn="just"/>
            <a:r>
              <a:rPr lang="en-US" sz="2400" b="1" dirty="0"/>
              <a:t>Write next-state equations</a:t>
            </a:r>
            <a:r>
              <a:rPr lang="en-US" sz="2400" dirty="0"/>
              <a:t> or state diagram.</a:t>
            </a:r>
          </a:p>
          <a:p>
            <a:pPr algn="just"/>
            <a:r>
              <a:rPr lang="en-US" sz="2400" b="1" dirty="0"/>
              <a:t>Implement logic</a:t>
            </a:r>
            <a:r>
              <a:rPr lang="en-US" sz="2400" dirty="0"/>
              <a:t> with gates + multiplexers.</a:t>
            </a:r>
          </a:p>
          <a:p>
            <a:pPr algn="just"/>
            <a:r>
              <a:rPr lang="en-US" sz="2400" b="1" dirty="0"/>
              <a:t>Add control signals</a:t>
            </a:r>
            <a:r>
              <a:rPr lang="en-US" sz="2400" dirty="0"/>
              <a:t> (Load, Clear, Shift, Enable).</a:t>
            </a:r>
          </a:p>
          <a:p>
            <a:pPr algn="just"/>
            <a:r>
              <a:rPr lang="en-US" sz="2400" b="1" dirty="0"/>
              <a:t>Verify</a:t>
            </a:r>
            <a:r>
              <a:rPr lang="en-US" sz="2400" dirty="0"/>
              <a:t> with truth table &amp; timing diagram.</a:t>
            </a:r>
          </a:p>
          <a:p>
            <a:pPr algn="just"/>
            <a:r>
              <a:rPr lang="en-US" sz="2400" b="1" dirty="0"/>
              <a:t>Implement</a:t>
            </a:r>
            <a:r>
              <a:rPr lang="en-US" sz="2400" dirty="0"/>
              <a:t> in hardware/HDL.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E35E3-A35C-45F2-872A-0CD363C4D247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862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Processor-Level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/>
              <a:t> Definition</a:t>
            </a:r>
          </a:p>
          <a:p>
            <a:pPr algn="just"/>
            <a:r>
              <a:rPr lang="en-US" sz="2400" b="1" dirty="0"/>
              <a:t>Processor-level components</a:t>
            </a:r>
            <a:r>
              <a:rPr lang="en-US" sz="2400" dirty="0"/>
              <a:t> are the </a:t>
            </a:r>
            <a:r>
              <a:rPr lang="en-US" sz="2400" b="1" dirty="0"/>
              <a:t>major building blocks inside a microprocessor (CPU)</a:t>
            </a:r>
            <a:r>
              <a:rPr lang="en-US" sz="2400" dirty="0"/>
              <a:t> that work together to fetch, decode, and execute instructions.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B050"/>
                </a:solidFill>
              </a:rPr>
              <a:t>Processor-level components include the </a:t>
            </a:r>
            <a:r>
              <a:rPr lang="en-US" sz="2400" b="1" dirty="0">
                <a:solidFill>
                  <a:srgbClr val="0070C0"/>
                </a:solidFill>
              </a:rPr>
              <a:t>ALU, Control Unit, Register File, Instruction Register, Program Counter, Flags Register, Instruction Decoder, System Bus, and Clock Unit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C00000"/>
                </a:solidFill>
              </a:rPr>
              <a:t>They form the </a:t>
            </a:r>
            <a:r>
              <a:rPr lang="en-US" sz="2400" b="1" dirty="0">
                <a:solidFill>
                  <a:srgbClr val="C00000"/>
                </a:solidFill>
              </a:rPr>
              <a:t>core functional units of the CPU</a:t>
            </a:r>
            <a:r>
              <a:rPr lang="en-US" sz="2400" dirty="0">
                <a:solidFill>
                  <a:srgbClr val="C00000"/>
                </a:solidFill>
              </a:rPr>
              <a:t> that coordinate to execute instructions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ED2A-F31F-4502-A649-0593596E9B36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138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 Techniques of Processor-Level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Specification</a:t>
            </a:r>
            <a:r>
              <a:rPr lang="en-US" sz="2400" dirty="0"/>
              <a:t> → What should the component do?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RTL Design</a:t>
            </a:r>
            <a:r>
              <a:rPr lang="en-US" sz="2400" dirty="0"/>
              <a:t> → Express in register-transfer operations.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Functional Decomposition</a:t>
            </a:r>
            <a:r>
              <a:rPr lang="en-US" sz="2400" dirty="0"/>
              <a:t> → Break into </a:t>
            </a:r>
            <a:r>
              <a:rPr lang="en-US" sz="2400" dirty="0" err="1"/>
              <a:t>datapath</a:t>
            </a:r>
            <a:r>
              <a:rPr lang="en-US" sz="2400" dirty="0"/>
              <a:t> + control unit.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Logic Design</a:t>
            </a:r>
            <a:r>
              <a:rPr lang="en-US" sz="2400" dirty="0"/>
              <a:t> → Derive logic circuits for ALU, PC, CU, etc.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Control Strategy</a:t>
            </a:r>
            <a:r>
              <a:rPr lang="en-US" sz="2400" dirty="0"/>
              <a:t> → Choose hardwired or microprogrammed.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Bus and Interface</a:t>
            </a:r>
            <a:r>
              <a:rPr lang="en-US" sz="2400" dirty="0"/>
              <a:t> → Design data paths and control signals.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Verification</a:t>
            </a:r>
            <a:r>
              <a:rPr lang="en-US" sz="2400" dirty="0"/>
              <a:t> → Truth tables, timing diagrams, simulation.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Implementation</a:t>
            </a:r>
            <a:r>
              <a:rPr lang="en-US" sz="2400" dirty="0"/>
              <a:t> → Gates, HDL, FPGA, or VLSI.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5B384-AAF7-4F85-803D-0C3E26BB3EE8}" type="datetime3">
              <a:rPr lang="en-US" smtClean="0"/>
              <a:t>9 May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962275" cy="365125"/>
          </a:xfrm>
        </p:spPr>
        <p:txBody>
          <a:bodyPr/>
          <a:lstStyle/>
          <a:p>
            <a:r>
              <a:rPr lang="en-US"/>
              <a:t>07142225: Computer Architecture and Organization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631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037EF18-D049-43FA-80E5-8AF6547DF5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922" y="1166018"/>
            <a:ext cx="8046156" cy="4525963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D05DC3-7A38-4283-B0B8-4CAFFAB66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5809-201A-4A99-9E1D-FBF03A740B6E}" type="datetime3">
              <a:rPr lang="en-US" smtClean="0"/>
              <a:t>9 May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9087A-B8BA-4B7D-A269-A68842A7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D5200-222F-406B-A5C6-E01F40A77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9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C4FE-3ADF-4FCF-A020-B8F903EE9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Problem 1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6994A-0C46-45E4-85B5-61A937F99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A program executes </a:t>
            </a:r>
            <a:r>
              <a:rPr lang="en-US" sz="2800" b="1" dirty="0">
                <a:solidFill>
                  <a:srgbClr val="0070C0"/>
                </a:solidFill>
              </a:rPr>
              <a:t>5 × 10⁶ instructions</a:t>
            </a:r>
            <a:r>
              <a:rPr lang="en-US" sz="2800" dirty="0">
                <a:solidFill>
                  <a:srgbClr val="0070C0"/>
                </a:solidFill>
              </a:rPr>
              <a:t> on a processor. The average </a:t>
            </a:r>
            <a:r>
              <a:rPr lang="en-US" sz="2800" b="1" dirty="0">
                <a:solidFill>
                  <a:srgbClr val="0070C0"/>
                </a:solidFill>
              </a:rPr>
              <a:t>CPI = 2.5</a:t>
            </a:r>
            <a:r>
              <a:rPr lang="en-US" sz="2800" dirty="0">
                <a:solidFill>
                  <a:srgbClr val="0070C0"/>
                </a:solidFill>
              </a:rPr>
              <a:t>, and the </a:t>
            </a:r>
            <a:r>
              <a:rPr lang="en-US" sz="2800" b="1" dirty="0">
                <a:solidFill>
                  <a:srgbClr val="0070C0"/>
                </a:solidFill>
              </a:rPr>
              <a:t>clock cycle time = 4 ns</a:t>
            </a:r>
            <a:r>
              <a:rPr lang="en-US" sz="2800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en-US" sz="2800" b="1" dirty="0"/>
              <a:t>Tasks:</a:t>
            </a:r>
            <a:endParaRPr lang="en-U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/>
              <a:t>Calculate the total CPU execution time.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/>
              <a:t>If the clock cycle time is reduced to </a:t>
            </a:r>
            <a:r>
              <a:rPr lang="en-US" sz="2800" b="1" dirty="0"/>
              <a:t>2 ns</a:t>
            </a:r>
            <a:r>
              <a:rPr lang="en-US" sz="2800" dirty="0"/>
              <a:t>, what will be the new CPU time?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/>
              <a:t>Comment on how clock speed affects performance.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80B25-DA33-49EA-ABFB-111A8246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1B581-00FF-48AC-BB79-6E7ECB18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395BF-7E62-4815-B6B4-E84093C4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8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C4FE-3ADF-4FCF-A020-B8F903EE9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Problem 1 Solution</a:t>
            </a: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6994A-0C46-45E4-85B5-61A937F99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Given:</a:t>
            </a:r>
          </a:p>
          <a:p>
            <a:r>
              <a:rPr lang="en-US" sz="2400" dirty="0"/>
              <a:t>Instruction Count (IC) = 5×10</a:t>
            </a:r>
            <a:r>
              <a:rPr lang="en-US" sz="2400" baseline="30000" dirty="0"/>
              <a:t>6</a:t>
            </a:r>
            <a:endParaRPr lang="en-US" sz="2400" dirty="0"/>
          </a:p>
          <a:p>
            <a:r>
              <a:rPr lang="en-US" sz="2400" dirty="0"/>
              <a:t>CPI = 2.5 </a:t>
            </a:r>
          </a:p>
          <a:p>
            <a:r>
              <a:rPr lang="en-US" sz="2400" dirty="0"/>
              <a:t>Clock Cycle Time = 4 ns=4×10</a:t>
            </a:r>
            <a:r>
              <a:rPr lang="en-US" sz="2400" baseline="30000" dirty="0"/>
              <a:t>-9</a:t>
            </a:r>
            <a:r>
              <a:rPr lang="en-US" sz="2400" dirty="0"/>
              <a:t> sec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80B25-DA33-49EA-ABFB-111A8246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1B581-00FF-48AC-BB79-6E7ECB18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395BF-7E62-4815-B6B4-E84093C4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EBB3DF-406C-4B9A-9384-BC23281F3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65" y="3505200"/>
            <a:ext cx="7066835" cy="242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8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22285-4E80-419D-A5A7-DCE9E6117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1 Solution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F4DC1-5E48-41B1-9961-2F266B987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2C79-454A-4B76-A262-FBAF1DC60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5167F-CDE7-48A8-80EE-23B11BC9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C1577D-AEFB-496C-BB84-4B307CA8A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0475"/>
            <a:ext cx="7239000" cy="3104601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4ABE3913-87C9-4892-AE95-8C9BAE1C9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EA0A5A8-87B0-42E0-B79A-AF900AAA6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4638139"/>
            <a:ext cx="8001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3: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Reducing clock cycle time increases clock speed, which reduces CPU time proportionally.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improves directly when clock cycle time decreases.</a:t>
            </a:r>
          </a:p>
        </p:txBody>
      </p:sp>
    </p:spTree>
    <p:extLst>
      <p:ext uri="{BB962C8B-B14F-4D97-AF65-F5344CB8AC3E}">
        <p14:creationId xmlns:p14="http://schemas.microsoft.com/office/powerpoint/2010/main" val="405875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99E3-3D16-418A-9820-4C6D02BE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Problem 2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6D41-4F25-40D6-982A-194425D58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rgbClr val="0070C0"/>
                </a:solidFill>
              </a:rPr>
              <a:t> A processor runs a program in </a:t>
            </a:r>
            <a:r>
              <a:rPr lang="en-US" sz="2600" b="1" dirty="0">
                <a:solidFill>
                  <a:srgbClr val="0070C0"/>
                </a:solidFill>
              </a:rPr>
              <a:t>0.08 seconds</a:t>
            </a:r>
            <a:r>
              <a:rPr lang="en-US" sz="2600" dirty="0">
                <a:solidFill>
                  <a:srgbClr val="0070C0"/>
                </a:solidFill>
              </a:rPr>
              <a:t>. The program consists of </a:t>
            </a:r>
            <a:r>
              <a:rPr lang="en-US" sz="2600" b="1" dirty="0">
                <a:solidFill>
                  <a:srgbClr val="0070C0"/>
                </a:solidFill>
              </a:rPr>
              <a:t>2 × 10⁶ instructions</a:t>
            </a:r>
            <a:r>
              <a:rPr lang="en-US" sz="2600" dirty="0">
                <a:solidFill>
                  <a:srgbClr val="0070C0"/>
                </a:solidFill>
              </a:rPr>
              <a:t>, and the </a:t>
            </a:r>
            <a:r>
              <a:rPr lang="en-US" sz="2600" b="1" dirty="0">
                <a:solidFill>
                  <a:srgbClr val="0070C0"/>
                </a:solidFill>
              </a:rPr>
              <a:t>clock cycle time is 5 ns</a:t>
            </a:r>
            <a:r>
              <a:rPr lang="en-US" sz="2600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algn="just"/>
            <a:r>
              <a:rPr lang="en-US" sz="2600" b="1" dirty="0"/>
              <a:t>Tasks:</a:t>
            </a:r>
            <a:endParaRPr lang="en-US" sz="2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/>
              <a:t>Determine the average </a:t>
            </a:r>
            <a:r>
              <a:rPr lang="en-US" sz="2600" b="1" dirty="0"/>
              <a:t>CPI</a:t>
            </a:r>
            <a:r>
              <a:rPr lang="en-US" sz="2600" dirty="0"/>
              <a:t> of the processor.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/>
              <a:t>If an optimization reduces the CPI by </a:t>
            </a:r>
            <a:r>
              <a:rPr lang="en-US" sz="2600" b="1" dirty="0"/>
              <a:t>20%</a:t>
            </a:r>
            <a:r>
              <a:rPr lang="en-US" sz="2600" dirty="0"/>
              <a:t>, calculate the new CPU time.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/>
              <a:t>Which factor (CPI or clock cycle time) would be more effective to improve performance in this case? Justify.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27AB0-5F38-42B4-A7DE-8CCFBA6D9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9600-5F75-45A5-8B79-FEA7E6040757}" type="datetime3">
              <a:rPr lang="en-US" smtClean="0"/>
              <a:t>9 May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A8F4-133A-46BE-8968-53D4BFB0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07142225: Computer Architecture and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5A20-C563-47C0-87D6-EB2F07DA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CFFE-504E-48E2-9562-8F7E4BA14A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52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3398</Words>
  <Application>Microsoft Office PowerPoint</Application>
  <PresentationFormat>On-screen Show (4:3)</PresentationFormat>
  <Paragraphs>631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Arial Unicode MS</vt:lpstr>
      <vt:lpstr>Calibri</vt:lpstr>
      <vt:lpstr>Times New Roman</vt:lpstr>
      <vt:lpstr>Wingdings</vt:lpstr>
      <vt:lpstr>Office Theme</vt:lpstr>
      <vt:lpstr>Chapter 1 Fundamentals of Computer Design</vt:lpstr>
      <vt:lpstr>Introduction</vt:lpstr>
      <vt:lpstr>Introduction</vt:lpstr>
      <vt:lpstr>Definition of Performance</vt:lpstr>
      <vt:lpstr>Definition of Performance</vt:lpstr>
      <vt:lpstr> Problem 1 </vt:lpstr>
      <vt:lpstr>  Problem 1 Solution  </vt:lpstr>
      <vt:lpstr>Problem 1 Solution</vt:lpstr>
      <vt:lpstr> Problem 2 </vt:lpstr>
      <vt:lpstr> Problem 2 Solution </vt:lpstr>
      <vt:lpstr> Problem 2 Solution </vt:lpstr>
      <vt:lpstr>Problem 2 Solution</vt:lpstr>
      <vt:lpstr>Problem 2 Solution</vt:lpstr>
      <vt:lpstr>Job of Computer Designer</vt:lpstr>
      <vt:lpstr>Job of Computer Designer</vt:lpstr>
      <vt:lpstr>Job of Computer Designer</vt:lpstr>
      <vt:lpstr> Pipelining </vt:lpstr>
      <vt:lpstr> Pipelining Example </vt:lpstr>
      <vt:lpstr> Parallelism </vt:lpstr>
      <vt:lpstr> Types of Parallelism </vt:lpstr>
      <vt:lpstr> Types of Parallelism </vt:lpstr>
      <vt:lpstr> Example in Daily Life of Parallelism </vt:lpstr>
      <vt:lpstr> Caching </vt:lpstr>
      <vt:lpstr>Cache Hierarchy </vt:lpstr>
      <vt:lpstr> Real-Life Analogy of Cache Hierarchy  </vt:lpstr>
      <vt:lpstr> Bottlenecks </vt:lpstr>
      <vt:lpstr> Common Bottlenecks </vt:lpstr>
      <vt:lpstr> Example of bottleneck </vt:lpstr>
      <vt:lpstr>Methods to Reduce Bottlenecks</vt:lpstr>
      <vt:lpstr>Historical Perspectives</vt:lpstr>
      <vt:lpstr>Historical Perspectives</vt:lpstr>
      <vt:lpstr>Historical Perspectives</vt:lpstr>
      <vt:lpstr>Combinational Circuits</vt:lpstr>
      <vt:lpstr>Combinational Circuits</vt:lpstr>
      <vt:lpstr>Combinational Circuits</vt:lpstr>
      <vt:lpstr>Combinational Circuits</vt:lpstr>
      <vt:lpstr>Combinational Circuits</vt:lpstr>
      <vt:lpstr>Combinational Circuits</vt:lpstr>
      <vt:lpstr>Combinational Circuits</vt:lpstr>
      <vt:lpstr>Sequential Circuits</vt:lpstr>
      <vt:lpstr>Combinational Vs Sequential Circuits</vt:lpstr>
      <vt:lpstr>Sequential Circuits</vt:lpstr>
      <vt:lpstr>Sequential Circuits</vt:lpstr>
      <vt:lpstr>Sequential Circuits</vt:lpstr>
      <vt:lpstr>Register-Level Components</vt:lpstr>
      <vt:lpstr>Register-Level Components</vt:lpstr>
      <vt:lpstr>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Design Methodology of Register-Level Components</vt:lpstr>
      <vt:lpstr>Processor-Level Components</vt:lpstr>
      <vt:lpstr>Design Techniques of Processor-Level Components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301 Microprocessors</dc:title>
  <dc:creator>User</dc:creator>
  <cp:lastModifiedBy>Dell</cp:lastModifiedBy>
  <cp:revision>127</cp:revision>
  <dcterms:created xsi:type="dcterms:W3CDTF">2020-03-25T03:39:18Z</dcterms:created>
  <dcterms:modified xsi:type="dcterms:W3CDTF">2026-05-09T14:19:40Z</dcterms:modified>
</cp:coreProperties>
</file>