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3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
  </p:notesMasterIdLst>
  <p:sldIdLst>
    <p:sldId id="258" r:id="rId3"/>
    <p:sldId id="313" r:id="rId5"/>
    <p:sldId id="326" r:id="rId6"/>
    <p:sldId id="327" r:id="rId7"/>
    <p:sldId id="329" r:id="rId8"/>
    <p:sldId id="333" r:id="rId9"/>
    <p:sldId id="341" r:id="rId10"/>
    <p:sldId id="334" r:id="rId11"/>
    <p:sldId id="335" r:id="rId12"/>
    <p:sldId id="340" r:id="rId13"/>
    <p:sldId id="328" r:id="rId14"/>
    <p:sldId id="331" r:id="rId15"/>
    <p:sldId id="265" r:id="rId16"/>
    <p:sldId id="266" r:id="rId17"/>
    <p:sldId id="261" r:id="rId18"/>
    <p:sldId id="262" r:id="rId19"/>
    <p:sldId id="339" r:id="rId20"/>
    <p:sldId id="269" r:id="rId21"/>
    <p:sldId id="263" r:id="rId22"/>
    <p:sldId id="264" r:id="rId23"/>
    <p:sldId id="260" r:id="rId24"/>
    <p:sldId id="257" r:id="rId25"/>
    <p:sldId id="332" r:id="rId26"/>
    <p:sldId id="268" r:id="rId27"/>
    <p:sldId id="267" r:id="rId28"/>
    <p:sldId id="338" r:id="rId29"/>
    <p:sldId id="336" r:id="rId30"/>
    <p:sldId id="337" r:id="rId31"/>
    <p:sldId id="342" r:id="rId32"/>
    <p:sldId id="344" r:id="rId33"/>
    <p:sldId id="346" r:id="rId34"/>
    <p:sldId id="347" r:id="rId35"/>
    <p:sldId id="298" r:id="rId36"/>
    <p:sldId id="314" r:id="rId37"/>
    <p:sldId id="25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660"/>
  </p:normalViewPr>
  <p:slideViewPr>
    <p:cSldViewPr showGuides="1">
      <p:cViewPr varScale="1">
        <p:scale>
          <a:sx n="59" d="100"/>
          <a:sy n="59" d="100"/>
        </p:scale>
        <p:origin x="16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notesMaster" Target="notesMasters/notesMaster1.xml"/><Relationship Id="rId39" Type="http://schemas.openxmlformats.org/officeDocument/2006/relationships/presProps" Target="presProps.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9C0F02-D41F-4084-B409-3281C3C848BF}"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2373A3-5C62-4DDB-891A-4AAE9772A628}"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C70473-E31B-4AE0-9E5A-75BA5FE7BBD4}" type="slidenum">
              <a:rPr lang="en-US" smtClean="0"/>
            </a:fld>
            <a:endParaRPr lang="en-US"/>
          </a:p>
        </p:txBody>
      </p:sp>
      <p:sp>
        <p:nvSpPr>
          <p:cNvPr id="5" name="Date Placeholder 4"/>
          <p:cNvSpPr>
            <a:spLocks noGrp="1"/>
          </p:cNvSpPr>
          <p:nvPr>
            <p:ph type="dt" idx="11"/>
          </p:nvPr>
        </p:nvSpPr>
        <p:spPr/>
        <p:txBody>
          <a:bodyPr/>
          <a:lstStyle/>
          <a:p>
            <a:fld id="{6FE42AB9-CCCD-4908-99B5-452DA8C231EC}" type="datetime1">
              <a:rPr lang="en-US" smtClean="0"/>
            </a:fld>
            <a:endParaRPr lang="en-US"/>
          </a:p>
        </p:txBody>
      </p:sp>
      <p:sp>
        <p:nvSpPr>
          <p:cNvPr id="6" name="Footer Placeholder 5"/>
          <p:cNvSpPr>
            <a:spLocks noGrp="1"/>
          </p:cNvSpPr>
          <p:nvPr>
            <p:ph type="ftr" sz="quarter" idx="12"/>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2373A3-5C62-4DDB-891A-4AAE9772A628}"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9485B9-B005-421C-8590-CC974ED433CF}"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A970EC5-0B5C-4093-932E-52D1E8CA2439}"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2EA0D91-25D0-493F-8D9C-12835C92D7A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8260403-6065-4E39-85DE-A9166A8AA0C3}"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D9BE44B5-2F63-431E-9E85-01F5C7DE765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FF2D8019-97DC-4C4B-A976-C94E4F5A1363}"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AEFC2508-2CC6-4ADF-9D0D-0D0DE2FFC3D6}"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B7506800-D76A-4AAF-8360-E86A94984E22}"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BEEE6-7675-4DE2-84C6-51F8250DB2D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35179E8-11C8-489F-939F-76531738B70F}"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A9538D2-937E-491D-897E-2E3D73A4313C}"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FEEA6-EEF8-442C-BD6D-836B83F76840}" type="datetime1">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C9D99-2425-464A-85BE-F8C4EFD3479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geeksforgeeks.org/electrical-engineering/automation-systems/" TargetMode="Externa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www.geeksforgeeks.org/digital-logic/xor-gate/" TargetMode="External"/><Relationship Id="rId3" Type="http://schemas.openxmlformats.org/officeDocument/2006/relationships/hyperlink" Target="https://www.geeksforgeeks.org/digital-logic/what-is-nand-gate/" TargetMode="External"/><Relationship Id="rId2" Type="http://schemas.openxmlformats.org/officeDocument/2006/relationships/hyperlink" Target="https://www.geeksforgeeks.org/electronics-engineering/integrated-circuits/" TargetMode="External"/><Relationship Id="rId1" Type="http://schemas.openxmlformats.org/officeDocument/2006/relationships/hyperlink" Target="https://www.geeksforgeeks.org/digital-logic/digital-electronics-logic-design-tutorial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jpeg"/><Relationship Id="rId2" Type="http://schemas.openxmlformats.org/officeDocument/2006/relationships/hyperlink" Target="https://www.geeksforgeeks.org/digital-logic/what-is-digital-logic/" TargetMode="External"/><Relationship Id="rId1" Type="http://schemas.openxmlformats.org/officeDocument/2006/relationships/hyperlink" Target="https://www.geeksforgeeks.org/digital-logic/boolean-algebra/"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hyperlink" Target="https://www.geeksforgeeks.org/maths/set-theory/" TargetMode="External"/><Relationship Id="rId1" Type="http://schemas.openxmlformats.org/officeDocument/2006/relationships/hyperlink" Target="https://www.geeksforgeeks.org/c/bitwise-operators-in-c-cp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image" Target="../media/image33.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jpe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0.jpeg"/><Relationship Id="rId3" Type="http://schemas.openxmlformats.org/officeDocument/2006/relationships/hyperlink" Target="https://learn.circuitverse.org/docs/seq-design/mds.html" TargetMode="External"/><Relationship Id="rId2" Type="http://schemas.openxmlformats.org/officeDocument/2006/relationships/hyperlink" Target="https://circuitverse.org/simulator" TargetMode="External"/><Relationship Id="rId1"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988" y="304800"/>
            <a:ext cx="8382000" cy="1368623"/>
          </a:xfrm>
        </p:spPr>
        <p:txBody>
          <a:bodyPr>
            <a:normAutofit fontScale="90000"/>
          </a:bodyPr>
          <a:lstStyle/>
          <a:p>
            <a:br>
              <a:rPr lang="en-US" sz="3600" b="1" dirty="0">
                <a:solidFill>
                  <a:srgbClr val="7030A0"/>
                </a:solidFill>
              </a:rPr>
            </a:br>
            <a:r>
              <a:rPr lang="en-US" b="1" dirty="0">
                <a:solidFill>
                  <a:srgbClr val="7030A0"/>
                </a:solidFill>
              </a:rPr>
              <a:t>07142105; Digital Logic Design</a:t>
            </a:r>
            <a:br>
              <a:rPr lang="en-US" sz="4000" b="1" dirty="0">
                <a:solidFill>
                  <a:srgbClr val="7030A0"/>
                </a:solidFill>
              </a:rPr>
            </a:br>
            <a:r>
              <a:rPr lang="en-US" sz="2400" b="1" dirty="0">
                <a:solidFill>
                  <a:srgbClr val="7030A0"/>
                </a:solidFill>
              </a:rPr>
              <a:t> </a:t>
            </a:r>
            <a:br>
              <a:rPr lang="en-US" sz="3600" b="1" i="1" dirty="0">
                <a:solidFill>
                  <a:srgbClr val="7030A0"/>
                </a:solidFill>
              </a:rPr>
            </a:br>
            <a:endParaRPr lang="en-US" sz="3600" b="1" dirty="0">
              <a:solidFill>
                <a:srgbClr val="7030A0"/>
              </a:solidFill>
            </a:endParaRPr>
          </a:p>
        </p:txBody>
      </p:sp>
      <p:sp>
        <p:nvSpPr>
          <p:cNvPr id="3" name="Subtitle 2"/>
          <p:cNvSpPr>
            <a:spLocks noGrp="1"/>
          </p:cNvSpPr>
          <p:nvPr>
            <p:ph type="subTitle" idx="1"/>
          </p:nvPr>
        </p:nvSpPr>
        <p:spPr>
          <a:xfrm>
            <a:off x="609600" y="4114800"/>
            <a:ext cx="8305800" cy="2057400"/>
          </a:xfrm>
        </p:spPr>
        <p:txBody>
          <a:bodyPr>
            <a:normAutofit/>
          </a:bodyPr>
          <a:lstStyle/>
          <a:p>
            <a:r>
              <a:rPr lang="en-US" sz="1800" b="1" baseline="0" dirty="0">
                <a:solidFill>
                  <a:schemeClr val="tx1"/>
                </a:solidFill>
                <a:latin typeface="+mn-lt"/>
              </a:rPr>
              <a:t>Presented by </a:t>
            </a:r>
            <a:endParaRPr lang="en-US" sz="1800" b="1" baseline="0" dirty="0">
              <a:solidFill>
                <a:schemeClr val="tx1"/>
              </a:solidFill>
              <a:latin typeface="+mn-lt"/>
            </a:endParaRPr>
          </a:p>
          <a:p>
            <a:r>
              <a:rPr lang="en-US" sz="2000" b="1" baseline="0" dirty="0">
                <a:solidFill>
                  <a:schemeClr val="tx1"/>
                </a:solidFill>
              </a:rPr>
              <a:t>Professor </a:t>
            </a:r>
            <a:r>
              <a:rPr lang="en-US" sz="2000" b="1" baseline="0" dirty="0" err="1">
                <a:solidFill>
                  <a:schemeClr val="tx1"/>
                </a:solidFill>
              </a:rPr>
              <a:t>Mst</a:t>
            </a:r>
            <a:r>
              <a:rPr lang="en-US" sz="2000" b="1" baseline="0" dirty="0">
                <a:solidFill>
                  <a:schemeClr val="tx1"/>
                </a:solidFill>
              </a:rPr>
              <a:t>. </a:t>
            </a:r>
            <a:r>
              <a:rPr lang="en-US" sz="2000" b="1" baseline="0" dirty="0" err="1">
                <a:solidFill>
                  <a:schemeClr val="tx1"/>
                </a:solidFill>
              </a:rPr>
              <a:t>Jannatul</a:t>
            </a:r>
            <a:r>
              <a:rPr lang="en-US" sz="2000" b="1" baseline="0" dirty="0">
                <a:solidFill>
                  <a:schemeClr val="tx1"/>
                </a:solidFill>
              </a:rPr>
              <a:t> </a:t>
            </a:r>
            <a:r>
              <a:rPr lang="en-US" sz="2000" b="1" baseline="0" dirty="0" err="1">
                <a:solidFill>
                  <a:schemeClr val="tx1"/>
                </a:solidFill>
              </a:rPr>
              <a:t>Ferdous</a:t>
            </a:r>
            <a:r>
              <a:rPr lang="en-US" sz="2000" b="1" baseline="0" dirty="0">
                <a:solidFill>
                  <a:schemeClr val="tx1"/>
                </a:solidFill>
              </a:rPr>
              <a:t>, PhD</a:t>
            </a:r>
            <a:endParaRPr lang="en-US" sz="2000" b="1" baseline="0" dirty="0">
              <a:solidFill>
                <a:schemeClr val="tx1"/>
              </a:solidFill>
            </a:endParaRPr>
          </a:p>
          <a:p>
            <a:r>
              <a:rPr lang="en-US" sz="2000" b="1" dirty="0">
                <a:solidFill>
                  <a:schemeClr val="tx1"/>
                </a:solidFill>
              </a:rPr>
              <a:t>Dept. of Computer Science &amp; Engineering</a:t>
            </a:r>
            <a:endParaRPr lang="en-US" sz="2000" b="1" dirty="0">
              <a:solidFill>
                <a:schemeClr val="tx1"/>
              </a:solidFill>
            </a:endParaRPr>
          </a:p>
          <a:p>
            <a:r>
              <a:rPr lang="en-US" sz="2000" b="1" dirty="0" err="1">
                <a:solidFill>
                  <a:schemeClr val="tx1"/>
                </a:solidFill>
              </a:rPr>
              <a:t>Jatiya</a:t>
            </a:r>
            <a:r>
              <a:rPr lang="en-US" sz="2000" b="1" dirty="0">
                <a:solidFill>
                  <a:schemeClr val="tx1"/>
                </a:solidFill>
              </a:rPr>
              <a:t> Kabi Kazi Nazrul Islam University, </a:t>
            </a:r>
            <a:r>
              <a:rPr lang="en-US" sz="2000" b="1" dirty="0" err="1">
                <a:solidFill>
                  <a:schemeClr val="tx1"/>
                </a:solidFill>
              </a:rPr>
              <a:t>Trishal</a:t>
            </a:r>
            <a:r>
              <a:rPr lang="en-US" sz="2000" b="1" dirty="0">
                <a:solidFill>
                  <a:schemeClr val="tx1"/>
                </a:solidFill>
              </a:rPr>
              <a:t>, Mymensingh-2224, Bangladesh.</a:t>
            </a:r>
            <a:endParaRPr lang="en-US" dirty="0">
              <a:solidFill>
                <a:schemeClr val="tx1"/>
              </a:solidFill>
            </a:endParaRPr>
          </a:p>
          <a:p>
            <a:endParaRPr lang="en-US" dirty="0">
              <a:solidFill>
                <a:schemeClr val="tx1"/>
              </a:solidFill>
            </a:endParaRPr>
          </a:p>
          <a:p>
            <a:endParaRPr lang="en-US" dirty="0"/>
          </a:p>
        </p:txBody>
      </p:sp>
      <p:sp>
        <p:nvSpPr>
          <p:cNvPr id="7" name="Rectangle 6"/>
          <p:cNvSpPr/>
          <p:nvPr/>
        </p:nvSpPr>
        <p:spPr>
          <a:xfrm>
            <a:off x="3592084" y="6400800"/>
            <a:ext cx="1518285" cy="368300"/>
          </a:xfrm>
          <a:prstGeom prst="rect">
            <a:avLst/>
          </a:prstGeom>
        </p:spPr>
        <p:txBody>
          <a:bodyPr wrap="none">
            <a:spAutoFit/>
          </a:bodyPr>
          <a:lstStyle/>
          <a:p>
            <a:pPr algn="ctr"/>
            <a:r>
              <a:rPr lang="en-US" b="1" dirty="0"/>
              <a:t>30</a:t>
            </a:r>
            <a:r>
              <a:rPr lang="en-US" b="1" baseline="30000" dirty="0"/>
              <a:t>th</a:t>
            </a:r>
            <a:r>
              <a:rPr lang="en-US" b="1" dirty="0"/>
              <a:t> July, 2025</a:t>
            </a:r>
            <a:endParaRPr lang="en-US" b="1" dirty="0"/>
          </a:p>
        </p:txBody>
      </p:sp>
      <p:pic>
        <p:nvPicPr>
          <p:cNvPr id="8" name="Picture 7" descr="versity logo"/>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10000" y="1981200"/>
            <a:ext cx="1752600" cy="182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533400" y="1635377"/>
            <a:ext cx="4648849" cy="4525006"/>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727807" y="609600"/>
            <a:ext cx="7688386" cy="5516563"/>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171575" y="2819400"/>
            <a:ext cx="6867525"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33800" y="228600"/>
            <a:ext cx="2105898" cy="584775"/>
          </a:xfrm>
          <a:prstGeom prst="rect">
            <a:avLst/>
          </a:prstGeom>
        </p:spPr>
        <p:txBody>
          <a:bodyPr wrap="none">
            <a:spAutoFit/>
          </a:bodyPr>
          <a:lstStyle/>
          <a:p>
            <a:r>
              <a:rPr lang="en-US" sz="3200" b="1" dirty="0">
                <a:solidFill>
                  <a:srgbClr val="7030A0"/>
                </a:solidFill>
                <a:effectLst/>
              </a:rPr>
              <a:t>Logic Gates</a:t>
            </a:r>
            <a:endParaRPr lang="en-US" sz="3200" b="1" dirty="0">
              <a:solidFill>
                <a:srgbClr val="7030A0"/>
              </a:solidFill>
            </a:endParaRPr>
          </a:p>
        </p:txBody>
      </p:sp>
      <p:sp>
        <p:nvSpPr>
          <p:cNvPr id="5" name="Rectangle 4"/>
          <p:cNvSpPr/>
          <p:nvPr/>
        </p:nvSpPr>
        <p:spPr>
          <a:xfrm>
            <a:off x="1143000" y="1143000"/>
            <a:ext cx="7543800" cy="1200329"/>
          </a:xfrm>
          <a:prstGeom prst="rect">
            <a:avLst/>
          </a:prstGeom>
        </p:spPr>
        <p:txBody>
          <a:bodyPr wrap="square">
            <a:spAutoFit/>
          </a:bodyPr>
          <a:lstStyle/>
          <a:p>
            <a:pPr algn="ctr"/>
            <a:r>
              <a:rPr lang="en-US" dirty="0"/>
              <a:t>Logic gates are the digital circuits capable of performing a particular logic function by operating on a number of binary inputs.</a:t>
            </a:r>
            <a:endParaRPr lang="en-US" dirty="0"/>
          </a:p>
          <a:p>
            <a:pPr algn="ctr"/>
            <a:r>
              <a:rPr lang="en-US" b="1" dirty="0">
                <a:effectLst/>
              </a:rPr>
              <a:t>OR</a:t>
            </a:r>
            <a:endParaRPr lang="en-US" dirty="0">
              <a:effectLst/>
            </a:endParaRPr>
          </a:p>
          <a:p>
            <a:pPr algn="ctr"/>
            <a:r>
              <a:rPr lang="en-US" dirty="0">
                <a:effectLst/>
              </a:rPr>
              <a:t>Logic gates are the basic building blocks of any digital circuit.</a:t>
            </a:r>
            <a:endParaRPr lang="en-US" dirty="0">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7030A0"/>
                </a:solidFill>
              </a:rPr>
              <a:t>Applications of OR Gate</a:t>
            </a:r>
            <a:br>
              <a:rPr lang="en-US" b="1" dirty="0"/>
            </a:br>
            <a:endParaRPr lang="en-US" dirty="0"/>
          </a:p>
        </p:txBody>
      </p:sp>
      <p:sp>
        <p:nvSpPr>
          <p:cNvPr id="3" name="Content Placeholder 2"/>
          <p:cNvSpPr>
            <a:spLocks noGrp="1"/>
          </p:cNvSpPr>
          <p:nvPr>
            <p:ph idx="1"/>
          </p:nvPr>
        </p:nvSpPr>
        <p:spPr/>
        <p:txBody>
          <a:bodyPr>
            <a:normAutofit fontScale="77500" lnSpcReduction="20000"/>
          </a:bodyPr>
          <a:lstStyle/>
          <a:p>
            <a:pPr algn="just"/>
            <a:r>
              <a:rPr lang="en-US" b="1" dirty="0"/>
              <a:t>Automatic Watering System: </a:t>
            </a:r>
            <a:r>
              <a:rPr lang="en-US" dirty="0"/>
              <a:t>OR gate can be used to create a simple watering system. If any of the sensors demand water (high) then the output will become high means the watering system will turn on.</a:t>
            </a:r>
            <a:endParaRPr lang="en-US" dirty="0"/>
          </a:p>
          <a:p>
            <a:pPr algn="just"/>
            <a:r>
              <a:rPr lang="en-US" b="1" dirty="0"/>
              <a:t>Home Automation:</a:t>
            </a:r>
            <a:r>
              <a:rPr lang="en-US" dirty="0"/>
              <a:t> OR gates can be part of home </a:t>
            </a:r>
            <a:r>
              <a:rPr lang="en-US" dirty="0">
                <a:hlinkClick r:id="rId1"/>
              </a:rPr>
              <a:t>automation systems</a:t>
            </a:r>
            <a:r>
              <a:rPr lang="en-US" dirty="0"/>
              <a:t>. They can be used to combine signals from various sensors and switches to trigger specific actions, such as turning on the heating or cooling system when any room temperature exceeds or declines a specific number.</a:t>
            </a:r>
            <a:endParaRPr lang="en-US" dirty="0"/>
          </a:p>
          <a:p>
            <a:pPr algn="just"/>
            <a:r>
              <a:rPr lang="en-US" b="1" dirty="0"/>
              <a:t>Emergency Lighting:</a:t>
            </a:r>
            <a:r>
              <a:rPr lang="en-US" dirty="0"/>
              <a:t> In the event of a power outage, OR gates can be used to combine signals from multiple emergency switches if any of the switches is high means turned on then emergency lighting will turn on.</a:t>
            </a:r>
            <a:endParaRPr 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Autofit/>
          </a:bodyPr>
          <a:lstStyle/>
          <a:p>
            <a:pPr algn="just"/>
            <a:r>
              <a:rPr lang="en-US" sz="1600" b="1" u="sng" dirty="0">
                <a:solidFill>
                  <a:srgbClr val="7030A0"/>
                </a:solidFill>
                <a:latin typeface="Times New Roman" panose="02020603050405020304" pitchFamily="18" charset="0"/>
                <a:cs typeface="Times New Roman" panose="02020603050405020304" pitchFamily="18" charset="0"/>
              </a:rPr>
              <a:t>Advantages of OR Gate</a:t>
            </a:r>
            <a:endParaRPr lang="en-US" sz="1600" b="1" u="sng" dirty="0">
              <a:solidFill>
                <a:srgbClr val="7030A0"/>
              </a:solidFill>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Simplicity:</a:t>
            </a:r>
            <a:r>
              <a:rPr lang="en-US" sz="1600" dirty="0">
                <a:latin typeface="Times New Roman" panose="02020603050405020304" pitchFamily="18" charset="0"/>
                <a:cs typeface="Times New Roman" panose="02020603050405020304" pitchFamily="18" charset="0"/>
              </a:rPr>
              <a:t> OR gates are simple and easy-to-use logic gates. Their design is also simple and understandable.</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Flexibility: </a:t>
            </a:r>
            <a:r>
              <a:rPr lang="en-US" sz="1600" dirty="0">
                <a:latin typeface="Times New Roman" panose="02020603050405020304" pitchFamily="18" charset="0"/>
                <a:cs typeface="Times New Roman" panose="02020603050405020304" pitchFamily="18" charset="0"/>
              </a:rPr>
              <a:t>OR gate works with also works with multiple inputs which increases their applications and digital use so it's very flexible to use.</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High Importance:</a:t>
            </a:r>
            <a:r>
              <a:rPr lang="en-US" sz="1600" dirty="0">
                <a:latin typeface="Times New Roman" panose="02020603050405020304" pitchFamily="18" charset="0"/>
                <a:cs typeface="Times New Roman" panose="02020603050405020304" pitchFamily="18" charset="0"/>
              </a:rPr>
              <a:t> OR gates are said to be fundamental building blocks in </a:t>
            </a:r>
            <a:r>
              <a:rPr lang="en-US" sz="1600" dirty="0">
                <a:latin typeface="Times New Roman" panose="02020603050405020304" pitchFamily="18" charset="0"/>
                <a:cs typeface="Times New Roman" panose="02020603050405020304" pitchFamily="18" charset="0"/>
                <a:hlinkClick r:id="rId1"/>
              </a:rPr>
              <a:t>digital electronics</a:t>
            </a:r>
            <a:r>
              <a:rPr lang="en-US" sz="1600" dirty="0">
                <a:latin typeface="Times New Roman" panose="02020603050405020304" pitchFamily="18" charset="0"/>
                <a:cs typeface="Times New Roman" panose="02020603050405020304" pitchFamily="18" charset="0"/>
              </a:rPr>
              <a:t>. They act as a base for complex IC(</a:t>
            </a:r>
            <a:r>
              <a:rPr lang="en-US" sz="1600" dirty="0">
                <a:latin typeface="Times New Roman" panose="02020603050405020304" pitchFamily="18" charset="0"/>
                <a:cs typeface="Times New Roman" panose="02020603050405020304" pitchFamily="18" charset="0"/>
                <a:hlinkClick r:id="rId2"/>
              </a:rPr>
              <a:t>integrated circuits</a:t>
            </a:r>
            <a:r>
              <a:rPr lang="en-US" sz="1600" dirty="0">
                <a:latin typeface="Times New Roman" panose="02020603050405020304" pitchFamily="18" charset="0"/>
                <a:cs typeface="Times New Roman" panose="02020603050405020304" pitchFamily="18" charset="0"/>
              </a:rPr>
              <a:t>). Without OR Gate making circuits is not possible.</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Implementation of Logical Functions: </a:t>
            </a:r>
            <a:r>
              <a:rPr lang="en-US" sz="1600" dirty="0">
                <a:latin typeface="Times New Roman" panose="02020603050405020304" pitchFamily="18" charset="0"/>
                <a:cs typeface="Times New Roman" panose="02020603050405020304" pitchFamily="18" charset="0"/>
              </a:rPr>
              <a:t>Creating Functionality of other logic gates such as </a:t>
            </a:r>
            <a:r>
              <a:rPr lang="en-US" sz="1600" dirty="0">
                <a:latin typeface="Times New Roman" panose="02020603050405020304" pitchFamily="18" charset="0"/>
                <a:cs typeface="Times New Roman" panose="02020603050405020304" pitchFamily="18" charset="0"/>
                <a:hlinkClick r:id="rId3"/>
              </a:rPr>
              <a:t>NAND</a:t>
            </a:r>
            <a:r>
              <a:rPr lang="en-US" sz="1600" dirty="0">
                <a:latin typeface="Times New Roman" panose="02020603050405020304" pitchFamily="18" charset="0"/>
                <a:cs typeface="Times New Roman" panose="02020603050405020304" pitchFamily="18" charset="0"/>
              </a:rPr>
              <a:t>, NOR, and </a:t>
            </a:r>
            <a:r>
              <a:rPr lang="en-US" sz="1600" dirty="0">
                <a:latin typeface="Times New Roman" panose="02020603050405020304" pitchFamily="18" charset="0"/>
                <a:cs typeface="Times New Roman" panose="02020603050405020304" pitchFamily="18" charset="0"/>
                <a:hlinkClick r:id="rId4"/>
              </a:rPr>
              <a:t>XOR</a:t>
            </a:r>
            <a:r>
              <a:rPr lang="en-US" sz="1600" dirty="0">
                <a:latin typeface="Times New Roman" panose="02020603050405020304" pitchFamily="18" charset="0"/>
                <a:cs typeface="Times New Roman" panose="02020603050405020304" pitchFamily="18" charset="0"/>
              </a:rPr>
              <a:t> gates, is possible using OR gate.</a:t>
            </a:r>
            <a:endParaRPr lang="en-US" sz="1600" dirty="0">
              <a:latin typeface="Times New Roman" panose="02020603050405020304" pitchFamily="18" charset="0"/>
              <a:cs typeface="Times New Roman" panose="02020603050405020304" pitchFamily="18" charset="0"/>
            </a:endParaRPr>
          </a:p>
          <a:p>
            <a:pPr algn="just"/>
            <a:r>
              <a:rPr lang="en-US" sz="1600" b="1" u="sng" dirty="0">
                <a:solidFill>
                  <a:srgbClr val="7030A0"/>
                </a:solidFill>
                <a:latin typeface="Times New Roman" panose="02020603050405020304" pitchFamily="18" charset="0"/>
                <a:cs typeface="Times New Roman" panose="02020603050405020304" pitchFamily="18" charset="0"/>
              </a:rPr>
              <a:t>Disadvantages of OR Gate</a:t>
            </a:r>
            <a:endParaRPr lang="en-US" sz="1600" b="1" u="sng" dirty="0">
              <a:solidFill>
                <a:srgbClr val="7030A0"/>
              </a:solidFill>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Loss of Information:</a:t>
            </a:r>
            <a:r>
              <a:rPr lang="en-US" sz="1600" dirty="0">
                <a:latin typeface="Times New Roman" panose="02020603050405020304" pitchFamily="18" charset="0"/>
                <a:cs typeface="Times New Roman" panose="02020603050405020304" pitchFamily="18" charset="0"/>
              </a:rPr>
              <a:t> By OR Gate functionality we can only understand that one of the provided many inputs is high but we cannot know which of the input is high so it doesn't provide complete information.</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Lack of Precision:</a:t>
            </a:r>
            <a:r>
              <a:rPr lang="en-US" sz="1600" dirty="0">
                <a:latin typeface="Times New Roman" panose="02020603050405020304" pitchFamily="18" charset="0"/>
                <a:cs typeface="Times New Roman" panose="02020603050405020304" pitchFamily="18" charset="0"/>
              </a:rPr>
              <a:t> In certain applications that require precise decision-making based on individual input values, the OR gate might not be suitable as it only produces a binary output (1 or 0).</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Non-Invertible:</a:t>
            </a:r>
            <a:r>
              <a:rPr lang="en-US" sz="1600" dirty="0">
                <a:latin typeface="Times New Roman" panose="02020603050405020304" pitchFamily="18" charset="0"/>
                <a:cs typeface="Times New Roman" panose="02020603050405020304" pitchFamily="18" charset="0"/>
              </a:rPr>
              <a:t> The OR gate is not invertible; its output is always high (1) when at least one input is high (1). It cannot produce a low output (0) for any specific input combination.</a:t>
            </a:r>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Increased Power Consumption:</a:t>
            </a:r>
            <a:r>
              <a:rPr lang="en-US" sz="1600" dirty="0">
                <a:latin typeface="Times New Roman" panose="02020603050405020304" pitchFamily="18" charset="0"/>
                <a:cs typeface="Times New Roman" panose="02020603050405020304" pitchFamily="18" charset="0"/>
              </a:rPr>
              <a:t> Since the OR gate requires more transistors compared to other basic gates like NOT and </a:t>
            </a:r>
            <a:r>
              <a:rPr lang="en-US" sz="1600" dirty="0" err="1">
                <a:latin typeface="Times New Roman" panose="02020603050405020304" pitchFamily="18" charset="0"/>
                <a:cs typeface="Times New Roman" panose="02020603050405020304" pitchFamily="18" charset="0"/>
              </a:rPr>
              <a:t>AND</a:t>
            </a:r>
            <a:r>
              <a:rPr lang="en-US" sz="1600" dirty="0">
                <a:latin typeface="Times New Roman" panose="02020603050405020304" pitchFamily="18" charset="0"/>
                <a:cs typeface="Times New Roman" panose="02020603050405020304" pitchFamily="18" charset="0"/>
              </a:rPr>
              <a:t> gates, it can consume more power in complex circuits.</a:t>
            </a:r>
            <a:endParaRPr lang="en-US" sz="1600" dirty="0">
              <a:latin typeface="Times New Roman" panose="02020603050405020304" pitchFamily="18" charset="0"/>
              <a:cs typeface="Times New Roman" panose="02020603050405020304" pitchFamily="18" charset="0"/>
            </a:endParaRPr>
          </a:p>
          <a:p>
            <a:pPr marL="0" indent="0" algn="just">
              <a:buNone/>
            </a:pPr>
            <a:endParaRPr 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rPr>
              <a:t>Truth Table</a:t>
            </a:r>
            <a:endParaRPr lang="en-US" sz="3200" b="1" dirty="0">
              <a:solidFill>
                <a:srgbClr val="7030A0"/>
              </a:solidFill>
            </a:endParaRPr>
          </a:p>
        </p:txBody>
      </p:sp>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 truth table provides a method for mapping out the possible truth values in an expression and to determine their outcomes. The table includes a column for each variable in the expression and a row for each possible combination of truth values. It also includes a column that shows the outcome of each set of values.</a:t>
            </a:r>
            <a:r>
              <a:rPr lang="en-US" sz="2400" b="1" dirty="0"/>
              <a:t> </a:t>
            </a:r>
            <a:endParaRPr lang="en-US" sz="2400" b="1" dirty="0"/>
          </a:p>
          <a:p>
            <a:pPr algn="just"/>
            <a:r>
              <a:rPr lang="en-US" sz="2400" dirty="0">
                <a:latin typeface="Times New Roman" panose="02020603050405020304" pitchFamily="18" charset="0"/>
                <a:cs typeface="Times New Roman" panose="02020603050405020304" pitchFamily="18" charset="0"/>
              </a:rPr>
              <a:t>The table used to represent the Boolean expression of a logic gate function is commonly called a Truth Table. A logic gate truth table shows each possible input combination to the gate or circuit with the resultant output depending upon the combination of these input(s).</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5486400" cy="5257800"/>
          </a:xfrm>
        </p:spPr>
        <p:txBody>
          <a:bodyPr>
            <a:normAutofit fontScale="92500" lnSpcReduction="20000"/>
          </a:bodyPr>
          <a:lstStyle/>
          <a:p>
            <a:pPr algn="just"/>
            <a:r>
              <a:rPr lang="en-US" sz="2600" dirty="0">
                <a:latin typeface="Times New Roman" panose="02020603050405020304" pitchFamily="18" charset="0"/>
                <a:cs typeface="Times New Roman" panose="02020603050405020304" pitchFamily="18" charset="0"/>
              </a:rPr>
              <a:t>The truth table is a systematic representation of all truth values of a logical expression. It consists of all the inputs and gives the required output. It takes a combination of inputs to get the desired output. Truth tables are mainly used in </a:t>
            </a:r>
            <a:r>
              <a:rPr lang="en-US" sz="2600" dirty="0">
                <a:latin typeface="Times New Roman" panose="02020603050405020304" pitchFamily="18" charset="0"/>
                <a:cs typeface="Times New Roman" panose="02020603050405020304" pitchFamily="18" charset="0"/>
                <a:hlinkClick r:id="rId1"/>
              </a:rPr>
              <a:t>Boolean algebra</a:t>
            </a:r>
            <a:r>
              <a:rPr lang="en-US" sz="2600" dirty="0">
                <a:latin typeface="Times New Roman" panose="02020603050405020304" pitchFamily="18" charset="0"/>
                <a:cs typeface="Times New Roman" panose="02020603050405020304" pitchFamily="18" charset="0"/>
              </a:rPr>
              <a:t> so, a variable can take two values 0 or 1. </a:t>
            </a:r>
            <a:endParaRPr lang="en-US" sz="2600" dirty="0">
              <a:latin typeface="Times New Roman" panose="02020603050405020304" pitchFamily="18" charset="0"/>
              <a:cs typeface="Times New Roman" panose="02020603050405020304" pitchFamily="18" charset="0"/>
            </a:endParaRPr>
          </a:p>
          <a:p>
            <a:pPr algn="just"/>
            <a:r>
              <a:rPr lang="en-US" sz="2600" dirty="0">
                <a:latin typeface="Times New Roman" panose="02020603050405020304" pitchFamily="18" charset="0"/>
                <a:cs typeface="Times New Roman" panose="02020603050405020304" pitchFamily="18" charset="0"/>
              </a:rPr>
              <a:t>The truth table is primarily used in digital circuits where it is used to validate the output generated from the various input combinations of the logical expressions. It is also used in mathematics and other fields which use Boolean logic and </a:t>
            </a:r>
            <a:r>
              <a:rPr lang="en-US" sz="2600" dirty="0">
                <a:latin typeface="Times New Roman" panose="02020603050405020304" pitchFamily="18" charset="0"/>
                <a:cs typeface="Times New Roman" panose="02020603050405020304" pitchFamily="18" charset="0"/>
                <a:hlinkClick r:id="rId2"/>
              </a:rPr>
              <a:t>digital logic</a:t>
            </a:r>
            <a:r>
              <a:rPr lang="en-US" sz="2600" dirty="0">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a:p>
            <a:pPr algn="just"/>
            <a:r>
              <a:rPr lang="en-US" sz="2800" b="1" dirty="0"/>
              <a:t>Truth Table for Binary Operations</a:t>
            </a:r>
            <a:endParaRPr lang="en-US" sz="2800" b="1" dirty="0"/>
          </a:p>
          <a:p>
            <a:pPr algn="just"/>
            <a:endParaRPr lang="en-US" sz="2600" dirty="0">
              <a:latin typeface="Times New Roman" panose="02020603050405020304" pitchFamily="18" charset="0"/>
              <a:cs typeface="Times New Roman" panose="02020603050405020304" pitchFamily="18" charset="0"/>
            </a:endParaRPr>
          </a:p>
          <a:p>
            <a:endParaRPr lang="en-US" dirty="0"/>
          </a:p>
        </p:txBody>
      </p:sp>
      <p:pic>
        <p:nvPicPr>
          <p:cNvPr id="3076" name="Picture 4" descr="NAND Gate | Analog De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371600"/>
            <a:ext cx="2895600" cy="4181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1143000" y="1676400"/>
            <a:ext cx="6592220" cy="2029108"/>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728662" y="1948656"/>
            <a:ext cx="768667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latin typeface="Times New Roman" panose="02020603050405020304" pitchFamily="18" charset="0"/>
                <a:cs typeface="Times New Roman" panose="02020603050405020304" pitchFamily="18" charset="0"/>
              </a:rPr>
              <a:t>Applications of Truth Table</a:t>
            </a:r>
            <a:br>
              <a:rPr lang="en-US" sz="3200" b="1" dirty="0">
                <a:solidFill>
                  <a:srgbClr val="7030A0"/>
                </a:solidFill>
                <a:latin typeface="Times New Roman" panose="02020603050405020304" pitchFamily="18" charset="0"/>
                <a:cs typeface="Times New Roman" panose="02020603050405020304" pitchFamily="18" charset="0"/>
              </a:rPr>
            </a:br>
            <a:endParaRPr lang="en-US" sz="3200" dirty="0">
              <a:solidFill>
                <a:srgbClr val="7030A0"/>
              </a:solidFill>
            </a:endParaRPr>
          </a:p>
        </p:txBody>
      </p:sp>
      <p:sp>
        <p:nvSpPr>
          <p:cNvPr id="3" name="Content Placeholder 2"/>
          <p:cNvSpPr>
            <a:spLocks noGrp="1"/>
          </p:cNvSpPr>
          <p:nvPr>
            <p:ph idx="1"/>
          </p:nvPr>
        </p:nvSpPr>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Some applications of truth tables are listed below.</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most important use of truth table is in logic design of digital circuits. It is used for the design and validation of various logical expressions and then for optimization of digital circuits.</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Truth table is also used in computer programming, it is used to design and analyze the logical behavior of algorithms. It plays an important role in the use of </a:t>
            </a:r>
            <a:r>
              <a:rPr lang="en-US" dirty="0">
                <a:latin typeface="Times New Roman" panose="02020603050405020304" pitchFamily="18" charset="0"/>
                <a:cs typeface="Times New Roman" panose="02020603050405020304" pitchFamily="18" charset="0"/>
                <a:hlinkClick r:id="rId1"/>
              </a:rPr>
              <a:t>bitwise operators</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In communication systems, it is used for error detection. Logical conditions are analyzed to identify and correct the codes with the help of a truth table.</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In mathematics, truth tables are used in set theory for an understanding of the relationship between </a:t>
            </a:r>
            <a:r>
              <a:rPr lang="en-US" dirty="0">
                <a:latin typeface="Times New Roman" panose="02020603050405020304" pitchFamily="18" charset="0"/>
                <a:cs typeface="Times New Roman" panose="02020603050405020304" pitchFamily="18" charset="0"/>
                <a:hlinkClick r:id="rId2"/>
              </a:rPr>
              <a:t>sets</a:t>
            </a:r>
            <a:r>
              <a:rPr lang="en-US" dirty="0">
                <a:latin typeface="Times New Roman" panose="02020603050405020304" pitchFamily="18" charset="0"/>
                <a:cs typeface="Times New Roman" panose="02020603050405020304" pitchFamily="18" charset="0"/>
              </a:rPr>
              <a:t> using logical operations and it is also used to simplify logical expressions in predicate logic.</a:t>
            </a:r>
            <a:endParaRPr lang="en-US" dirty="0">
              <a:latin typeface="Times New Roman" panose="02020603050405020304" pitchFamily="18" charset="0"/>
              <a:cs typeface="Times New Roman" panose="02020603050405020304"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rgbClr val="7030A0"/>
                </a:solidFill>
              </a:rPr>
              <a:t>Course Contents</a:t>
            </a:r>
            <a:endParaRPr lang="en-US" sz="3200" dirty="0">
              <a:solidFill>
                <a:srgbClr val="7030A0"/>
              </a:solidFill>
            </a:endParaRPr>
          </a:p>
        </p:txBody>
      </p:sp>
      <p:sp>
        <p:nvSpPr>
          <p:cNvPr id="3" name="Content Placeholder 2"/>
          <p:cNvSpPr>
            <a:spLocks noGrp="1"/>
          </p:cNvSpPr>
          <p:nvPr>
            <p:ph idx="1"/>
          </p:nvPr>
        </p:nvSpPr>
        <p:spPr/>
        <p:txBody>
          <a:bodyPr>
            <a:normAutofit fontScale="70000" lnSpcReduction="20000"/>
          </a:bodyPr>
          <a:lstStyle/>
          <a:p>
            <a:pPr marL="0" marR="0" algn="just">
              <a:buNone/>
            </a:pPr>
            <a:r>
              <a:rPr lang="en-US" sz="3600" dirty="0">
                <a:effectLst/>
                <a:latin typeface="Times New Roman" panose="02020603050405020304" pitchFamily="18" charset="0"/>
                <a:ea typeface="SimSun" panose="02010600030101010101" pitchFamily="2" charset="-122"/>
              </a:rPr>
              <a:t>Boolean algebra, De Morgan’s Theorems, logic gates and their truth tables, canonical forms, combination logic circuits, minimization techniques; Arithmetic and data handling logic circuits,  decoders and encoders, multiplexers and  de-multiplexers; Combinational  circuit design; Flip-flops, race around problems; Counters: asynchronous counters, synchronous counters and their applications; </a:t>
            </a:r>
            <a:r>
              <a:rPr lang="en-US" sz="3600" dirty="0">
                <a:solidFill>
                  <a:srgbClr val="EE0000"/>
                </a:solidFill>
                <a:effectLst/>
                <a:latin typeface="Times New Roman" panose="02020603050405020304" pitchFamily="18" charset="0"/>
                <a:ea typeface="SimSun" panose="02010600030101010101" pitchFamily="2" charset="-122"/>
              </a:rPr>
              <a:t>Reliable Design and Fault Detection;</a:t>
            </a:r>
            <a:r>
              <a:rPr lang="en-US" sz="3600" b="1" dirty="0">
                <a:effectLst/>
                <a:latin typeface="Times New Roman" panose="02020603050405020304" pitchFamily="18" charset="0"/>
                <a:ea typeface="SimSun" panose="02010600030101010101" pitchFamily="2" charset="-122"/>
              </a:rPr>
              <a:t> </a:t>
            </a:r>
            <a:r>
              <a:rPr lang="en-US" sz="3600" dirty="0">
                <a:effectLst/>
                <a:latin typeface="Times New Roman" panose="02020603050405020304" pitchFamily="18" charset="0"/>
                <a:ea typeface="SimSun" panose="02010600030101010101" pitchFamily="2" charset="-122"/>
              </a:rPr>
              <a:t> PLA design;  Synchronous and  asynchronous logic design;  State diagram, Mealy and Moore machines; State minimizations and assignments; </a:t>
            </a:r>
            <a:r>
              <a:rPr lang="en-US" sz="3600" dirty="0">
                <a:solidFill>
                  <a:srgbClr val="EE0000"/>
                </a:solidFill>
                <a:effectLst/>
                <a:latin typeface="Times New Roman" panose="02020603050405020304" pitchFamily="18" charset="0"/>
                <a:ea typeface="SimSun" panose="02010600030101010101" pitchFamily="2" charset="-122"/>
              </a:rPr>
              <a:t>State Recognizer and Transition Graphs;</a:t>
            </a:r>
            <a:r>
              <a:rPr lang="en-US" sz="3600" b="1" dirty="0">
                <a:solidFill>
                  <a:srgbClr val="EE0000"/>
                </a:solidFill>
                <a:effectLst/>
                <a:latin typeface="Times New Roman" panose="02020603050405020304" pitchFamily="18" charset="0"/>
                <a:ea typeface="SimSun" panose="02010600030101010101" pitchFamily="2" charset="-122"/>
              </a:rPr>
              <a:t> </a:t>
            </a:r>
            <a:r>
              <a:rPr lang="en-US" sz="3600" dirty="0">
                <a:effectLst/>
                <a:latin typeface="Times New Roman" panose="02020603050405020304" pitchFamily="18" charset="0"/>
                <a:ea typeface="SimSun" panose="02010600030101010101" pitchFamily="2" charset="-122"/>
              </a:rPr>
              <a:t>Pulse mode logic; Fundamental mode design.</a:t>
            </a:r>
            <a:endParaRPr lang="en-US" sz="3600" dirty="0">
              <a:effectLst/>
              <a:latin typeface="Times New Roman" panose="02020603050405020304" pitchFamily="18" charset="0"/>
              <a:ea typeface="SimSun" panose="02010600030101010101" pitchFamily="2" charset="-122"/>
            </a:endParaRPr>
          </a:p>
          <a:p>
            <a:pPr marL="0" marR="0">
              <a:buNone/>
            </a:pPr>
            <a:r>
              <a:rPr lang="en-US" sz="3600" dirty="0">
                <a:effectLst/>
                <a:latin typeface="Times New Roman" panose="02020603050405020304" pitchFamily="18" charset="0"/>
                <a:ea typeface="SimSun" panose="02010600030101010101" pitchFamily="2" charset="-122"/>
              </a:rPr>
              <a:t> </a:t>
            </a:r>
            <a:endParaRPr lang="en-US" sz="3600" dirty="0">
              <a:effectLst/>
              <a:latin typeface="Times New Roman" panose="02020603050405020304" pitchFamily="18" charset="0"/>
              <a:ea typeface="SimSun" panose="02010600030101010101" pitchFamily="2" charset="-122"/>
            </a:endParaRPr>
          </a:p>
          <a:p>
            <a:pPr marL="0" indent="0">
              <a:buNone/>
            </a:pPr>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25000" lnSpcReduction="20000"/>
          </a:bodyPr>
          <a:lstStyle/>
          <a:p>
            <a:r>
              <a:rPr lang="en-US" sz="8000" b="1" dirty="0">
                <a:latin typeface="Times New Roman" panose="02020603050405020304" pitchFamily="18" charset="0"/>
                <a:cs typeface="Times New Roman" panose="02020603050405020304" pitchFamily="18" charset="0"/>
              </a:rPr>
              <a:t>Advantages of Truth Table</a:t>
            </a:r>
            <a:endParaRPr lang="en-US" sz="8000" b="1"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Some advantages of the truth table are listed below.</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The truth table provides clean representation which makes it easier to analyze. </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provides a systematic method for analyzing all possible combinations of truth values of a particular logical expression.</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is very easy to implement.</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helps to find the various outcomes of different logical conditions and hence helps in design.</a:t>
            </a:r>
            <a:endParaRPr lang="en-US" sz="8000" dirty="0">
              <a:latin typeface="Times New Roman" panose="02020603050405020304" pitchFamily="18" charset="0"/>
              <a:cs typeface="Times New Roman" panose="02020603050405020304" pitchFamily="18" charset="0"/>
            </a:endParaRPr>
          </a:p>
          <a:p>
            <a:r>
              <a:rPr lang="en-US" sz="8000" b="1" dirty="0">
                <a:latin typeface="Times New Roman" panose="02020603050405020304" pitchFamily="18" charset="0"/>
                <a:cs typeface="Times New Roman" panose="02020603050405020304" pitchFamily="18" charset="0"/>
              </a:rPr>
              <a:t>Disadvantages of Truth Table</a:t>
            </a:r>
            <a:endParaRPr lang="en-US" sz="8000" b="1"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Some disadvantages of the truth table are listed below.</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As the number of variables increases it also grows in size and becomes very big making it difficult to use.</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provides redundant information sometimes when the logical expression follows a pattern.</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is very time-consuming for big logical expressions as the number of variables is more.</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cannot be used for optimization.</a:t>
            </a:r>
            <a:endParaRPr lang="en-US" sz="8000" dirty="0">
              <a:latin typeface="Times New Roman" panose="02020603050405020304" pitchFamily="18" charset="0"/>
              <a:cs typeface="Times New Roman" panose="02020603050405020304" pitchFamily="18" charset="0"/>
            </a:endParaRPr>
          </a:p>
          <a:p>
            <a:r>
              <a:rPr lang="en-US" sz="8000" dirty="0">
                <a:latin typeface="Times New Roman" panose="02020603050405020304" pitchFamily="18" charset="0"/>
                <a:cs typeface="Times New Roman" panose="02020603050405020304" pitchFamily="18" charset="0"/>
              </a:rPr>
              <a:t>It is highly dependent on expressions, and it is difficult to convert language statements into truth tables.</a:t>
            </a:r>
            <a:endParaRPr lang="en-US" sz="8000" dirty="0">
              <a:latin typeface="Times New Roman" panose="02020603050405020304" pitchFamily="18" charset="0"/>
              <a:cs typeface="Times New Roman" panose="02020603050405020304" pitchFamily="18" charset="0"/>
            </a:endParaRPr>
          </a:p>
          <a:p>
            <a:pPr marL="0" indent="0">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1470025"/>
          </a:xfrm>
        </p:spPr>
        <p:txBody>
          <a:bodyPr/>
          <a:lstStyle/>
          <a:p>
            <a:r>
              <a:rPr lang="en-US" b="1" dirty="0"/>
              <a:t>Timing Diagram</a:t>
            </a:r>
            <a:br>
              <a:rPr lang="en-US" b="1" dirty="0"/>
            </a:br>
            <a:endParaRPr lang="en-US" dirty="0"/>
          </a:p>
        </p:txBody>
      </p:sp>
      <p:sp>
        <p:nvSpPr>
          <p:cNvPr id="3" name="Subtitle 2"/>
          <p:cNvSpPr>
            <a:spLocks noGrp="1"/>
          </p:cNvSpPr>
          <p:nvPr>
            <p:ph type="subTitle" idx="1"/>
          </p:nvPr>
        </p:nvSpPr>
        <p:spPr>
          <a:xfrm>
            <a:off x="609600" y="1676400"/>
            <a:ext cx="8001000" cy="3886200"/>
          </a:xfrm>
        </p:spPr>
        <p:txBody>
          <a:bodyPr>
            <a:normAutofit fontScale="85000" lnSpcReduction="10000"/>
          </a:bodyPr>
          <a:lstStyle/>
          <a:p>
            <a:pPr marL="457200" indent="-457200" algn="just">
              <a:buFont typeface="Arial" panose="020B0604020202020204" pitchFamily="34" charset="0"/>
              <a:buChar char="•"/>
            </a:pPr>
            <a:r>
              <a:rPr lang="en-US" dirty="0">
                <a:solidFill>
                  <a:schemeClr val="tx1"/>
                </a:solidFill>
              </a:rPr>
              <a:t>A timing diagram is a graphical representation that focuses on the changing conditions within and among lifelines along a linear time axis. It is a special form of a sequence diagram, where the time dimension is horizontal and increases from left to right, while the lifelines are shown in separate compartments arranged vertically.</a:t>
            </a:r>
            <a:endParaRPr lang="en-US" dirty="0">
              <a:solidFill>
                <a:schemeClr val="tx1"/>
              </a:solidFill>
            </a:endParaRPr>
          </a:p>
          <a:p>
            <a:pPr marL="457200" indent="-457200" algn="just">
              <a:buFont typeface="Arial" panose="020B0604020202020204" pitchFamily="34" charset="0"/>
              <a:buChar char="•"/>
            </a:pPr>
            <a:r>
              <a:rPr lang="en-US" dirty="0">
                <a:solidFill>
                  <a:schemeClr val="tx1"/>
                </a:solidFill>
              </a:rPr>
              <a:t>A timing diagram is basically a graph that accurately displays the relationship of two or more waveforms with respect to each other on a time basis. </a:t>
            </a:r>
            <a:endParaRPr lang="en-US"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a Timing Diagram?</a:t>
            </a:r>
            <a:br>
              <a:rPr lang="en-US" b="1" dirty="0"/>
            </a:b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A timing diagram is a graphical representation that shows the states (HIGH or LOW) of digital signals as a function of time. Digital circuits operate using discrete signals, where each signal can either be a logical “0” or “1”. Timing diagrams are essential for understanding how these signals interact within a circuit over time.</a:t>
            </a:r>
            <a:endParaRPr lang="en-US"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Axes:</a:t>
            </a:r>
            <a:r>
              <a:rPr lang="en-US" dirty="0">
                <a:latin typeface="Times New Roman" panose="02020603050405020304" pitchFamily="18" charset="0"/>
                <a:cs typeface="Times New Roman" panose="02020603050405020304" pitchFamily="18" charset="0"/>
              </a:rPr>
              <a:t> The x-axis represents time, while the y-axis represents the state of the signals (either 0 or 1).</a:t>
            </a:r>
            <a:endParaRPr lang="en-US"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Signal Representation:</a:t>
            </a:r>
            <a:r>
              <a:rPr lang="en-US" dirty="0">
                <a:latin typeface="Times New Roman" panose="02020603050405020304" pitchFamily="18" charset="0"/>
                <a:cs typeface="Times New Roman" panose="02020603050405020304" pitchFamily="18" charset="0"/>
              </a:rPr>
              <a:t> Since digital signals alternate between “0” and “1”, the timing diagram consists of square pulses corresponding to changes in signal states.</a:t>
            </a:r>
            <a:endParaRPr lang="en-US"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Usage:</a:t>
            </a:r>
            <a:r>
              <a:rPr lang="en-US" dirty="0">
                <a:latin typeface="Times New Roman" panose="02020603050405020304" pitchFamily="18" charset="0"/>
                <a:cs typeface="Times New Roman" panose="02020603050405020304" pitchFamily="18" charset="0"/>
              </a:rPr>
              <a:t> Timing diagrams are used to understand the behavior of logic circuits, verify designs, and ensure correct synchronization of signals.</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Timing diagrams can be generated using oscilloscopes, logic analyzers, or computer-aided design (CAD) tools.</a:t>
            </a:r>
            <a:endParaRPr lang="en-US" dirty="0">
              <a:latin typeface="Times New Roman" panose="02020603050405020304" pitchFamily="18" charset="0"/>
              <a:cs typeface="Times New Roman" panose="02020603050405020304" pitchFamily="18" charset="0"/>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52400" y="3048000"/>
            <a:ext cx="412432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3812"/>
            <a:ext cx="2381250"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124200"/>
            <a:ext cx="393382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547812" y="513901"/>
            <a:ext cx="5601482" cy="2838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733800"/>
            <a:ext cx="6645275" cy="277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838200" y="1219200"/>
            <a:ext cx="7620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295400" y="914400"/>
            <a:ext cx="1891095" cy="369332"/>
          </a:xfrm>
          <a:prstGeom prst="rect">
            <a:avLst/>
          </a:prstGeom>
        </p:spPr>
        <p:txBody>
          <a:bodyPr wrap="none">
            <a:spAutoFit/>
          </a:bodyPr>
          <a:lstStyle/>
          <a:p>
            <a:r>
              <a:rPr lang="en-US" dirty="0" err="1"/>
              <a:t>Multisim</a:t>
            </a:r>
            <a:r>
              <a:rPr lang="en-US" dirty="0"/>
              <a:t> software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1037732" y="533400"/>
            <a:ext cx="7068536" cy="5525600"/>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021"/>
            <a:ext cx="8229600" cy="1143000"/>
          </a:xfrm>
        </p:spPr>
        <p:txBody>
          <a:bodyPr>
            <a:normAutofit/>
          </a:bodyPr>
          <a:lstStyle/>
          <a:p>
            <a:r>
              <a:rPr lang="en-US" sz="3200" dirty="0">
                <a:solidFill>
                  <a:srgbClr val="7030A0"/>
                </a:solidFill>
              </a:rPr>
              <a:t>Pin diagram of Digital IC</a:t>
            </a:r>
            <a:endParaRPr lang="en-US" sz="3200" dirty="0">
              <a:solidFill>
                <a:srgbClr val="7030A0"/>
              </a:solidFill>
            </a:endParaRPr>
          </a:p>
        </p:txBody>
      </p:sp>
      <p:pic>
        <p:nvPicPr>
          <p:cNvPr id="7" name="Content Placeholder 6"/>
          <p:cNvPicPr>
            <a:picLocks noGrp="1" noChangeAspect="1"/>
          </p:cNvPicPr>
          <p:nvPr>
            <p:ph idx="1"/>
          </p:nvPr>
        </p:nvPicPr>
        <p:blipFill>
          <a:blip r:embed="rId1"/>
          <a:stretch>
            <a:fillRect/>
          </a:stretch>
        </p:blipFill>
        <p:spPr>
          <a:xfrm>
            <a:off x="5714787" y="3238039"/>
            <a:ext cx="3077004" cy="2610214"/>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9" name="Picture 8"/>
          <p:cNvPicPr>
            <a:picLocks noChangeAspect="1"/>
          </p:cNvPicPr>
          <p:nvPr/>
        </p:nvPicPr>
        <p:blipFill>
          <a:blip r:embed="rId2"/>
          <a:stretch>
            <a:fillRect/>
          </a:stretch>
        </p:blipFill>
        <p:spPr>
          <a:xfrm>
            <a:off x="152400" y="3464282"/>
            <a:ext cx="3067478" cy="1381318"/>
          </a:xfrm>
          <a:prstGeom prst="rect">
            <a:avLst/>
          </a:prstGeom>
        </p:spPr>
      </p:pic>
      <p:pic>
        <p:nvPicPr>
          <p:cNvPr id="12" name="Picture 11"/>
          <p:cNvPicPr>
            <a:picLocks noChangeAspect="1"/>
          </p:cNvPicPr>
          <p:nvPr/>
        </p:nvPicPr>
        <p:blipFill>
          <a:blip r:embed="rId3"/>
          <a:stretch>
            <a:fillRect/>
          </a:stretch>
        </p:blipFill>
        <p:spPr>
          <a:xfrm>
            <a:off x="838200" y="838200"/>
            <a:ext cx="2286000" cy="2732881"/>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2" y="1280715"/>
            <a:ext cx="2466975" cy="1847850"/>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6143" y="1280715"/>
            <a:ext cx="2466975" cy="1847850"/>
          </a:xfrm>
          <a:prstGeom prst="rect">
            <a:avLst/>
          </a:prstGeom>
        </p:spPr>
      </p:pic>
      <p:pic>
        <p:nvPicPr>
          <p:cNvPr id="19" name="Picture 18"/>
          <p:cNvPicPr>
            <a:picLocks noChangeAspect="1"/>
          </p:cNvPicPr>
          <p:nvPr/>
        </p:nvPicPr>
        <p:blipFill>
          <a:blip r:embed="rId6"/>
          <a:stretch>
            <a:fillRect/>
          </a:stretch>
        </p:blipFill>
        <p:spPr>
          <a:xfrm>
            <a:off x="609172" y="4873624"/>
            <a:ext cx="3124415" cy="1847851"/>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3733587" y="2862953"/>
            <a:ext cx="1981200" cy="2794144"/>
          </a:xfrm>
          <a:prstGeom prst="rect">
            <a:avLst/>
          </a:prstGeom>
        </p:spPr>
      </p:pic>
      <p:pic>
        <p:nvPicPr>
          <p:cNvPr id="27" name="Picture 26"/>
          <p:cNvPicPr>
            <a:picLocks noChangeAspect="1"/>
          </p:cNvPicPr>
          <p:nvPr/>
        </p:nvPicPr>
        <p:blipFill>
          <a:blip r:embed="rId8"/>
          <a:stretch>
            <a:fillRect/>
          </a:stretch>
        </p:blipFill>
        <p:spPr>
          <a:xfrm>
            <a:off x="3733587" y="5230938"/>
            <a:ext cx="2257740" cy="151856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1"/>
          <a:stretch>
            <a:fillRect/>
          </a:stretch>
        </p:blipFill>
        <p:spPr>
          <a:xfrm>
            <a:off x="1524000" y="381000"/>
            <a:ext cx="6476999" cy="5975350"/>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endParaRPr lang="en-US"/>
          </a:p>
        </p:txBody>
      </p:sp>
      <p:sp>
        <p:nvSpPr>
          <p:cNvPr id="4" name="Date Placeholder 3"/>
          <p:cNvSpPr>
            <a:spLocks noGrp="1"/>
          </p:cNvSpPr>
          <p:nvPr>
            <p:ph type="dt" sz="half" idx="10"/>
          </p:nvPr>
        </p:nvSpPr>
        <p:spPr/>
        <p:txBody>
          <a:bodyPr/>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p>
            <a:fld id="{828C9D99-2425-464A-85BE-F8C4EFD3479B}" type="slidenum">
              <a:rPr lang="en-US" smtClean="0"/>
            </a:fld>
            <a:endParaRPr lang="en-US"/>
          </a:p>
        </p:txBody>
      </p:sp>
      <p:pic>
        <p:nvPicPr>
          <p:cNvPr id="6" name="Picture 5" descr="Logic_families"/>
          <p:cNvPicPr>
            <a:picLocks noChangeAspect="1"/>
          </p:cNvPicPr>
          <p:nvPr/>
        </p:nvPicPr>
        <p:blipFill>
          <a:blip r:embed="rId1"/>
          <a:stretch>
            <a:fillRect/>
          </a:stretch>
        </p:blipFill>
        <p:spPr>
          <a:xfrm>
            <a:off x="361950" y="1299210"/>
            <a:ext cx="8514080" cy="42595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533400" y="1371600"/>
            <a:ext cx="8229600" cy="3441778"/>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186815" y="4796790"/>
            <a:ext cx="7499985" cy="1329690"/>
          </a:xfrm>
        </p:spPr>
        <p:txBody>
          <a:bodyPr/>
          <a:p>
            <a:pPr marL="0" indent="0">
              <a:buNone/>
            </a:pPr>
            <a:r>
              <a:rPr lang="en-US"/>
              <a:t>Page-2610</a:t>
            </a:r>
            <a:endParaRPr lang="en-US"/>
          </a:p>
        </p:txBody>
      </p:sp>
      <p:sp>
        <p:nvSpPr>
          <p:cNvPr id="4" name="Date Placeholder 3"/>
          <p:cNvSpPr>
            <a:spLocks noGrp="1"/>
          </p:cNvSpPr>
          <p:nvPr>
            <p:ph type="dt" sz="half" idx="10"/>
          </p:nvPr>
        </p:nvSpPr>
        <p:spPr/>
        <p:txBody>
          <a:bodyPr/>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p>
            <a:fld id="{828C9D99-2425-464A-85BE-F8C4EFD3479B}" type="slidenum">
              <a:rPr lang="en-US" smtClean="0"/>
            </a:fld>
            <a:endParaRPr lang="en-US"/>
          </a:p>
        </p:txBody>
      </p:sp>
      <p:pic>
        <p:nvPicPr>
          <p:cNvPr id="6" name="Picture 5" descr="Logic_families_charac"/>
          <p:cNvPicPr>
            <a:picLocks noChangeAspect="1"/>
          </p:cNvPicPr>
          <p:nvPr/>
        </p:nvPicPr>
        <p:blipFill>
          <a:blip r:embed="rId1"/>
          <a:stretch>
            <a:fillRect/>
          </a:stretch>
        </p:blipFill>
        <p:spPr>
          <a:xfrm>
            <a:off x="495935" y="914400"/>
            <a:ext cx="8190865" cy="199834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Logic Analyzer</a:t>
            </a:r>
            <a:endParaRPr lang="en-US" altLang="en-US"/>
          </a:p>
        </p:txBody>
      </p:sp>
      <p:sp>
        <p:nvSpPr>
          <p:cNvPr id="4" name="Date Placeholder 3"/>
          <p:cNvSpPr>
            <a:spLocks noGrp="1"/>
          </p:cNvSpPr>
          <p:nvPr>
            <p:ph type="dt" sz="half" idx="10"/>
          </p:nvPr>
        </p:nvSpPr>
        <p:spPr/>
        <p:txBody>
          <a:bodyPr/>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p>
            <a:fld id="{828C9D99-2425-464A-85BE-F8C4EFD3479B}" type="slidenum">
              <a:rPr lang="en-US" smtClean="0"/>
            </a:fld>
            <a:endParaRPr lang="en-US"/>
          </a:p>
        </p:txBody>
      </p:sp>
      <p:pic>
        <p:nvPicPr>
          <p:cNvPr id="10" name="Content Placeholder 9"/>
          <p:cNvPicPr>
            <a:picLocks noChangeAspect="1"/>
          </p:cNvPicPr>
          <p:nvPr>
            <p:ph idx="1"/>
          </p:nvPr>
        </p:nvPicPr>
        <p:blipFill>
          <a:blip r:embed="rId1"/>
          <a:stretch>
            <a:fillRect/>
          </a:stretch>
        </p:blipFill>
        <p:spPr>
          <a:xfrm>
            <a:off x="761365" y="1719580"/>
            <a:ext cx="7620000" cy="42862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7" name="Content Placeholder 6"/>
          <p:cNvPicPr>
            <a:picLocks noChangeAspect="1"/>
          </p:cNvPicPr>
          <p:nvPr>
            <p:ph idx="1"/>
          </p:nvPr>
        </p:nvPicPr>
        <p:blipFill>
          <a:blip r:embed="rId1"/>
          <a:stretch>
            <a:fillRect/>
          </a:stretch>
        </p:blipFill>
        <p:spPr>
          <a:xfrm>
            <a:off x="937895" y="1600200"/>
            <a:ext cx="7267575" cy="4526280"/>
          </a:xfrm>
          <a:prstGeom prst="rect">
            <a:avLst/>
          </a:prstGeom>
        </p:spPr>
      </p:pic>
      <p:sp>
        <p:nvSpPr>
          <p:cNvPr id="4" name="Date Placeholder 3"/>
          <p:cNvSpPr>
            <a:spLocks noGrp="1"/>
          </p:cNvSpPr>
          <p:nvPr>
            <p:ph type="dt" sz="half" idx="10"/>
          </p:nvPr>
        </p:nvSpPr>
        <p:spPr/>
        <p:txBody>
          <a:bodyPr/>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p>
            <a:fld id="{828C9D99-2425-464A-85BE-F8C4EFD3479B}" type="slidenum">
              <a:rPr lang="en-US" smtClean="0"/>
            </a:fld>
            <a:endParaRPr lang="en-US"/>
          </a:p>
        </p:txBody>
      </p:sp>
      <p:pic>
        <p:nvPicPr>
          <p:cNvPr id="6" name="Picture 5"/>
          <p:cNvPicPr/>
          <p:nvPr/>
        </p:nvPicPr>
        <p:blipFill>
          <a:blip r:embed="rId2">
            <a:extLst>
              <a:ext uri="{96DAC541-7B7A-43D3-8B79-37D633B846F1}">
                <asvg:svgBlip xmlns:asvg="http://schemas.microsoft.com/office/drawing/2016/SVG/main" r:embed="rId3"/>
              </a:ext>
            </a:extLst>
          </a:blip>
          <a:stretch>
            <a:fillRect/>
          </a:stretch>
        </p:blipFill>
        <p:spPr>
          <a:xfrm>
            <a:off x="4381500" y="3238500"/>
            <a:ext cx="381000" cy="381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rPr>
              <a:t>Reference books</a:t>
            </a:r>
            <a:endParaRPr lang="en-US" sz="3200" b="1" dirty="0">
              <a:solidFill>
                <a:srgbClr val="7030A0"/>
              </a:solidFill>
            </a:endParaRPr>
          </a:p>
        </p:txBody>
      </p:sp>
      <p:sp>
        <p:nvSpPr>
          <p:cNvPr id="4" name="Date Placeholder 3"/>
          <p:cNvSpPr>
            <a:spLocks noGrp="1"/>
          </p:cNvSpPr>
          <p:nvPr>
            <p:ph type="dt" sz="half" idx="10"/>
          </p:nvPr>
        </p:nvSpPr>
        <p:spPr/>
        <p:txBody>
          <a:bodyPr/>
          <a:lstStyle/>
          <a:p>
            <a:fld id="{271D860A-4C06-4BE1-B231-490CB5729E3F}" type="datetime1">
              <a:rPr lang="en-US" smtClean="0"/>
            </a:fld>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pic>
        <p:nvPicPr>
          <p:cNvPr id="9" name="Content Placeholder 8"/>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52400" y="1600200"/>
            <a:ext cx="2438400" cy="3733800"/>
          </a:xfrm>
        </p:spPr>
      </p:pic>
      <p:pic>
        <p:nvPicPr>
          <p:cNvPr id="10" name="Picture 9"/>
          <p:cNvPicPr>
            <a:picLocks noChangeAspect="1"/>
          </p:cNvPicPr>
          <p:nvPr/>
        </p:nvPicPr>
        <p:blipFill>
          <a:blip r:embed="rId2"/>
          <a:stretch>
            <a:fillRect/>
          </a:stretch>
        </p:blipFill>
        <p:spPr>
          <a:xfrm>
            <a:off x="3048000" y="1600200"/>
            <a:ext cx="2438400" cy="3733800"/>
          </a:xfrm>
          <a:prstGeom prst="rect">
            <a:avLst/>
          </a:prstGeom>
        </p:spPr>
      </p:pic>
      <p:pic>
        <p:nvPicPr>
          <p:cNvPr id="11" name="Picture 10"/>
          <p:cNvPicPr>
            <a:picLocks noChangeAspect="1"/>
          </p:cNvPicPr>
          <p:nvPr/>
        </p:nvPicPr>
        <p:blipFill>
          <a:blip r:embed="rId3"/>
          <a:stretch>
            <a:fillRect/>
          </a:stretch>
        </p:blipFill>
        <p:spPr>
          <a:xfrm>
            <a:off x="5715000" y="1600200"/>
            <a:ext cx="2971800" cy="37338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Page-139, OBC</a:t>
            </a:r>
            <a:endParaRPr lang="en-US"/>
          </a:p>
        </p:txBody>
      </p:sp>
      <p:pic>
        <p:nvPicPr>
          <p:cNvPr id="6" name="Content Placeholder 5"/>
          <p:cNvPicPr>
            <a:picLocks noGrp="1" noChangeAspect="1"/>
          </p:cNvPicPr>
          <p:nvPr>
            <p:ph idx="1"/>
          </p:nvPr>
        </p:nvPicPr>
        <p:blipFill>
          <a:blip r:embed="rId1"/>
          <a:stretch>
            <a:fillRect/>
          </a:stretch>
        </p:blipFill>
        <p:spPr>
          <a:xfrm>
            <a:off x="609600" y="1624012"/>
            <a:ext cx="3000638" cy="4525963"/>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
        <p:nvSpPr>
          <p:cNvPr id="7" name="TextBox 6"/>
          <p:cNvSpPr txBox="1"/>
          <p:nvPr/>
        </p:nvSpPr>
        <p:spPr>
          <a:xfrm>
            <a:off x="3729980" y="6149975"/>
            <a:ext cx="4572000" cy="369332"/>
          </a:xfrm>
          <a:prstGeom prst="rect">
            <a:avLst/>
          </a:prstGeom>
          <a:noFill/>
        </p:spPr>
        <p:txBody>
          <a:bodyPr wrap="square">
            <a:spAutoFit/>
          </a:bodyPr>
          <a:lstStyle/>
          <a:p>
            <a:r>
              <a:rPr lang="en-US" dirty="0" err="1">
                <a:hlinkClick r:id="rId2"/>
              </a:rPr>
              <a:t>CircuitVerse</a:t>
            </a:r>
            <a:r>
              <a:rPr lang="en-US" dirty="0">
                <a:hlinkClick r:id="rId2"/>
              </a:rPr>
              <a:t> - Digital Circuit Simulator online</a:t>
            </a:r>
            <a:endParaRPr lang="en-US" dirty="0"/>
          </a:p>
        </p:txBody>
      </p:sp>
      <p:sp>
        <p:nvSpPr>
          <p:cNvPr id="9" name="TextBox 8"/>
          <p:cNvSpPr txBox="1"/>
          <p:nvPr/>
        </p:nvSpPr>
        <p:spPr>
          <a:xfrm>
            <a:off x="3708209" y="5608379"/>
            <a:ext cx="4572000" cy="369332"/>
          </a:xfrm>
          <a:prstGeom prst="rect">
            <a:avLst/>
          </a:prstGeom>
          <a:noFill/>
        </p:spPr>
        <p:txBody>
          <a:bodyPr wrap="square">
            <a:spAutoFit/>
          </a:bodyPr>
          <a:lstStyle/>
          <a:p>
            <a:r>
              <a:rPr lang="en-US" dirty="0">
                <a:hlinkClick r:id="rId3"/>
              </a:rPr>
              <a:t>MDS Diagrams | </a:t>
            </a:r>
            <a:r>
              <a:rPr lang="en-US" dirty="0" err="1">
                <a:hlinkClick r:id="rId3"/>
              </a:rPr>
              <a:t>CircuitVerse</a:t>
            </a:r>
            <a:r>
              <a:rPr lang="en-US" dirty="0"/>
              <a:t> </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552" y="1681646"/>
            <a:ext cx="3258648" cy="372855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dirty="0"/>
          </a:p>
        </p:txBody>
      </p:sp>
      <p:sp>
        <p:nvSpPr>
          <p:cNvPr id="3" name="Content Placeholder 2"/>
          <p:cNvSpPr>
            <a:spLocks noGrp="1"/>
          </p:cNvSpPr>
          <p:nvPr>
            <p:ph idx="1"/>
          </p:nvPr>
        </p:nvSpPr>
        <p:spPr/>
        <p:txBody>
          <a:bodyPr/>
          <a:lstStyle/>
          <a:p>
            <a:pPr algn="ctr">
              <a:buNone/>
            </a:pPr>
            <a:r>
              <a:rPr lang="en-US" sz="4800" dirty="0">
                <a:latin typeface="Times New Roman" panose="02020603050405020304" pitchFamily="18" charset="0"/>
                <a:cs typeface="Times New Roman" panose="02020603050405020304" pitchFamily="18" charset="0"/>
              </a:rPr>
              <a:t>Thank You </a:t>
            </a:r>
            <a:endParaRPr lang="en-US" sz="4800" dirty="0">
              <a:latin typeface="Times New Roman" panose="02020603050405020304" pitchFamily="18" charset="0"/>
              <a:cs typeface="Times New Roman" panose="02020603050405020304" pitchFamily="18" charset="0"/>
            </a:endParaRPr>
          </a:p>
          <a:p>
            <a:pPr algn="ctr">
              <a:buNone/>
            </a:pPr>
            <a:r>
              <a:rPr lang="en-US" sz="4800" baseline="0" dirty="0">
                <a:solidFill>
                  <a:srgbClr val="FF0000"/>
                </a:solidFill>
                <a:latin typeface="Times New Roman" panose="02020603050405020304" pitchFamily="18" charset="0"/>
                <a:cs typeface="Times New Roman" panose="02020603050405020304" pitchFamily="18" charset="0"/>
              </a:rPr>
              <a:t>Q</a:t>
            </a:r>
            <a:r>
              <a:rPr lang="en-US" sz="4800" baseline="0" dirty="0">
                <a:latin typeface="Times New Roman" panose="02020603050405020304" pitchFamily="18" charset="0"/>
                <a:cs typeface="Times New Roman" panose="02020603050405020304" pitchFamily="18" charset="0"/>
              </a:rPr>
              <a:t> &amp;</a:t>
            </a:r>
            <a:r>
              <a:rPr lang="en-US" sz="4800" baseline="0" dirty="0">
                <a:solidFill>
                  <a:srgbClr val="00B050"/>
                </a:solidFill>
                <a:latin typeface="Times New Roman" panose="02020603050405020304" pitchFamily="18" charset="0"/>
                <a:cs typeface="Times New Roman" panose="02020603050405020304" pitchFamily="18" charset="0"/>
              </a:rPr>
              <a:t> A </a:t>
            </a:r>
            <a:endParaRPr lang="en-US" sz="4800" baseline="0" dirty="0">
              <a:solidFill>
                <a:srgbClr val="00B050"/>
              </a:solidFill>
              <a:latin typeface="Times New Roman" panose="02020603050405020304" pitchFamily="18" charset="0"/>
              <a:cs typeface="Times New Roman" panose="02020603050405020304" pitchFamily="18" charset="0"/>
            </a:endParaRPr>
          </a:p>
          <a:p>
            <a:pPr algn="ctr">
              <a:buNone/>
            </a:pPr>
            <a:r>
              <a:rPr lang="en-US" sz="6000" baseline="0" dirty="0">
                <a:solidFill>
                  <a:srgbClr val="0000FF"/>
                </a:solidFill>
                <a:latin typeface="Wingdings" panose="05000000000000000000"/>
              </a:rPr>
              <a:t></a:t>
            </a:r>
            <a:r>
              <a:rPr lang="en-US" sz="6000" baseline="0" dirty="0">
                <a:latin typeface="Wingdings" panose="05000000000000000000"/>
              </a:rPr>
              <a:t> </a:t>
            </a:r>
            <a:endParaRPr lang="en-US" sz="6000" baseline="0" dirty="0">
              <a:latin typeface="Wingdings" panose="05000000000000000000"/>
            </a:endParaRPr>
          </a:p>
          <a:p>
            <a:pPr algn="ctr">
              <a:buNone/>
            </a:pPr>
            <a:endParaRPr lang="en-US" dirty="0"/>
          </a:p>
        </p:txBody>
      </p:sp>
      <p:sp>
        <p:nvSpPr>
          <p:cNvPr id="4" name="Slide Number Placeholder 3"/>
          <p:cNvSpPr>
            <a:spLocks noGrp="1"/>
          </p:cNvSpPr>
          <p:nvPr>
            <p:ph type="sldNum" sz="quarter" idx="12"/>
          </p:nvPr>
        </p:nvSpPr>
        <p:spPr/>
        <p:txBody>
          <a:bodyPr/>
          <a:lstStyle/>
          <a:p>
            <a:fld id="{26DCE478-0A71-419B-8424-B8D879BA24D0}" type="slidenum">
              <a:rPr lang="en-US" smtClean="0">
                <a:solidFill>
                  <a:prstClr val="black">
                    <a:tint val="75000"/>
                  </a:prstClr>
                </a:solidFill>
              </a:rPr>
            </a:fld>
            <a:endParaRPr lang="en-US">
              <a:solidFill>
                <a:prstClr val="black">
                  <a:tint val="75000"/>
                </a:prstClr>
              </a:solidFill>
            </a:endParaRPr>
          </a:p>
        </p:txBody>
      </p:sp>
      <p:sp>
        <p:nvSpPr>
          <p:cNvPr id="5" name="Date Placeholder 4"/>
          <p:cNvSpPr>
            <a:spLocks noGrp="1"/>
          </p:cNvSpPr>
          <p:nvPr>
            <p:ph type="dt" sz="half" idx="10"/>
          </p:nvPr>
        </p:nvSpPr>
        <p:spPr/>
        <p:txBody>
          <a:bodyPr/>
          <a:lstStyle/>
          <a:p>
            <a:fld id="{E7D52CEB-45B9-4D3A-8CBF-7D692AC00894}" type="datetime1">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8" name="Content Placeholder 7"/>
          <p:cNvPicPr>
            <a:picLocks noGrp="1" noChangeAspect="1"/>
          </p:cNvPicPr>
          <p:nvPr>
            <p:ph idx="1"/>
          </p:nvPr>
        </p:nvPicPr>
        <p:blipFill>
          <a:blip r:embed="rId1"/>
          <a:stretch>
            <a:fillRect/>
          </a:stretch>
        </p:blipFill>
        <p:spPr>
          <a:xfrm>
            <a:off x="931385" y="609600"/>
            <a:ext cx="7281229" cy="551656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7" name="Content Placeholder 6"/>
          <p:cNvPicPr>
            <a:picLocks noGrp="1" noChangeAspect="1"/>
          </p:cNvPicPr>
          <p:nvPr>
            <p:ph idx="1"/>
          </p:nvPr>
        </p:nvPicPr>
        <p:blipFill>
          <a:blip r:embed="rId1"/>
          <a:stretch>
            <a:fillRect/>
          </a:stretch>
        </p:blipFill>
        <p:spPr>
          <a:xfrm>
            <a:off x="1371600" y="1943100"/>
            <a:ext cx="6096000" cy="2971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latin typeface="Times New Roman" panose="02020603050405020304" pitchFamily="18" charset="0"/>
                <a:ea typeface="SimSun" panose="02010600030101010101" pitchFamily="2" charset="-122"/>
              </a:rPr>
              <a:t>Boolean algebra </a:t>
            </a:r>
            <a:endParaRPr lang="en-US" sz="3200" b="1" dirty="0">
              <a:solidFill>
                <a:srgbClr val="7030A0"/>
              </a:solidFill>
            </a:endParaRPr>
          </a:p>
        </p:txBody>
      </p:sp>
      <p:sp>
        <p:nvSpPr>
          <p:cNvPr id="3" name="Content Placeholder 2"/>
          <p:cNvSpPr>
            <a:spLocks noGrp="1"/>
          </p:cNvSpPr>
          <p:nvPr>
            <p:ph idx="1"/>
          </p:nvPr>
        </p:nvSpPr>
        <p:spPr>
          <a:xfrm>
            <a:off x="457200" y="1417638"/>
            <a:ext cx="8229600" cy="4708525"/>
          </a:xfrm>
        </p:spPr>
        <p:txBody>
          <a:bodyPr>
            <a:normAutofit/>
          </a:bodyPr>
          <a:lstStyle/>
          <a:p>
            <a:pPr algn="just"/>
            <a:r>
              <a:rPr lang="en-US" sz="2400" dirty="0"/>
              <a:t>Boolean algebra differs in a major way from ordinary algebra because Boolean constants and variables are allowed to have only two possible values,0 or 1. </a:t>
            </a:r>
            <a:endParaRPr lang="en-US" sz="2400" dirty="0"/>
          </a:p>
          <a:p>
            <a:pPr algn="just"/>
            <a:r>
              <a:rPr lang="en-US" sz="2400" dirty="0"/>
              <a:t>Boolean 0 and 1 do not represent actual numbers but instead represent the state of a voltage variable, or what is called its logic level. (R.P.Jain-37)</a:t>
            </a:r>
            <a:endParaRPr lang="en-US" sz="2400"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6" name="Picture 5"/>
          <p:cNvPicPr>
            <a:picLocks noChangeAspect="1"/>
          </p:cNvPicPr>
          <p:nvPr/>
        </p:nvPicPr>
        <p:blipFill>
          <a:blip r:embed="rId1"/>
          <a:stretch>
            <a:fillRect/>
          </a:stretch>
        </p:blipFill>
        <p:spPr>
          <a:xfrm>
            <a:off x="0" y="4440003"/>
            <a:ext cx="2838846" cy="1686160"/>
          </a:xfrm>
          <a:prstGeom prst="rect">
            <a:avLst/>
          </a:prstGeom>
        </p:spPr>
      </p:pic>
      <p:pic>
        <p:nvPicPr>
          <p:cNvPr id="7" name="Picture 6"/>
          <p:cNvPicPr>
            <a:picLocks noChangeAspect="1"/>
          </p:cNvPicPr>
          <p:nvPr/>
        </p:nvPicPr>
        <p:blipFill>
          <a:blip r:embed="rId2"/>
          <a:stretch>
            <a:fillRect/>
          </a:stretch>
        </p:blipFill>
        <p:spPr>
          <a:xfrm>
            <a:off x="2685149" y="3795993"/>
            <a:ext cx="6458851" cy="305795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229600" cy="4525963"/>
          </a:xfrm>
        </p:spPr>
        <p:txBody>
          <a:bodyPr>
            <a:normAutofit/>
          </a:bodyPr>
          <a:lstStyle/>
          <a:p>
            <a:pPr marL="0" indent="0" algn="just">
              <a:buNone/>
            </a:pPr>
            <a:r>
              <a:rPr lang="en-US" sz="2400" dirty="0"/>
              <a:t>Boolean algebra was developed by English mathematician George Bole in 1854. Boolean algebra is a mathematical formulation that deals logical operations, where there are only two states 0 (OFF) and 1 (ON). In normal mathematical algebra, a</a:t>
            </a:r>
            <a:endParaRPr lang="en-US" sz="2400" dirty="0"/>
          </a:p>
          <a:p>
            <a:pPr marL="0" indent="0" algn="just">
              <a:buNone/>
            </a:pPr>
            <a:r>
              <a:rPr lang="en-US" sz="2400" dirty="0"/>
              <a:t>variable can have different range of values 0, 1, 2,3 … and so on, but in Boolean algebra there are only two values 1 (True/On) and 0 (False/Off).</a:t>
            </a:r>
            <a:endParaRPr lang="en-US" sz="2400"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latin typeface="Times New Roman" panose="02020603050405020304" pitchFamily="18" charset="0"/>
                <a:ea typeface="SimSun" panose="02010600030101010101" pitchFamily="2" charset="-122"/>
              </a:rPr>
              <a:t>De Morgan’s Theorems</a:t>
            </a:r>
            <a:endParaRPr lang="en-US" sz="3200" b="1" dirty="0">
              <a:solidFill>
                <a:srgbClr val="7030A0"/>
              </a:solidFill>
            </a:endParaRPr>
          </a:p>
        </p:txBody>
      </p:sp>
      <p:sp>
        <p:nvSpPr>
          <p:cNvPr id="3" name="Content Placeholder 2"/>
          <p:cNvSpPr>
            <a:spLocks noGrp="1"/>
          </p:cNvSpPr>
          <p:nvPr>
            <p:ph idx="1"/>
          </p:nvPr>
        </p:nvSpPr>
        <p:spPr/>
        <p:txBody>
          <a:bodyPr>
            <a:normAutofit/>
          </a:bodyPr>
          <a:lstStyle/>
          <a:p>
            <a:pPr algn="just"/>
            <a:r>
              <a:rPr lang="en-US" sz="2400" dirty="0" err="1"/>
              <a:t>DeMorgan’s</a:t>
            </a:r>
            <a:r>
              <a:rPr lang="en-US" sz="2400" dirty="0"/>
              <a:t> theorems are extremely useful in simplifying expressions in which a product or sum of variables is inverted. The two theorems are:</a:t>
            </a:r>
            <a:endParaRPr lang="en-US" sz="2400" dirty="0"/>
          </a:p>
          <a:p>
            <a:pPr algn="just"/>
            <a:endParaRPr lang="en-US" sz="2400"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7" name="Picture 6"/>
          <p:cNvPicPr>
            <a:picLocks noChangeAspect="1"/>
          </p:cNvPicPr>
          <p:nvPr/>
        </p:nvPicPr>
        <p:blipFill>
          <a:blip r:embed="rId1"/>
          <a:stretch>
            <a:fillRect/>
          </a:stretch>
        </p:blipFill>
        <p:spPr>
          <a:xfrm>
            <a:off x="3810000" y="2556895"/>
            <a:ext cx="1943201" cy="1295400"/>
          </a:xfrm>
          <a:prstGeom prst="rect">
            <a:avLst/>
          </a:prstGeom>
        </p:spPr>
      </p:pic>
      <p:sp>
        <p:nvSpPr>
          <p:cNvPr id="9" name="TextBox 8"/>
          <p:cNvSpPr txBox="1"/>
          <p:nvPr/>
        </p:nvSpPr>
        <p:spPr>
          <a:xfrm>
            <a:off x="533400" y="3778840"/>
            <a:ext cx="8153400" cy="2308324"/>
          </a:xfrm>
          <a:prstGeom prst="rect">
            <a:avLst/>
          </a:prstGeom>
          <a:noFill/>
        </p:spPr>
        <p:txBody>
          <a:bodyPr wrap="square">
            <a:spAutoFit/>
          </a:bodyPr>
          <a:lstStyle/>
          <a:p>
            <a:pPr marL="342900" indent="-342900" algn="just">
              <a:buFont typeface="Arial" panose="020B0604020202020204" pitchFamily="34" charset="0"/>
              <a:buChar char="•"/>
            </a:pPr>
            <a:r>
              <a:rPr lang="en-US" sz="2400" dirty="0"/>
              <a:t>First theorem says that when the OR sum of two variables is inverted, this is the same as inverting each variable individually and then ANDing these inverted variables.</a:t>
            </a:r>
            <a:endParaRPr lang="en-US" sz="2400" dirty="0"/>
          </a:p>
          <a:p>
            <a:pPr marL="342900" indent="-342900" algn="just">
              <a:buFont typeface="Arial" panose="020B0604020202020204" pitchFamily="34" charset="0"/>
              <a:buChar char="•"/>
            </a:pPr>
            <a:r>
              <a:rPr lang="en-US" sz="2400" dirty="0"/>
              <a:t>Second theorem says that when the AND product of two variables is inverted; this is the same as inverting each variable individually and then ORing them. </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3200" b="1" dirty="0">
                <a:solidFill>
                  <a:srgbClr val="7030A0"/>
                </a:solidFill>
                <a:latin typeface="Times New Roman" panose="02020603050405020304" pitchFamily="18" charset="0"/>
                <a:cs typeface="Times New Roman" panose="02020603050405020304" pitchFamily="18" charset="0"/>
              </a:rPr>
              <a:t>Number System and Codes</a:t>
            </a:r>
            <a:endParaRPr lang="en-US" sz="3200" b="1" dirty="0">
              <a:solidFill>
                <a:srgbClr val="7030A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2400" dirty="0"/>
              <a:t>The digital signals are discrete in nature and can only assume one of the two values 0 or 1.</a:t>
            </a:r>
            <a:endParaRPr lang="en-US" sz="2400" dirty="0"/>
          </a:p>
          <a:p>
            <a:pPr algn="just"/>
            <a:r>
              <a:rPr lang="en-US" sz="2400" dirty="0"/>
              <a:t>A number system based on these two digits is known as binary number system.</a:t>
            </a:r>
            <a:endParaRPr lang="en-US" sz="2400"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
        <p:nvSpPr>
          <p:cNvPr id="7" name="TextBox 6"/>
          <p:cNvSpPr txBox="1"/>
          <p:nvPr/>
        </p:nvSpPr>
        <p:spPr>
          <a:xfrm>
            <a:off x="468086" y="3657600"/>
            <a:ext cx="8218714" cy="830997"/>
          </a:xfrm>
          <a:prstGeom prst="rect">
            <a:avLst/>
          </a:prstGeom>
          <a:noFill/>
        </p:spPr>
        <p:txBody>
          <a:bodyPr wrap="square">
            <a:spAutoFit/>
          </a:bodyPr>
          <a:lstStyle/>
          <a:p>
            <a:pPr marL="342900" indent="-342900">
              <a:buFont typeface="Arial" panose="020B0604020202020204" pitchFamily="34" charset="0"/>
              <a:buChar char="•"/>
            </a:pPr>
            <a:r>
              <a:rPr lang="en-US" sz="2400" b="1" dirty="0"/>
              <a:t>Binary codes </a:t>
            </a:r>
            <a:r>
              <a:rPr lang="en-US" sz="2400" dirty="0"/>
              <a:t>represent data, such as alphabets, number (0-9) and other symbol in a standard code called binary code.</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9194</Words>
  <Application>WPS Presentation</Application>
  <PresentationFormat>On-screen Show (4:3)</PresentationFormat>
  <Paragraphs>221</Paragraphs>
  <Slides>35</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35</vt:i4>
      </vt:variant>
    </vt:vector>
  </HeadingPairs>
  <TitlesOfParts>
    <vt:vector size="44" baseType="lpstr">
      <vt:lpstr>Arial</vt:lpstr>
      <vt:lpstr>SimSun</vt:lpstr>
      <vt:lpstr>Wingdings</vt:lpstr>
      <vt:lpstr>Times New Roman</vt:lpstr>
      <vt:lpstr>Calibri</vt:lpstr>
      <vt:lpstr>Microsoft YaHei</vt:lpstr>
      <vt:lpstr>Arial Unicode MS</vt:lpstr>
      <vt:lpstr>Wingdings</vt:lpstr>
      <vt:lpstr>Office Theme</vt:lpstr>
      <vt:lpstr> 07142105; Digital Logic Design   </vt:lpstr>
      <vt:lpstr>Course Contents</vt:lpstr>
      <vt:lpstr>PowerPoint 演示文稿</vt:lpstr>
      <vt:lpstr>PowerPoint 演示文稿</vt:lpstr>
      <vt:lpstr>PowerPoint 演示文稿</vt:lpstr>
      <vt:lpstr>Boolean algebra </vt:lpstr>
      <vt:lpstr>PowerPoint 演示文稿</vt:lpstr>
      <vt:lpstr>De Morgan’s Theorems</vt:lpstr>
      <vt:lpstr>Number System and Codes</vt:lpstr>
      <vt:lpstr>PowerPoint 演示文稿</vt:lpstr>
      <vt:lpstr>PowerPoint 演示文稿</vt:lpstr>
      <vt:lpstr>PowerPoint 演示文稿</vt:lpstr>
      <vt:lpstr>Applications of OR Gate </vt:lpstr>
      <vt:lpstr>PowerPoint 演示文稿</vt:lpstr>
      <vt:lpstr>Truth Table</vt:lpstr>
      <vt:lpstr>PowerPoint 演示文稿</vt:lpstr>
      <vt:lpstr>PowerPoint 演示文稿</vt:lpstr>
      <vt:lpstr>PowerPoint 演示文稿</vt:lpstr>
      <vt:lpstr>Applications of Truth Table </vt:lpstr>
      <vt:lpstr>PowerPoint 演示文稿</vt:lpstr>
      <vt:lpstr>Timing Diagram </vt:lpstr>
      <vt:lpstr>What is a Timing Diagram? </vt:lpstr>
      <vt:lpstr>PowerPoint 演示文稿</vt:lpstr>
      <vt:lpstr>PowerPoint 演示文稿</vt:lpstr>
      <vt:lpstr>PowerPoint 演示文稿</vt:lpstr>
      <vt:lpstr>PowerPoint 演示文稿</vt:lpstr>
      <vt:lpstr>Pin diagram of Digital IC</vt:lpstr>
      <vt:lpstr>PowerPoint 演示文稿</vt:lpstr>
      <vt:lpstr>PowerPoint 演示文稿</vt:lpstr>
      <vt:lpstr>PowerPoint 演示文稿</vt:lpstr>
      <vt:lpstr>PowerPoint 演示文稿</vt:lpstr>
      <vt:lpstr>PowerPoint 演示文稿</vt:lpstr>
      <vt:lpstr>Reference books</vt:lpstr>
      <vt:lpstr>Page-139, OBC</vt:lpstr>
      <vt:lpstr>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MYPC</dc:creator>
  <cp:lastModifiedBy>Professor Dr. Mst. Jannatul Ferdous</cp:lastModifiedBy>
  <cp:revision>186</cp:revision>
  <dcterms:created xsi:type="dcterms:W3CDTF">2020-07-16T01:58:00Z</dcterms:created>
  <dcterms:modified xsi:type="dcterms:W3CDTF">2026-07-29T03:59:14Z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6D187447DDC84F91AAF8BE8F82520B22_12</vt:lpwstr>
  </property>
  <property fmtid="{D5CDD505-2E9C-101B-9397-08002B2CF9AE}" pid="3" name="KSOProductBuildVer">
    <vt:lpwstr>1033-12.1.0.27458</vt:lpwstr>
  </property>
</Properties>
</file>