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4"/>
  </p:notesMasterIdLst>
  <p:sldIdLst>
    <p:sldId id="258" r:id="rId3"/>
    <p:sldId id="313" r:id="rId5"/>
    <p:sldId id="312" r:id="rId6"/>
    <p:sldId id="315" r:id="rId7"/>
    <p:sldId id="316" r:id="rId8"/>
    <p:sldId id="317" r:id="rId9"/>
    <p:sldId id="318" r:id="rId10"/>
    <p:sldId id="319" r:id="rId11"/>
    <p:sldId id="320" r:id="rId12"/>
    <p:sldId id="321" r:id="rId13"/>
    <p:sldId id="322" r:id="rId14"/>
    <p:sldId id="323" r:id="rId15"/>
    <p:sldId id="324" r:id="rId16"/>
    <p:sldId id="325" r:id="rId17"/>
    <p:sldId id="298" r:id="rId18"/>
    <p:sldId id="314" r:id="rId19"/>
    <p:sldId id="259"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64" autoAdjust="0"/>
    <p:restoredTop sz="94660"/>
  </p:normalViewPr>
  <p:slideViewPr>
    <p:cSldViewPr showGuides="1">
      <p:cViewPr varScale="1">
        <p:scale>
          <a:sx n="59" d="100"/>
          <a:sy n="59" d="100"/>
        </p:scale>
        <p:origin x="1640" y="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9C0F02-D41F-4084-B409-3281C3C848BF}" type="datetimeFigureOut">
              <a:rPr lang="en-US" smtClean="0"/>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2373A3-5C62-4DDB-891A-4AAE9772A628}"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5C70473-E31B-4AE0-9E5A-75BA5FE7BBD4}" type="slidenum">
              <a:rPr lang="en-US" smtClean="0"/>
            </a:fld>
            <a:endParaRPr lang="en-US"/>
          </a:p>
        </p:txBody>
      </p:sp>
      <p:sp>
        <p:nvSpPr>
          <p:cNvPr id="5" name="Date Placeholder 4"/>
          <p:cNvSpPr>
            <a:spLocks noGrp="1"/>
          </p:cNvSpPr>
          <p:nvPr>
            <p:ph type="dt" idx="11"/>
          </p:nvPr>
        </p:nvSpPr>
        <p:spPr/>
        <p:txBody>
          <a:bodyPr/>
          <a:lstStyle/>
          <a:p>
            <a:fld id="{6FE42AB9-CCCD-4908-99B5-452DA8C231EC}" type="datetime1">
              <a:rPr lang="en-US" smtClean="0"/>
            </a:fld>
            <a:endParaRPr lang="en-US"/>
          </a:p>
        </p:txBody>
      </p:sp>
      <p:sp>
        <p:nvSpPr>
          <p:cNvPr id="6" name="Footer Placeholder 5"/>
          <p:cNvSpPr>
            <a:spLocks noGrp="1"/>
          </p:cNvSpPr>
          <p:nvPr>
            <p:ph type="ftr" sz="quarter" idx="12"/>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3A970EC5-0B5C-4093-932E-52D1E8CA2439}"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52EA0D91-25D0-493F-8D9C-12835C92D7A8}"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E8260403-6065-4E39-85DE-A9166A8AA0C3}"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D9BE44B5-2F63-431E-9E85-01F5C7DE7658}"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FF2D8019-97DC-4C4B-A976-C94E4F5A1363}" type="datetime1">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AEFC2508-2CC6-4ADF-9D0D-0D0DE2FFC3D6}" type="datetime1">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B7506800-D76A-4AAF-8360-E86A94984E22}" type="datetime1">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BBEEE6-7675-4DE2-84C6-51F8250DB2D1}"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35179E8-11C8-489F-939F-76531738B70F}" type="datetime1">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3A9538D2-937E-491D-897E-2E3D73A4313C}" type="datetime1">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2FEEA6-EEF8-442C-BD6D-836B83F76840}" type="datetime1">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8C9D99-2425-464A-85BE-F8C4EFD3479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jpeg"/></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3.jpeg"/><Relationship Id="rId3" Type="http://schemas.openxmlformats.org/officeDocument/2006/relationships/hyperlink" Target="https://learn.circuitverse.org/docs/seq-design/mds.html" TargetMode="External"/><Relationship Id="rId2" Type="http://schemas.openxmlformats.org/officeDocument/2006/relationships/hyperlink" Target="https://circuitverse.org/simulator" TargetMode="External"/><Relationship Id="rId1"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www.tutorialspoint.com/digital-electronics/index.htm" TargetMode="External"/><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4988" y="304800"/>
            <a:ext cx="8382000" cy="1368623"/>
          </a:xfrm>
        </p:spPr>
        <p:txBody>
          <a:bodyPr>
            <a:normAutofit fontScale="90000"/>
          </a:bodyPr>
          <a:lstStyle/>
          <a:p>
            <a:br>
              <a:rPr lang="en-US" sz="3600" b="1" dirty="0">
                <a:solidFill>
                  <a:srgbClr val="7030A0"/>
                </a:solidFill>
              </a:rPr>
            </a:br>
            <a:r>
              <a:rPr lang="en-US" b="1" dirty="0">
                <a:solidFill>
                  <a:srgbClr val="7030A0"/>
                </a:solidFill>
              </a:rPr>
              <a:t>07142105; Digital Logic Design</a:t>
            </a:r>
            <a:br>
              <a:rPr lang="en-US" sz="4000" b="1" dirty="0">
                <a:solidFill>
                  <a:srgbClr val="7030A0"/>
                </a:solidFill>
              </a:rPr>
            </a:br>
            <a:r>
              <a:rPr lang="en-US" sz="2400" b="1" dirty="0">
                <a:solidFill>
                  <a:srgbClr val="7030A0"/>
                </a:solidFill>
              </a:rPr>
              <a:t> </a:t>
            </a:r>
            <a:br>
              <a:rPr lang="en-US" sz="3600" b="1" i="1" dirty="0">
                <a:solidFill>
                  <a:srgbClr val="7030A0"/>
                </a:solidFill>
              </a:rPr>
            </a:br>
            <a:endParaRPr lang="en-US" sz="3600" b="1" dirty="0">
              <a:solidFill>
                <a:srgbClr val="7030A0"/>
              </a:solidFill>
            </a:endParaRPr>
          </a:p>
        </p:txBody>
      </p:sp>
      <p:sp>
        <p:nvSpPr>
          <p:cNvPr id="3" name="Subtitle 2"/>
          <p:cNvSpPr>
            <a:spLocks noGrp="1"/>
          </p:cNvSpPr>
          <p:nvPr>
            <p:ph type="subTitle" idx="1"/>
          </p:nvPr>
        </p:nvSpPr>
        <p:spPr>
          <a:xfrm>
            <a:off x="609600" y="4114800"/>
            <a:ext cx="8305800" cy="2057400"/>
          </a:xfrm>
        </p:spPr>
        <p:txBody>
          <a:bodyPr>
            <a:normAutofit/>
          </a:bodyPr>
          <a:lstStyle/>
          <a:p>
            <a:r>
              <a:rPr lang="en-US" sz="1800" b="1" baseline="0" dirty="0">
                <a:solidFill>
                  <a:schemeClr val="tx1"/>
                </a:solidFill>
                <a:latin typeface="+mn-lt"/>
              </a:rPr>
              <a:t>Presented by </a:t>
            </a:r>
            <a:endParaRPr lang="en-US" sz="1800" b="1" baseline="0" dirty="0">
              <a:solidFill>
                <a:schemeClr val="tx1"/>
              </a:solidFill>
              <a:latin typeface="+mn-lt"/>
            </a:endParaRPr>
          </a:p>
          <a:p>
            <a:r>
              <a:rPr lang="en-US" sz="2000" b="1" baseline="0" dirty="0">
                <a:solidFill>
                  <a:schemeClr val="tx1"/>
                </a:solidFill>
              </a:rPr>
              <a:t>Professor </a:t>
            </a:r>
            <a:r>
              <a:rPr lang="en-US" sz="2000" b="1" baseline="0" dirty="0" err="1">
                <a:solidFill>
                  <a:schemeClr val="tx1"/>
                </a:solidFill>
              </a:rPr>
              <a:t>Mst</a:t>
            </a:r>
            <a:r>
              <a:rPr lang="en-US" sz="2000" b="1" baseline="0" dirty="0">
                <a:solidFill>
                  <a:schemeClr val="tx1"/>
                </a:solidFill>
              </a:rPr>
              <a:t>. </a:t>
            </a:r>
            <a:r>
              <a:rPr lang="en-US" sz="2000" b="1" baseline="0" dirty="0" err="1">
                <a:solidFill>
                  <a:schemeClr val="tx1"/>
                </a:solidFill>
              </a:rPr>
              <a:t>Jannatul</a:t>
            </a:r>
            <a:r>
              <a:rPr lang="en-US" sz="2000" b="1" baseline="0" dirty="0">
                <a:solidFill>
                  <a:schemeClr val="tx1"/>
                </a:solidFill>
              </a:rPr>
              <a:t> </a:t>
            </a:r>
            <a:r>
              <a:rPr lang="en-US" sz="2000" b="1" baseline="0" dirty="0" err="1">
                <a:solidFill>
                  <a:schemeClr val="tx1"/>
                </a:solidFill>
              </a:rPr>
              <a:t>Ferdous</a:t>
            </a:r>
            <a:r>
              <a:rPr lang="en-US" sz="2000" b="1" baseline="0" dirty="0">
                <a:solidFill>
                  <a:schemeClr val="tx1"/>
                </a:solidFill>
              </a:rPr>
              <a:t>, PhD</a:t>
            </a:r>
            <a:endParaRPr lang="en-US" sz="2000" b="1" baseline="0" dirty="0">
              <a:solidFill>
                <a:schemeClr val="tx1"/>
              </a:solidFill>
            </a:endParaRPr>
          </a:p>
          <a:p>
            <a:r>
              <a:rPr lang="en-US" sz="2000" b="1" dirty="0">
                <a:solidFill>
                  <a:schemeClr val="tx1"/>
                </a:solidFill>
              </a:rPr>
              <a:t>Dept. of Computer Science &amp; Engineering</a:t>
            </a:r>
            <a:endParaRPr lang="en-US" sz="2000" b="1" dirty="0">
              <a:solidFill>
                <a:schemeClr val="tx1"/>
              </a:solidFill>
            </a:endParaRPr>
          </a:p>
          <a:p>
            <a:r>
              <a:rPr lang="en-US" sz="2000" b="1" dirty="0" err="1">
                <a:solidFill>
                  <a:schemeClr val="tx1"/>
                </a:solidFill>
              </a:rPr>
              <a:t>Jatiya</a:t>
            </a:r>
            <a:r>
              <a:rPr lang="en-US" sz="2000" b="1" dirty="0">
                <a:solidFill>
                  <a:schemeClr val="tx1"/>
                </a:solidFill>
              </a:rPr>
              <a:t> Kabi Kazi Nazrul Islam University, </a:t>
            </a:r>
            <a:r>
              <a:rPr lang="en-US" sz="2000" b="1" dirty="0" err="1">
                <a:solidFill>
                  <a:schemeClr val="tx1"/>
                </a:solidFill>
              </a:rPr>
              <a:t>Trishal</a:t>
            </a:r>
            <a:r>
              <a:rPr lang="en-US" sz="2000" b="1" dirty="0">
                <a:solidFill>
                  <a:schemeClr val="tx1"/>
                </a:solidFill>
              </a:rPr>
              <a:t>, Mymensingh-2224, Bangladesh.</a:t>
            </a:r>
            <a:endParaRPr lang="en-US" dirty="0">
              <a:solidFill>
                <a:schemeClr val="tx1"/>
              </a:solidFill>
            </a:endParaRPr>
          </a:p>
          <a:p>
            <a:endParaRPr lang="en-US" dirty="0">
              <a:solidFill>
                <a:schemeClr val="tx1"/>
              </a:solidFill>
            </a:endParaRPr>
          </a:p>
          <a:p>
            <a:endParaRPr lang="en-US" dirty="0"/>
          </a:p>
        </p:txBody>
      </p:sp>
      <p:sp>
        <p:nvSpPr>
          <p:cNvPr id="7" name="Rectangle 6"/>
          <p:cNvSpPr/>
          <p:nvPr/>
        </p:nvSpPr>
        <p:spPr>
          <a:xfrm>
            <a:off x="3185049" y="6324600"/>
            <a:ext cx="1518285" cy="368300"/>
          </a:xfrm>
          <a:prstGeom prst="rect">
            <a:avLst/>
          </a:prstGeom>
        </p:spPr>
        <p:txBody>
          <a:bodyPr wrap="none">
            <a:spAutoFit/>
          </a:bodyPr>
          <a:lstStyle/>
          <a:p>
            <a:pPr algn="ctr"/>
            <a:r>
              <a:rPr lang="en-US" b="1" dirty="0"/>
              <a:t>29</a:t>
            </a:r>
            <a:r>
              <a:rPr lang="en-US" b="1" baseline="30000" dirty="0"/>
              <a:t>th</a:t>
            </a:r>
            <a:r>
              <a:rPr lang="en-US" b="1" dirty="0"/>
              <a:t> July, 2026</a:t>
            </a:r>
            <a:endParaRPr lang="en-US" b="1" dirty="0"/>
          </a:p>
        </p:txBody>
      </p:sp>
      <p:pic>
        <p:nvPicPr>
          <p:cNvPr id="8" name="Picture 7" descr="versity logo"/>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810000" y="1981200"/>
            <a:ext cx="1752600" cy="1828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1"/>
          <a:stretch>
            <a:fillRect/>
          </a:stretch>
        </p:blipFill>
        <p:spPr>
          <a:xfrm>
            <a:off x="1066800" y="762000"/>
            <a:ext cx="7467600" cy="5364163"/>
          </a:xfrm>
          <a:prstGeom prst="rect">
            <a:avLst/>
          </a:prstGeom>
        </p:spPr>
      </p:pic>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1"/>
          <a:stretch>
            <a:fillRect/>
          </a:stretch>
        </p:blipFill>
        <p:spPr>
          <a:xfrm>
            <a:off x="518547" y="838200"/>
            <a:ext cx="8106906" cy="5029200"/>
          </a:xfrm>
          <a:prstGeom prst="rect">
            <a:avLst/>
          </a:prstGeom>
        </p:spPr>
      </p:pic>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1"/>
          <a:stretch>
            <a:fillRect/>
          </a:stretch>
        </p:blipFill>
        <p:spPr>
          <a:xfrm>
            <a:off x="457200" y="609600"/>
            <a:ext cx="8229600" cy="5122229"/>
          </a:xfrm>
          <a:prstGeom prst="rect">
            <a:avLst/>
          </a:prstGeom>
        </p:spPr>
      </p:pic>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1"/>
          </p:nvPr>
        </p:nvPicPr>
        <p:blipFill>
          <a:blip r:embed="rId1"/>
          <a:stretch>
            <a:fillRect/>
          </a:stretch>
        </p:blipFill>
        <p:spPr>
          <a:xfrm>
            <a:off x="1104416" y="762001"/>
            <a:ext cx="6935168" cy="5025500"/>
          </a:xfrm>
          <a:prstGeom prst="rect">
            <a:avLst/>
          </a:prstGeom>
        </p:spPr>
      </p:pic>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1"/>
          <a:stretch>
            <a:fillRect/>
          </a:stretch>
        </p:blipFill>
        <p:spPr>
          <a:xfrm>
            <a:off x="799573" y="457201"/>
            <a:ext cx="7544853" cy="5215984"/>
          </a:xfrm>
          <a:prstGeom prst="rect">
            <a:avLst/>
          </a:prstGeom>
        </p:spPr>
      </p:pic>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rgbClr val="7030A0"/>
                </a:solidFill>
              </a:rPr>
              <a:t>Reference books</a:t>
            </a:r>
            <a:endParaRPr lang="en-US" sz="3200" b="1" dirty="0">
              <a:solidFill>
                <a:srgbClr val="7030A0"/>
              </a:solidFill>
            </a:endParaRPr>
          </a:p>
        </p:txBody>
      </p:sp>
      <p:sp>
        <p:nvSpPr>
          <p:cNvPr id="4" name="Date Placeholder 3"/>
          <p:cNvSpPr>
            <a:spLocks noGrp="1"/>
          </p:cNvSpPr>
          <p:nvPr>
            <p:ph type="dt" sz="half" idx="10"/>
          </p:nvPr>
        </p:nvSpPr>
        <p:spPr/>
        <p:txBody>
          <a:bodyPr/>
          <a:lstStyle/>
          <a:p>
            <a:fld id="{271D860A-4C06-4BE1-B231-490CB5729E3F}" type="datetime1">
              <a:rPr lang="en-US" smtClean="0"/>
            </a:fld>
            <a:endParaRPr lang="en-US"/>
          </a:p>
        </p:txBody>
      </p:sp>
      <p:sp>
        <p:nvSpPr>
          <p:cNvPr id="6" name="Slide Number Placeholder 5"/>
          <p:cNvSpPr>
            <a:spLocks noGrp="1"/>
          </p:cNvSpPr>
          <p:nvPr>
            <p:ph type="sldNum" sz="quarter" idx="12"/>
          </p:nvPr>
        </p:nvSpPr>
        <p:spPr/>
        <p:txBody>
          <a:bodyPr/>
          <a:lstStyle/>
          <a:p>
            <a:fld id="{828C9D99-2425-464A-85BE-F8C4EFD3479B}" type="slidenum">
              <a:rPr lang="en-US" smtClean="0"/>
            </a:fld>
            <a:endParaRPr lang="en-US"/>
          </a:p>
        </p:txBody>
      </p:sp>
      <p:pic>
        <p:nvPicPr>
          <p:cNvPr id="9" name="Content Placeholder 8"/>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152400" y="1600200"/>
            <a:ext cx="2438400" cy="3733800"/>
          </a:xfrm>
        </p:spPr>
      </p:pic>
      <p:pic>
        <p:nvPicPr>
          <p:cNvPr id="10" name="Picture 9"/>
          <p:cNvPicPr>
            <a:picLocks noChangeAspect="1"/>
          </p:cNvPicPr>
          <p:nvPr/>
        </p:nvPicPr>
        <p:blipFill>
          <a:blip r:embed="rId2"/>
          <a:stretch>
            <a:fillRect/>
          </a:stretch>
        </p:blipFill>
        <p:spPr>
          <a:xfrm>
            <a:off x="3048000" y="1600200"/>
            <a:ext cx="2438400" cy="3733800"/>
          </a:xfrm>
          <a:prstGeom prst="rect">
            <a:avLst/>
          </a:prstGeom>
        </p:spPr>
      </p:pic>
      <p:pic>
        <p:nvPicPr>
          <p:cNvPr id="11" name="Picture 10"/>
          <p:cNvPicPr>
            <a:picLocks noChangeAspect="1"/>
          </p:cNvPicPr>
          <p:nvPr/>
        </p:nvPicPr>
        <p:blipFill>
          <a:blip r:embed="rId3"/>
          <a:stretch>
            <a:fillRect/>
          </a:stretch>
        </p:blipFill>
        <p:spPr>
          <a:xfrm>
            <a:off x="5715000" y="1600200"/>
            <a:ext cx="2971800" cy="37338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Page-139, OBC</a:t>
            </a:r>
            <a:endParaRPr lang="en-US"/>
          </a:p>
        </p:txBody>
      </p:sp>
      <p:pic>
        <p:nvPicPr>
          <p:cNvPr id="6" name="Content Placeholder 5"/>
          <p:cNvPicPr>
            <a:picLocks noGrp="1" noChangeAspect="1"/>
          </p:cNvPicPr>
          <p:nvPr>
            <p:ph idx="1"/>
          </p:nvPr>
        </p:nvPicPr>
        <p:blipFill>
          <a:blip r:embed="rId1"/>
          <a:stretch>
            <a:fillRect/>
          </a:stretch>
        </p:blipFill>
        <p:spPr>
          <a:xfrm>
            <a:off x="609600" y="1624012"/>
            <a:ext cx="3000638" cy="4525963"/>
          </a:xfrm>
          <a:prstGeom prst="rect">
            <a:avLst/>
          </a:prstGeom>
        </p:spPr>
      </p:pic>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sp>
        <p:nvSpPr>
          <p:cNvPr id="7" name="TextBox 6"/>
          <p:cNvSpPr txBox="1"/>
          <p:nvPr/>
        </p:nvSpPr>
        <p:spPr>
          <a:xfrm>
            <a:off x="3729980" y="6149975"/>
            <a:ext cx="4572000" cy="369332"/>
          </a:xfrm>
          <a:prstGeom prst="rect">
            <a:avLst/>
          </a:prstGeom>
          <a:noFill/>
        </p:spPr>
        <p:txBody>
          <a:bodyPr wrap="square">
            <a:spAutoFit/>
          </a:bodyPr>
          <a:lstStyle/>
          <a:p>
            <a:r>
              <a:rPr lang="en-US" dirty="0" err="1">
                <a:hlinkClick r:id="rId2"/>
              </a:rPr>
              <a:t>CircuitVerse</a:t>
            </a:r>
            <a:r>
              <a:rPr lang="en-US" dirty="0">
                <a:hlinkClick r:id="rId2"/>
              </a:rPr>
              <a:t> - Digital Circuit Simulator online</a:t>
            </a:r>
            <a:endParaRPr lang="en-US" dirty="0"/>
          </a:p>
        </p:txBody>
      </p:sp>
      <p:sp>
        <p:nvSpPr>
          <p:cNvPr id="9" name="TextBox 8"/>
          <p:cNvSpPr txBox="1"/>
          <p:nvPr/>
        </p:nvSpPr>
        <p:spPr>
          <a:xfrm>
            <a:off x="3708209" y="5608379"/>
            <a:ext cx="4572000" cy="369332"/>
          </a:xfrm>
          <a:prstGeom prst="rect">
            <a:avLst/>
          </a:prstGeom>
          <a:noFill/>
        </p:spPr>
        <p:txBody>
          <a:bodyPr wrap="square">
            <a:spAutoFit/>
          </a:bodyPr>
          <a:lstStyle/>
          <a:p>
            <a:r>
              <a:rPr lang="en-US" dirty="0">
                <a:hlinkClick r:id="rId3"/>
              </a:rPr>
              <a:t>MDS Diagrams | </a:t>
            </a:r>
            <a:r>
              <a:rPr lang="en-US" dirty="0" err="1">
                <a:hlinkClick r:id="rId3"/>
              </a:rPr>
              <a:t>CircuitVerse</a:t>
            </a:r>
            <a:r>
              <a:rPr lang="en-US" dirty="0"/>
              <a:t> </a:t>
            </a:r>
            <a:endParaRPr lang="en-US"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5552" y="1681646"/>
            <a:ext cx="3258648" cy="3728553"/>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endParaRPr lang="en-US" dirty="0"/>
          </a:p>
        </p:txBody>
      </p:sp>
      <p:sp>
        <p:nvSpPr>
          <p:cNvPr id="3" name="Content Placeholder 2"/>
          <p:cNvSpPr>
            <a:spLocks noGrp="1"/>
          </p:cNvSpPr>
          <p:nvPr>
            <p:ph idx="1"/>
          </p:nvPr>
        </p:nvSpPr>
        <p:spPr/>
        <p:txBody>
          <a:bodyPr/>
          <a:lstStyle/>
          <a:p>
            <a:pPr algn="ctr">
              <a:buNone/>
            </a:pPr>
            <a:r>
              <a:rPr lang="en-US" sz="4800" dirty="0">
                <a:latin typeface="Times New Roman" panose="02020603050405020304" pitchFamily="18" charset="0"/>
                <a:cs typeface="Times New Roman" panose="02020603050405020304" pitchFamily="18" charset="0"/>
              </a:rPr>
              <a:t>Thank You </a:t>
            </a:r>
            <a:endParaRPr lang="en-US" sz="4800" dirty="0">
              <a:latin typeface="Times New Roman" panose="02020603050405020304" pitchFamily="18" charset="0"/>
              <a:cs typeface="Times New Roman" panose="02020603050405020304" pitchFamily="18" charset="0"/>
            </a:endParaRPr>
          </a:p>
          <a:p>
            <a:pPr algn="ctr">
              <a:buNone/>
            </a:pPr>
            <a:r>
              <a:rPr lang="en-US" sz="4800" baseline="0" dirty="0">
                <a:solidFill>
                  <a:srgbClr val="FF0000"/>
                </a:solidFill>
                <a:latin typeface="Times New Roman" panose="02020603050405020304" pitchFamily="18" charset="0"/>
                <a:cs typeface="Times New Roman" panose="02020603050405020304" pitchFamily="18" charset="0"/>
              </a:rPr>
              <a:t>Q</a:t>
            </a:r>
            <a:r>
              <a:rPr lang="en-US" sz="4800" baseline="0" dirty="0">
                <a:latin typeface="Times New Roman" panose="02020603050405020304" pitchFamily="18" charset="0"/>
                <a:cs typeface="Times New Roman" panose="02020603050405020304" pitchFamily="18" charset="0"/>
              </a:rPr>
              <a:t> &amp;</a:t>
            </a:r>
            <a:r>
              <a:rPr lang="en-US" sz="4800" baseline="0" dirty="0">
                <a:solidFill>
                  <a:srgbClr val="00B050"/>
                </a:solidFill>
                <a:latin typeface="Times New Roman" panose="02020603050405020304" pitchFamily="18" charset="0"/>
                <a:cs typeface="Times New Roman" panose="02020603050405020304" pitchFamily="18" charset="0"/>
              </a:rPr>
              <a:t> A </a:t>
            </a:r>
            <a:endParaRPr lang="en-US" sz="4800" baseline="0" dirty="0">
              <a:solidFill>
                <a:srgbClr val="00B050"/>
              </a:solidFill>
              <a:latin typeface="Times New Roman" panose="02020603050405020304" pitchFamily="18" charset="0"/>
              <a:cs typeface="Times New Roman" panose="02020603050405020304" pitchFamily="18" charset="0"/>
            </a:endParaRPr>
          </a:p>
          <a:p>
            <a:pPr algn="ctr">
              <a:buNone/>
            </a:pPr>
            <a:r>
              <a:rPr lang="en-US" sz="6000" baseline="0" dirty="0">
                <a:solidFill>
                  <a:srgbClr val="0000FF"/>
                </a:solidFill>
                <a:latin typeface="Wingdings" panose="05000000000000000000"/>
              </a:rPr>
              <a:t></a:t>
            </a:r>
            <a:r>
              <a:rPr lang="en-US" sz="6000" baseline="0" dirty="0">
                <a:latin typeface="Wingdings" panose="05000000000000000000"/>
              </a:rPr>
              <a:t> </a:t>
            </a:r>
            <a:endParaRPr lang="en-US" sz="6000" baseline="0" dirty="0">
              <a:latin typeface="Wingdings" panose="05000000000000000000"/>
            </a:endParaRPr>
          </a:p>
          <a:p>
            <a:pPr algn="ctr">
              <a:buNone/>
            </a:pPr>
            <a:endParaRPr lang="en-US" dirty="0"/>
          </a:p>
        </p:txBody>
      </p:sp>
      <p:sp>
        <p:nvSpPr>
          <p:cNvPr id="4" name="Slide Number Placeholder 3"/>
          <p:cNvSpPr>
            <a:spLocks noGrp="1"/>
          </p:cNvSpPr>
          <p:nvPr>
            <p:ph type="sldNum" sz="quarter" idx="12"/>
          </p:nvPr>
        </p:nvSpPr>
        <p:spPr/>
        <p:txBody>
          <a:bodyPr/>
          <a:lstStyle/>
          <a:p>
            <a:fld id="{26DCE478-0A71-419B-8424-B8D879BA24D0}" type="slidenum">
              <a:rPr lang="en-US" smtClean="0">
                <a:solidFill>
                  <a:prstClr val="black">
                    <a:tint val="75000"/>
                  </a:prstClr>
                </a:solidFill>
              </a:rPr>
            </a:fld>
            <a:endParaRPr lang="en-US">
              <a:solidFill>
                <a:prstClr val="black">
                  <a:tint val="75000"/>
                </a:prstClr>
              </a:solidFill>
            </a:endParaRPr>
          </a:p>
        </p:txBody>
      </p:sp>
      <p:sp>
        <p:nvSpPr>
          <p:cNvPr id="5" name="Date Placeholder 4"/>
          <p:cNvSpPr>
            <a:spLocks noGrp="1"/>
          </p:cNvSpPr>
          <p:nvPr>
            <p:ph type="dt" sz="half" idx="10"/>
          </p:nvPr>
        </p:nvSpPr>
        <p:spPr/>
        <p:txBody>
          <a:bodyPr/>
          <a:lstStyle/>
          <a:p>
            <a:fld id="{E7D52CEB-45B9-4D3A-8CBF-7D692AC00894}" type="datetime1">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solidFill>
                  <a:srgbClr val="7030A0"/>
                </a:solidFill>
              </a:rPr>
              <a:t>Course Contents</a:t>
            </a:r>
            <a:endParaRPr lang="en-US" sz="3200" dirty="0">
              <a:solidFill>
                <a:srgbClr val="7030A0"/>
              </a:solidFill>
            </a:endParaRPr>
          </a:p>
        </p:txBody>
      </p:sp>
      <p:sp>
        <p:nvSpPr>
          <p:cNvPr id="3" name="Content Placeholder 2"/>
          <p:cNvSpPr>
            <a:spLocks noGrp="1"/>
          </p:cNvSpPr>
          <p:nvPr>
            <p:ph idx="1"/>
          </p:nvPr>
        </p:nvSpPr>
        <p:spPr/>
        <p:txBody>
          <a:bodyPr>
            <a:normAutofit fontScale="70000" lnSpcReduction="20000"/>
          </a:bodyPr>
          <a:lstStyle/>
          <a:p>
            <a:pPr marL="0" marR="0" algn="just">
              <a:buNone/>
            </a:pPr>
            <a:r>
              <a:rPr lang="en-US" sz="3600" dirty="0">
                <a:effectLst/>
                <a:latin typeface="Times New Roman" panose="02020603050405020304" pitchFamily="18" charset="0"/>
                <a:ea typeface="SimSun" panose="02010600030101010101" pitchFamily="2" charset="-122"/>
              </a:rPr>
              <a:t>Boolean algebra, De Morgan’s Theorems, logic gates and their trust tables, canonical forms, combination logic circuits, minimization techniques; Arithmetic and data handling logic circuits,  decoders and encoders, multiplexers and  de-multiplexers; Combinational  circuit design; Flip-flops, race around problems; Counters asynchronous counters, synchronous counters and their applications; </a:t>
            </a:r>
            <a:r>
              <a:rPr lang="en-US" sz="3600" dirty="0">
                <a:solidFill>
                  <a:srgbClr val="EE0000"/>
                </a:solidFill>
                <a:effectLst/>
                <a:latin typeface="Times New Roman" panose="02020603050405020304" pitchFamily="18" charset="0"/>
                <a:ea typeface="SimSun" panose="02010600030101010101" pitchFamily="2" charset="-122"/>
              </a:rPr>
              <a:t>Reliable Design and Fault Detection;</a:t>
            </a:r>
            <a:r>
              <a:rPr lang="en-US" sz="3600" b="1" dirty="0">
                <a:effectLst/>
                <a:latin typeface="Times New Roman" panose="02020603050405020304" pitchFamily="18" charset="0"/>
                <a:ea typeface="SimSun" panose="02010600030101010101" pitchFamily="2" charset="-122"/>
              </a:rPr>
              <a:t> </a:t>
            </a:r>
            <a:r>
              <a:rPr lang="en-US" sz="3600" dirty="0">
                <a:effectLst/>
                <a:latin typeface="Times New Roman" panose="02020603050405020304" pitchFamily="18" charset="0"/>
                <a:ea typeface="SimSun" panose="02010600030101010101" pitchFamily="2" charset="-122"/>
              </a:rPr>
              <a:t> PLA design;  Synchronous and  asynchronous logic design;  State diagram, Mealy and Moore machines; State minimizations and assignments; </a:t>
            </a:r>
            <a:r>
              <a:rPr lang="en-US" sz="3600" dirty="0">
                <a:solidFill>
                  <a:srgbClr val="EE0000"/>
                </a:solidFill>
                <a:effectLst/>
                <a:latin typeface="Times New Roman" panose="02020603050405020304" pitchFamily="18" charset="0"/>
                <a:ea typeface="SimSun" panose="02010600030101010101" pitchFamily="2" charset="-122"/>
              </a:rPr>
              <a:t>State Recognizer and Transition Graphs;</a:t>
            </a:r>
            <a:r>
              <a:rPr lang="en-US" sz="3600" b="1" dirty="0">
                <a:solidFill>
                  <a:srgbClr val="EE0000"/>
                </a:solidFill>
                <a:effectLst/>
                <a:latin typeface="Times New Roman" panose="02020603050405020304" pitchFamily="18" charset="0"/>
                <a:ea typeface="SimSun" panose="02010600030101010101" pitchFamily="2" charset="-122"/>
              </a:rPr>
              <a:t> </a:t>
            </a:r>
            <a:r>
              <a:rPr lang="en-US" sz="3600" dirty="0">
                <a:effectLst/>
                <a:latin typeface="Times New Roman" panose="02020603050405020304" pitchFamily="18" charset="0"/>
                <a:ea typeface="SimSun" panose="02010600030101010101" pitchFamily="2" charset="-122"/>
              </a:rPr>
              <a:t>Pulse mode logic; Fundamental mode design.</a:t>
            </a:r>
            <a:endParaRPr lang="en-US" sz="3600" dirty="0">
              <a:effectLst/>
              <a:latin typeface="Times New Roman" panose="02020603050405020304" pitchFamily="18" charset="0"/>
              <a:ea typeface="SimSun" panose="02010600030101010101" pitchFamily="2" charset="-122"/>
            </a:endParaRPr>
          </a:p>
          <a:p>
            <a:pPr marL="0" marR="0">
              <a:buNone/>
            </a:pPr>
            <a:r>
              <a:rPr lang="en-US" sz="3600" dirty="0">
                <a:effectLst/>
                <a:latin typeface="Times New Roman" panose="02020603050405020304" pitchFamily="18" charset="0"/>
                <a:ea typeface="SimSun" panose="02010600030101010101" pitchFamily="2" charset="-122"/>
              </a:rPr>
              <a:t> </a:t>
            </a:r>
            <a:endParaRPr lang="en-US" sz="3600" dirty="0">
              <a:effectLst/>
              <a:latin typeface="Times New Roman" panose="02020603050405020304" pitchFamily="18" charset="0"/>
              <a:ea typeface="SimSun" panose="02010600030101010101" pitchFamily="2" charset="-122"/>
            </a:endParaRPr>
          </a:p>
          <a:p>
            <a:pPr marL="0" indent="0">
              <a:buNone/>
            </a:pPr>
            <a:endParaRPr lang="en-US" dirty="0"/>
          </a:p>
        </p:txBody>
      </p:sp>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rgbClr val="7030A0"/>
                </a:solidFill>
              </a:rPr>
              <a:t>Digital Logic Design</a:t>
            </a:r>
            <a:endParaRPr lang="en-US" sz="3600" b="1" dirty="0">
              <a:solidFill>
                <a:srgbClr val="7030A0"/>
              </a:solidFill>
              <a:latin typeface="+mn-lt"/>
            </a:endParaRPr>
          </a:p>
        </p:txBody>
      </p:sp>
      <p:sp>
        <p:nvSpPr>
          <p:cNvPr id="3" name="Content Placeholder 2"/>
          <p:cNvSpPr>
            <a:spLocks noGrp="1"/>
          </p:cNvSpPr>
          <p:nvPr>
            <p:ph idx="1"/>
          </p:nvPr>
        </p:nvSpPr>
        <p:spPr/>
        <p:txBody>
          <a:bodyPr>
            <a:normAutofit fontScale="70000" lnSpcReduction="20000"/>
          </a:bodyPr>
          <a:lstStyle/>
          <a:p>
            <a:pPr algn="just"/>
            <a:r>
              <a:rPr lang="en-US" dirty="0"/>
              <a:t>Digital logic design is a system in electrical and computer engineering that uses simple number values to produce input and output operations. As a digital design engineer, you may assist in developing cell phones, computers, and related personal electronic devices. </a:t>
            </a:r>
            <a:endParaRPr lang="en-US" dirty="0"/>
          </a:p>
          <a:p>
            <a:pPr algn="just"/>
            <a:r>
              <a:rPr lang="en-US" dirty="0"/>
              <a:t>Digital logic design is the basis of electronic systems, such as computers and cell phones. Digital logic is rooted in binary code, which renders information through zeroes and ones, giving each number in the binary code an opposite value. This system facilitates the design of electronic circuits that convey information, including logic gates with functions that include AND, OR, and NOT commands. The value system translates input signals into specific outputs. These functions facilitate computing, robotics, and other electronic applications. </a:t>
            </a:r>
            <a:endParaRPr lang="en-US" dirty="0"/>
          </a:p>
        </p:txBody>
      </p:sp>
      <p:sp>
        <p:nvSpPr>
          <p:cNvPr id="4" name="Date Placeholder 3"/>
          <p:cNvSpPr>
            <a:spLocks noGrp="1"/>
          </p:cNvSpPr>
          <p:nvPr>
            <p:ph type="dt" sz="half" idx="10"/>
          </p:nvPr>
        </p:nvSpPr>
        <p:spPr/>
        <p:txBody>
          <a:bodyPr/>
          <a:lstStyle/>
          <a:p>
            <a:fld id="{1403222B-ACFA-4287-BDFE-6F909EE8516C}" type="datetime1">
              <a:rPr lang="en-US" smtClean="0"/>
            </a:fld>
            <a:endParaRPr lang="en-US"/>
          </a:p>
        </p:txBody>
      </p:sp>
      <p:sp>
        <p:nvSpPr>
          <p:cNvPr id="6" name="Slide Number Placeholder 5"/>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7030A0"/>
                </a:solidFill>
              </a:rPr>
              <a:t>Applications</a:t>
            </a:r>
            <a:r>
              <a:rPr lang="en-US" dirty="0"/>
              <a:t> </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a:t>Digital logic design forms the foundation of electrical engineering and computer engineering. Digital logic designers build complex electronic components that use both electrical and computational characteristics such as power, current, logical function, protocol, and user input. Digital logic design is used to develop hardware, such as circuit boards and microchip processors. This hardware processes user input, system protocol, and other data in navigational systems, cell phones, or other high-tech systems. </a:t>
            </a:r>
            <a:endParaRPr lang="en-US" dirty="0"/>
          </a:p>
          <a:p>
            <a:endParaRPr lang="en-US" dirty="0"/>
          </a:p>
        </p:txBody>
      </p:sp>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85000" lnSpcReduction="20000"/>
          </a:bodyPr>
          <a:lstStyle/>
          <a:p>
            <a:pPr algn="just"/>
            <a:r>
              <a:rPr lang="en-US" dirty="0"/>
              <a:t>Logic design involves creating systems that perform specific functions using logical operations like AND, OR, and NOT gates.</a:t>
            </a:r>
            <a:endParaRPr lang="en-US" dirty="0"/>
          </a:p>
          <a:p>
            <a:pPr algn="just"/>
            <a:r>
              <a:rPr lang="en-US" b="1" dirty="0"/>
              <a:t>digital logic design meaning</a:t>
            </a:r>
            <a:r>
              <a:rPr lang="en-US" dirty="0"/>
              <a:t> refers to the study and application of logic gates and circuits that process binary data. That is, the zeros and ones that form the language of computers. This area focuses on designing hardware systems that can execute logical operations, store data, and perform calculations. </a:t>
            </a:r>
            <a:endParaRPr lang="en-US" dirty="0"/>
          </a:p>
          <a:p>
            <a:pPr algn="just"/>
            <a:r>
              <a:rPr lang="en-US" dirty="0"/>
              <a:t>It is called “digital” because the data being processed is discrete (0 or 1), as opposed to continuous signals in analogue systems. Engineers use this framework to create everything from microprocessors to memory chips. </a:t>
            </a:r>
            <a:endParaRPr lang="en-US" dirty="0"/>
          </a:p>
        </p:txBody>
      </p:sp>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85000" lnSpcReduction="10000"/>
          </a:bodyPr>
          <a:lstStyle/>
          <a:p>
            <a:pPr>
              <a:buNone/>
            </a:pPr>
            <a:r>
              <a:rPr lang="en-US" dirty="0"/>
              <a:t>we need to look at its building blocks: </a:t>
            </a:r>
            <a:endParaRPr lang="en-US" dirty="0"/>
          </a:p>
          <a:p>
            <a:pPr algn="just">
              <a:buFont typeface="Arial" panose="020B0604020202020204" pitchFamily="34" charset="0"/>
              <a:buChar char="•"/>
            </a:pPr>
            <a:r>
              <a:rPr lang="en-US" b="1" dirty="0"/>
              <a:t>Logic Gates</a:t>
            </a:r>
            <a:r>
              <a:rPr lang="en-US" dirty="0"/>
              <a:t>: AND, OR, NOT, NAND, NOR, XOR which are the fundamental units that perform logical functions.</a:t>
            </a:r>
            <a:endParaRPr lang="en-US" dirty="0"/>
          </a:p>
          <a:p>
            <a:pPr algn="just">
              <a:buFont typeface="Arial" panose="020B0604020202020204" pitchFamily="34" charset="0"/>
              <a:buChar char="•"/>
            </a:pPr>
            <a:r>
              <a:rPr lang="en-US" b="1" dirty="0"/>
              <a:t>Combinational Circuits</a:t>
            </a:r>
            <a:r>
              <a:rPr lang="en-US" dirty="0"/>
              <a:t>: Circuits where output depends solely on the current input (e.g., adders, multiplexers).</a:t>
            </a:r>
            <a:endParaRPr lang="en-US" dirty="0"/>
          </a:p>
          <a:p>
            <a:pPr algn="just">
              <a:buFont typeface="Arial" panose="020B0604020202020204" pitchFamily="34" charset="0"/>
              <a:buChar char="•"/>
            </a:pPr>
            <a:r>
              <a:rPr lang="en-US" b="1" dirty="0"/>
              <a:t>Sequential Circuits</a:t>
            </a:r>
            <a:r>
              <a:rPr lang="en-US" dirty="0"/>
              <a:t>: Circuits that depend on both input and previous states, making memory and storage possible (e.g., flip-flops, registers).</a:t>
            </a:r>
            <a:endParaRPr lang="en-US" dirty="0"/>
          </a:p>
          <a:p>
            <a:pPr algn="just">
              <a:buFont typeface="Arial" panose="020B0604020202020204" pitchFamily="34" charset="0"/>
              <a:buChar char="•"/>
            </a:pPr>
            <a:r>
              <a:rPr lang="en-US" b="1" dirty="0"/>
              <a:t>Binary Arithmetic</a:t>
            </a:r>
            <a:r>
              <a:rPr lang="en-US" dirty="0"/>
              <a:t>: Operations such as addition, subtraction, multiplication, and division carried out using digital circuits.</a:t>
            </a:r>
            <a:endParaRPr lang="en-US" dirty="0"/>
          </a:p>
          <a:p>
            <a:pPr algn="just">
              <a:buFont typeface="Wingdings" panose="05000000000000000000" pitchFamily="2" charset="2"/>
              <a:buChar char="v"/>
            </a:pPr>
            <a:r>
              <a:rPr lang="en-US" dirty="0"/>
              <a:t>Together, these components allow computers to carry out complex operations with precision and speed. </a:t>
            </a:r>
            <a:endParaRPr lang="en-US" dirty="0"/>
          </a:p>
        </p:txBody>
      </p:sp>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fontScale="85000" lnSpcReduction="10000"/>
          </a:bodyPr>
          <a:lstStyle/>
          <a:p>
            <a:pPr algn="just">
              <a:buNone/>
            </a:pPr>
            <a:r>
              <a:rPr lang="en-US" b="1" dirty="0"/>
              <a:t>Real-world examples of digital logic design</a:t>
            </a:r>
            <a:endParaRPr lang="en-US" b="1" dirty="0"/>
          </a:p>
          <a:p>
            <a:pPr algn="just">
              <a:buNone/>
            </a:pPr>
            <a:r>
              <a:rPr lang="en-US" dirty="0"/>
              <a:t>The </a:t>
            </a:r>
            <a:r>
              <a:rPr lang="en-US" b="1" dirty="0"/>
              <a:t>digital logic design meaning</a:t>
            </a:r>
            <a:r>
              <a:rPr lang="en-US" dirty="0"/>
              <a:t> becomes clearer when viewed through practical examples: </a:t>
            </a:r>
            <a:endParaRPr lang="en-US" dirty="0"/>
          </a:p>
          <a:p>
            <a:pPr algn="just">
              <a:buFont typeface="Arial" panose="020B0604020202020204" pitchFamily="34" charset="0"/>
              <a:buChar char="•"/>
            </a:pPr>
            <a:r>
              <a:rPr lang="en-US" b="1" dirty="0"/>
              <a:t>Microprocessors</a:t>
            </a:r>
            <a:r>
              <a:rPr lang="en-US" dirty="0"/>
              <a:t>: The “brains” of computers rely entirely on digital logic to execute instructions.</a:t>
            </a:r>
            <a:endParaRPr lang="en-US" dirty="0"/>
          </a:p>
          <a:p>
            <a:pPr algn="just">
              <a:buFont typeface="Arial" panose="020B0604020202020204" pitchFamily="34" charset="0"/>
              <a:buChar char="•"/>
            </a:pPr>
            <a:r>
              <a:rPr lang="en-US" b="1" dirty="0"/>
              <a:t>Digital Clocks</a:t>
            </a:r>
            <a:r>
              <a:rPr lang="en-US" dirty="0"/>
              <a:t>: Use sequential circuits to count seconds, minutes, and hours.</a:t>
            </a:r>
            <a:endParaRPr lang="en-US" dirty="0"/>
          </a:p>
          <a:p>
            <a:pPr algn="just">
              <a:buFont typeface="Arial" panose="020B0604020202020204" pitchFamily="34" charset="0"/>
              <a:buChar char="•"/>
            </a:pPr>
            <a:r>
              <a:rPr lang="en-US" b="1" dirty="0"/>
              <a:t>Memory Units</a:t>
            </a:r>
            <a:r>
              <a:rPr lang="en-US" dirty="0"/>
              <a:t>: RAM and ROM are based on digital circuits that store and retrieve information.</a:t>
            </a:r>
            <a:endParaRPr lang="en-US" dirty="0"/>
          </a:p>
          <a:p>
            <a:pPr algn="just">
              <a:buFont typeface="Arial" panose="020B0604020202020204" pitchFamily="34" charset="0"/>
              <a:buChar char="•"/>
            </a:pPr>
            <a:r>
              <a:rPr lang="en-US" b="1" dirty="0"/>
              <a:t>Traffic Light Controllers</a:t>
            </a:r>
            <a:r>
              <a:rPr lang="en-US" dirty="0"/>
              <a:t>: Operate using logic circuits programmed to manage sequences and timing.</a:t>
            </a:r>
            <a:endParaRPr lang="en-US" dirty="0"/>
          </a:p>
          <a:p>
            <a:pPr algn="just">
              <a:buFont typeface="Arial" panose="020B0604020202020204" pitchFamily="34" charset="0"/>
              <a:buChar char="•"/>
            </a:pPr>
            <a:r>
              <a:rPr lang="en-US" b="1" dirty="0"/>
              <a:t>Smartphones</a:t>
            </a:r>
            <a:r>
              <a:rPr lang="en-US" dirty="0"/>
              <a:t>: Every app, call, or photo relies on layers of digital logic embedded in processors and memory.</a:t>
            </a:r>
            <a:endParaRPr lang="en-US" dirty="0"/>
          </a:p>
          <a:p>
            <a:endParaRPr lang="en-US" dirty="0"/>
          </a:p>
        </p:txBody>
      </p:sp>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rgbClr val="7030A0"/>
                </a:solidFill>
              </a:rPr>
              <a:t>Design and Construction of Digital Circuits</a:t>
            </a:r>
            <a:br>
              <a:rPr lang="en-US" sz="3200" b="1" dirty="0">
                <a:solidFill>
                  <a:srgbClr val="7030A0"/>
                </a:solidFill>
              </a:rPr>
            </a:br>
            <a:endParaRPr lang="en-US" sz="3200" b="1" dirty="0">
              <a:solidFill>
                <a:srgbClr val="7030A0"/>
              </a:solidFill>
            </a:endParaRPr>
          </a:p>
        </p:txBody>
      </p:sp>
      <p:sp>
        <p:nvSpPr>
          <p:cNvPr id="3" name="Content Placeholder 2"/>
          <p:cNvSpPr>
            <a:spLocks noGrp="1"/>
          </p:cNvSpPr>
          <p:nvPr>
            <p:ph idx="1"/>
          </p:nvPr>
        </p:nvSpPr>
        <p:spPr/>
        <p:txBody>
          <a:bodyPr>
            <a:normAutofit/>
          </a:bodyPr>
          <a:lstStyle/>
          <a:p>
            <a:pPr algn="just"/>
            <a:r>
              <a:rPr lang="en-US" sz="2400" dirty="0"/>
              <a:t>The digital electronic circuits are made up of tiny electronic components called logic gates. Where, logic gates are electronic circuits that can perform a Boolean or logical function on input signals. The main component of logic gates is transistor that acts as a switching device.</a:t>
            </a:r>
            <a:endParaRPr lang="en-US" sz="2400" dirty="0"/>
          </a:p>
          <a:p>
            <a:pPr algn="just"/>
            <a:r>
              <a:rPr lang="en-US" sz="2400" dirty="0"/>
              <a:t>An example of digital electronic circuit is shown in the following figure.</a:t>
            </a:r>
            <a:endParaRPr lang="en-US" sz="2400" dirty="0"/>
          </a:p>
        </p:txBody>
      </p:sp>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pic>
        <p:nvPicPr>
          <p:cNvPr id="8" name="Picture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133600" y="4589100"/>
            <a:ext cx="5334000" cy="149352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rgbClr val="7030A0"/>
                </a:solidFill>
              </a:rPr>
              <a:t>Logic gate</a:t>
            </a:r>
            <a:endParaRPr lang="en-US" sz="3200" b="1" dirty="0">
              <a:solidFill>
                <a:srgbClr val="7030A0"/>
              </a:solidFill>
            </a:endParaRPr>
          </a:p>
        </p:txBody>
      </p:sp>
      <p:pic>
        <p:nvPicPr>
          <p:cNvPr id="7" name="Content Placeholder 6"/>
          <p:cNvPicPr>
            <a:picLocks noGrp="1" noChangeAspect="1"/>
          </p:cNvPicPr>
          <p:nvPr>
            <p:ph idx="1"/>
          </p:nvPr>
        </p:nvPicPr>
        <p:blipFill>
          <a:blip r:embed="rId1"/>
          <a:stretch>
            <a:fillRect/>
          </a:stretch>
        </p:blipFill>
        <p:spPr>
          <a:xfrm>
            <a:off x="1295400" y="1600200"/>
            <a:ext cx="6781799" cy="4419600"/>
          </a:xfrm>
          <a:prstGeom prst="rect">
            <a:avLst/>
          </a:prstGeom>
        </p:spPr>
      </p:pic>
      <p:sp>
        <p:nvSpPr>
          <p:cNvPr id="4" name="Date Placeholder 3"/>
          <p:cNvSpPr>
            <a:spLocks noGrp="1"/>
          </p:cNvSpPr>
          <p:nvPr>
            <p:ph type="dt" sz="half" idx="10"/>
          </p:nvPr>
        </p:nvSpPr>
        <p:spPr/>
        <p:txBody>
          <a:bodyPr/>
          <a:lstStyle/>
          <a:p>
            <a:fld id="{21895F7D-D26C-42AA-89AF-D442B492EEF6}" type="datetime1">
              <a:rPr lang="en-US" smtClean="0"/>
            </a:fld>
            <a:endParaRPr lang="en-US"/>
          </a:p>
        </p:txBody>
      </p:sp>
      <p:sp>
        <p:nvSpPr>
          <p:cNvPr id="5" name="Slide Number Placeholder 4"/>
          <p:cNvSpPr>
            <a:spLocks noGrp="1"/>
          </p:cNvSpPr>
          <p:nvPr>
            <p:ph type="sldNum" sz="quarter" idx="12"/>
          </p:nvPr>
        </p:nvSpPr>
        <p:spPr/>
        <p:txBody>
          <a:bodyPr/>
          <a:lstStyle/>
          <a:p>
            <a:fld id="{828C9D99-2425-464A-85BE-F8C4EFD3479B}" type="slidenum">
              <a:rPr lang="en-US" smtClean="0"/>
            </a:fld>
            <a:endParaRPr lang="en-US"/>
          </a:p>
        </p:txBody>
      </p:sp>
      <p:sp>
        <p:nvSpPr>
          <p:cNvPr id="9" name="TextBox 8"/>
          <p:cNvSpPr txBox="1"/>
          <p:nvPr/>
        </p:nvSpPr>
        <p:spPr>
          <a:xfrm>
            <a:off x="1502228" y="5835134"/>
            <a:ext cx="6553200" cy="369332"/>
          </a:xfrm>
          <a:prstGeom prst="rect">
            <a:avLst/>
          </a:prstGeom>
          <a:noFill/>
        </p:spPr>
        <p:txBody>
          <a:bodyPr wrap="square">
            <a:spAutoFit/>
          </a:bodyPr>
          <a:lstStyle/>
          <a:p>
            <a:r>
              <a:rPr lang="en-US" dirty="0">
                <a:hlinkClick r:id="rId2"/>
              </a:rPr>
              <a:t>https://www.tutorialspoint.com/digital-electronics/index.htm</a:t>
            </a:r>
            <a:r>
              <a:rPr lang="en-US" dirty="0"/>
              <a:t> </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4745</Words>
  <Application>WPS Presentation</Application>
  <PresentationFormat>On-screen Show (4:3)</PresentationFormat>
  <Paragraphs>135</Paragraphs>
  <Slides>17</Slides>
  <Notes>1</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17</vt:i4>
      </vt:variant>
    </vt:vector>
  </HeadingPairs>
  <TitlesOfParts>
    <vt:vector size="26" baseType="lpstr">
      <vt:lpstr>Arial</vt:lpstr>
      <vt:lpstr>SimSun</vt:lpstr>
      <vt:lpstr>Wingdings</vt:lpstr>
      <vt:lpstr>Times New Roman</vt:lpstr>
      <vt:lpstr>Wingdings</vt:lpstr>
      <vt:lpstr>Calibri</vt:lpstr>
      <vt:lpstr>Microsoft YaHei</vt:lpstr>
      <vt:lpstr>Arial Unicode MS</vt:lpstr>
      <vt:lpstr>Office Theme</vt:lpstr>
      <vt:lpstr> 07142105; Digital Logic Design   </vt:lpstr>
      <vt:lpstr>Course Contents</vt:lpstr>
      <vt:lpstr>Digital Logic Design</vt:lpstr>
      <vt:lpstr>Applications </vt:lpstr>
      <vt:lpstr>PowerPoint 演示文稿</vt:lpstr>
      <vt:lpstr>PowerPoint 演示文稿</vt:lpstr>
      <vt:lpstr>PowerPoint 演示文稿</vt:lpstr>
      <vt:lpstr>Design and Construction of Digital Circuits </vt:lpstr>
      <vt:lpstr>Logic gate</vt:lpstr>
      <vt:lpstr>PowerPoint 演示文稿</vt:lpstr>
      <vt:lpstr>PowerPoint 演示文稿</vt:lpstr>
      <vt:lpstr>PowerPoint 演示文稿</vt:lpstr>
      <vt:lpstr>PowerPoint 演示文稿</vt:lpstr>
      <vt:lpstr>PowerPoint 演示文稿</vt:lpstr>
      <vt:lpstr>Reference books</vt:lpstr>
      <vt:lpstr>Page-139, OBC</vt:lpstr>
      <vt:lpstr> </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MYPC</dc:creator>
  <cp:lastModifiedBy>Professor Dr. Mst. Jannatul Ferdous</cp:lastModifiedBy>
  <cp:revision>147</cp:revision>
  <dcterms:created xsi:type="dcterms:W3CDTF">2020-07-16T01:58:00Z</dcterms:created>
  <dcterms:modified xsi:type="dcterms:W3CDTF">2026-07-29T04:00:09Z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1033-12.1.0.27458</vt:lpwstr>
  </property>
  <property fmtid="{D5CDD505-2E9C-101B-9397-08002B2CF9AE}" pid="3" name="ICV">
    <vt:lpwstr>757453739FDB477487A044AE3235A9B8_12</vt:lpwstr>
  </property>
</Properties>
</file>