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75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89" r:id="rId23"/>
    <p:sldId id="290" r:id="rId24"/>
    <p:sldId id="291" r:id="rId25"/>
    <p:sldId id="287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62061-30B7-403E-9990-1EFC7F9B55ED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D1091-5C72-47F8-BDF5-C5016DA6F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6BF7-45E8-4C52-B536-F03C255C3741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5E97-770D-498E-A8EE-31F6EF87B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Graphics Application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Some Sample Graphics Applications:</a:t>
            </a:r>
            <a:endParaRPr lang="en-US" sz="2000" b="1" u="sng" dirty="0"/>
          </a:p>
        </p:txBody>
      </p:sp>
      <p:pic>
        <p:nvPicPr>
          <p:cNvPr id="10242" name="Picture 2" descr="computer graphics pictures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447800"/>
            <a:ext cx="3276600" cy="2277877"/>
          </a:xfrm>
          <a:prstGeom prst="rect">
            <a:avLst/>
          </a:prstGeom>
          <a:noFill/>
        </p:spPr>
      </p:pic>
      <p:pic>
        <p:nvPicPr>
          <p:cNvPr id="10244" name="Picture 4" descr="computer graphics pictures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048000" cy="2286000"/>
          </a:xfrm>
          <a:prstGeom prst="rect">
            <a:avLst/>
          </a:prstGeom>
          <a:noFill/>
        </p:spPr>
      </p:pic>
      <p:pic>
        <p:nvPicPr>
          <p:cNvPr id="10246" name="Picture 6" descr="computer graphics pictures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962400"/>
            <a:ext cx="32766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54" name="Picture 14" descr="computer graphics pictures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12525"/>
            <a:ext cx="3886200" cy="218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Difference between Computer Graphics and Image Processing: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524000"/>
          <a:ext cx="8534401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1"/>
                <a:gridCol w="4023359"/>
                <a:gridCol w="41910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 processing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refers to processing of creating a new image from Geometry , Lighting parameters , Materials and Textures</a:t>
                      </a:r>
                      <a:r>
                        <a:rPr lang="en-US" baseline="0" dirty="0" smtClean="0"/>
                        <a:t> u</a:t>
                      </a:r>
                      <a:r>
                        <a:rPr lang="en-US" dirty="0" smtClean="0"/>
                        <a:t>sing a Computer or any other digital media.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the process of manipulating an image acquired through some device. The image too often will be acquired from photograph, scanner, medical equipments.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synthesize pictures from mathematical or geometrical models.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analyze pictures to derive descriptions of objects appeared in the pictures.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2.bp.blogspot.com/-vm3mqJQzpG8/Ubbx3v-ufbI/AAAAAAAAAhs/5Z0MezAqWAU/s1600/img3.png"/>
          <p:cNvPicPr>
            <a:picLocks noChangeAspect="1" noChangeArrowheads="1"/>
          </p:cNvPicPr>
          <p:nvPr/>
        </p:nvPicPr>
        <p:blipFill>
          <a:blip r:embed="rId2"/>
          <a:srcRect l="4211" t="6196" r="8421" b="10159"/>
          <a:stretch>
            <a:fillRect/>
          </a:stretch>
        </p:blipFill>
        <p:spPr bwMode="auto">
          <a:xfrm>
            <a:off x="1524000" y="4191000"/>
            <a:ext cx="6324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Basic Terminologies: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4800" y="1676400"/>
          <a:ext cx="8610600" cy="4389120"/>
        </p:xfrm>
        <a:graphic>
          <a:graphicData uri="http://schemas.openxmlformats.org/drawingml/2006/table">
            <a:tbl>
              <a:tblPr/>
              <a:tblGrid>
                <a:gridCol w="1409007"/>
                <a:gridCol w="7201593"/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Resolution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Maximum number of points that can be displayed in the output. It is often represented by </a:t>
                      </a:r>
                      <a:r>
                        <a:rPr lang="en-US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where </a:t>
                      </a:r>
                      <a:r>
                        <a:rPr lang="en-US" sz="1800" i="1" baseline="0" dirty="0" smtClean="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800" i="1" baseline="0" dirty="0" smtClean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are the width and height of a display device.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Aspect Ratio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Gives the ratio of vertical points to horizontal points of a screen.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Pixel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Each screen point is referred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to as a pixel, called picture element.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Color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Each pixel is represented by a color. The color can be of black-and-white, gray and RGB model.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Black-and-while color is represented by 0 and 1 (black and white). Hence, it is a 2-bit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color.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Gray pixel contains a value within 0 to 255. It is an 8-bit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color.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Hence, a Black and White pixel can hold a value of 0 and 255 also.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RGB model presents a pixel value by mixing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red (R) green (G) and blue (B) light with different intensities. Each of R, G and B color varies from 0 to 255. Thus RGB presents 256*256*256 different colors. It is a 24-bit color.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An RGB color system with 24 bits of storage per pixel is generally referred to as a </a:t>
                      </a:r>
                      <a:r>
                        <a:rPr lang="en-US" sz="1800" b="1" i="0" baseline="0" dirty="0" smtClean="0">
                          <a:latin typeface="Calibri"/>
                          <a:ea typeface="Calibri"/>
                          <a:cs typeface="Times New Roman"/>
                        </a:rPr>
                        <a:t>full-color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true-color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system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RGB Color Model: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2" name="Picture 2" descr="RGB color model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/>
          <a:srcRect r="17426"/>
          <a:stretch>
            <a:fillRect/>
          </a:stretch>
        </p:blipFill>
        <p:spPr bwMode="auto">
          <a:xfrm>
            <a:off x="762000" y="1752600"/>
            <a:ext cx="4038600" cy="3560000"/>
          </a:xfrm>
          <a:prstGeom prst="rect">
            <a:avLst/>
          </a:prstGeom>
          <a:noFill/>
        </p:spPr>
      </p:pic>
      <p:pic>
        <p:nvPicPr>
          <p:cNvPr id="25604" name="Picture 4" descr="RGB color model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743200"/>
            <a:ext cx="21336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CMY Color Model: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626" name="Picture 2" descr="$\displaystyle \begin{pmatrix}&#10;C \\ M \\ Y&#10;\end{pmatrix}=&#10;\begin{pmatrix}&#10;1 \\ 1 \\ 1&#10;\end{pmatrix}-&#10;\begin{pmatrix}&#10;R \\ G \\ B&#10;\end{pmatrix}$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5037"/>
            <a:ext cx="6019800" cy="2533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Direct coding: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34" y="1524000"/>
            <a:ext cx="882272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Indexed Color: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s://upload.wikimedia.org/wikipedia/commons/c/cf/Indexed_palet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1428750" cy="38195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51054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2-bit indexed color image. The color of each pixel is represented by a number; each number (the index) corresponds to a color in the color table (the palette).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3600" y="10668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palette itself stores a limited number of distinct colors; 4, 16 or 256 are the most common cases.</a:t>
            </a:r>
            <a:endParaRPr lang="en-US" dirty="0"/>
          </a:p>
        </p:txBody>
      </p:sp>
      <p:pic>
        <p:nvPicPr>
          <p:cNvPr id="27652" name="Picture 4" descr="Adaptative 8bits palette sample 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05000"/>
            <a:ext cx="1428750" cy="1905000"/>
          </a:xfrm>
          <a:prstGeom prst="rect">
            <a:avLst/>
          </a:prstGeom>
          <a:noFill/>
        </p:spPr>
      </p:pic>
      <p:pic>
        <p:nvPicPr>
          <p:cNvPr id="27654" name="Picture 6" descr="Adaptative 8bits palet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133600"/>
            <a:ext cx="2438400" cy="762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486400" y="39624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Here is a typical indexed 256-color image and its own palette (shown as a rectangle of swatches)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Lookup Table for Color Grading: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6002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color lookup table, CLUT is a way to transform a range of input colors into another range of colors. For example, it could be a software function incorporated into an image processing application. The device takes the colors stored in each pixel of video memory, and convert them into physical colors that are visible on a computer monitor or display device.</a:t>
            </a:r>
            <a:endParaRPr lang="en-US" dirty="0"/>
          </a:p>
        </p:txBody>
      </p:sp>
      <p:pic>
        <p:nvPicPr>
          <p:cNvPr id="29698" name="Picture 2" descr="https://slideplayer.com/slide/9966432/32/images/73/Color+Lookup+Table+Index+%E2%80%A6+187+Blue+Green+Red+1+%E2%80%A6.jpg"/>
          <p:cNvPicPr>
            <a:picLocks noChangeAspect="1" noChangeArrowheads="1"/>
          </p:cNvPicPr>
          <p:nvPr/>
        </p:nvPicPr>
        <p:blipFill>
          <a:blip r:embed="rId2"/>
          <a:srcRect l="13333" t="26667" r="10000" b="5556"/>
          <a:stretch>
            <a:fillRect/>
          </a:stretch>
        </p:blipFill>
        <p:spPr bwMode="auto">
          <a:xfrm>
            <a:off x="3810000" y="3048000"/>
            <a:ext cx="5056682" cy="3352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8-bit pixel value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209800" y="4147066"/>
            <a:ext cx="20574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Display Devices: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371600"/>
            <a:ext cx="8686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Three types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Emissive Displays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Non-emissive Displays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Hard Display</a:t>
            </a:r>
          </a:p>
          <a:p>
            <a:endParaRPr lang="en-US" dirty="0" smtClean="0"/>
          </a:p>
          <a:p>
            <a:r>
              <a:rPr lang="en-US" b="1" u="sng" dirty="0" smtClean="0"/>
              <a:t>1. Emissive Displays: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 smtClean="0"/>
              <a:t>Cathode Ray Tube</a:t>
            </a:r>
            <a:r>
              <a:rPr lang="en-US" dirty="0" smtClean="0"/>
              <a:t> (CRT):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 smtClean="0"/>
              <a:t>Plasma Panels:</a:t>
            </a:r>
            <a:r>
              <a:rPr lang="en-US" dirty="0" smtClean="0"/>
              <a:t> is controlled by filling the region between two glass plates with mixture of gasses.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 smtClean="0"/>
              <a:t>Thin Film Electroluminescent Display:</a:t>
            </a:r>
            <a:r>
              <a:rPr lang="en-US" dirty="0" smtClean="0"/>
              <a:t> is controlled by filling the region between two glass plates with a phosphor.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 smtClean="0"/>
              <a:t>Light Emitting Diode (LED):</a:t>
            </a:r>
            <a:r>
              <a:rPr lang="en-US" dirty="0" smtClean="0"/>
              <a:t> A mixture of diode forms the pixels.</a:t>
            </a:r>
          </a:p>
          <a:p>
            <a:endParaRPr lang="en-US" dirty="0" smtClean="0"/>
          </a:p>
          <a:p>
            <a:r>
              <a:rPr lang="en-US" b="1" u="sng" dirty="0" smtClean="0"/>
              <a:t>2. Non-Emissive Displays: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 smtClean="0"/>
              <a:t>Liquid Crystal Display:</a:t>
            </a:r>
            <a:r>
              <a:rPr lang="en-US" dirty="0" smtClean="0"/>
              <a:t> Produces a picture by passing polarized light from the surroundings through a liquid crystal </a:t>
            </a:r>
            <a:r>
              <a:rPr lang="en-US" dirty="0" err="1" smtClean="0"/>
              <a:t>material.ay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u="sng" dirty="0" smtClean="0"/>
              <a:t>3. Hard Displays: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 smtClean="0"/>
              <a:t>Printer: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Refresh Buffer or Frame Buffer: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6002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Pictured definition is stored in a memory area called the frame buffer or refresh buffer.</a:t>
            </a:r>
          </a:p>
          <a:p>
            <a:r>
              <a:rPr lang="en-US" dirty="0" smtClean="0"/>
              <a:t>This memory area holds the set of intensity values for all the screen points.</a:t>
            </a:r>
          </a:p>
          <a:p>
            <a:endParaRPr lang="en-US" dirty="0" smtClean="0"/>
          </a:p>
          <a:p>
            <a:r>
              <a:rPr lang="en-US" dirty="0" smtClean="0"/>
              <a:t>Stored intensity values are then retrieved from the refresh buffer and painted on the screen one row (</a:t>
            </a:r>
            <a:r>
              <a:rPr lang="en-US" b="1" dirty="0" smtClean="0"/>
              <a:t>scan line</a:t>
            </a:r>
            <a:r>
              <a:rPr lang="en-US" dirty="0" smtClean="0"/>
              <a:t>) at a time.</a:t>
            </a:r>
          </a:p>
          <a:p>
            <a:endParaRPr lang="en-US" dirty="0" smtClean="0"/>
          </a:p>
          <a:p>
            <a:r>
              <a:rPr lang="en-US" dirty="0" smtClean="0"/>
              <a:t>On a Black and White system with one bit per pixel, the frame buffer is commonly called a bitmap.</a:t>
            </a:r>
          </a:p>
          <a:p>
            <a:endParaRPr lang="en-US" dirty="0" smtClean="0"/>
          </a:p>
          <a:p>
            <a:r>
              <a:rPr lang="en-US" dirty="0" smtClean="0"/>
              <a:t>For system with multiple bits per pixel, the frame buffer is often referred to as a </a:t>
            </a:r>
            <a:r>
              <a:rPr lang="en-US" dirty="0" err="1" smtClean="0"/>
              <a:t>pixmap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6290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Rendering:</a:t>
            </a:r>
            <a:endParaRPr lang="en-US" sz="20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81000" y="5105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process of generating a pixel image from a three dimensional virtual scene is called rendering.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Display Method: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6002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Two types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Raster Scan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Random Scan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Graphics Application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Reference Books: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8288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Computer Graphics</a:t>
            </a:r>
          </a:p>
          <a:p>
            <a:r>
              <a:rPr lang="en-US" dirty="0" smtClean="0"/>
              <a:t>	- </a:t>
            </a:r>
            <a:r>
              <a:rPr lang="en-US" dirty="0" err="1" smtClean="0"/>
              <a:t>Shaume’s</a:t>
            </a:r>
            <a:r>
              <a:rPr lang="en-US" dirty="0" smtClean="0"/>
              <a:t> Outline</a:t>
            </a:r>
          </a:p>
          <a:p>
            <a:r>
              <a:rPr lang="en-US" dirty="0" smtClean="0"/>
              <a:t>	-2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2. Introduction to Computer Graphics</a:t>
            </a:r>
          </a:p>
          <a:p>
            <a:r>
              <a:rPr lang="en-US" dirty="0" smtClean="0"/>
              <a:t>	- Foley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7338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Attendance			10</a:t>
            </a:r>
          </a:p>
          <a:p>
            <a:r>
              <a:rPr lang="en-US" dirty="0" smtClean="0"/>
              <a:t>Mid Term I			10</a:t>
            </a:r>
          </a:p>
          <a:p>
            <a:r>
              <a:rPr lang="en-US" dirty="0" smtClean="0"/>
              <a:t>Mid Term II			10</a:t>
            </a:r>
          </a:p>
          <a:p>
            <a:r>
              <a:rPr lang="en-US" dirty="0" smtClean="0"/>
              <a:t>Project work			10</a:t>
            </a:r>
          </a:p>
          <a:p>
            <a:endParaRPr lang="en-US" dirty="0" smtClean="0"/>
          </a:p>
          <a:p>
            <a:r>
              <a:rPr lang="en-US" dirty="0" smtClean="0"/>
              <a:t>Final				60</a:t>
            </a:r>
          </a:p>
          <a:p>
            <a:endParaRPr lang="en-US" dirty="0" smtClean="0"/>
          </a:p>
          <a:p>
            <a:r>
              <a:rPr lang="en-US" dirty="0" smtClean="0"/>
              <a:t>Total				100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352800"/>
            <a:ext cx="1984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Evaluation System: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Raster Scan: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complete image on a raster display is formed from the raster, which is a set of horizontal scan lines, each a row of individual pixels.</a:t>
            </a:r>
          </a:p>
          <a:p>
            <a:r>
              <a:rPr lang="en-US" dirty="0" smtClean="0"/>
              <a:t>The raster is thus stored as a matrix of pixels representing the entire screen area.</a:t>
            </a:r>
          </a:p>
          <a:p>
            <a:r>
              <a:rPr lang="en-US" dirty="0" smtClean="0"/>
              <a:t>Video controller scanned out  sequentially one scan line at a time from top to bottom. And then back to the top.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908194"/>
            <a:ext cx="7239000" cy="349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Raster Scan: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complete image on a raster display is formed from the raster, which is a set of horizontal scan lines, each a row of individual pixels.</a:t>
            </a:r>
          </a:p>
          <a:p>
            <a:r>
              <a:rPr lang="en-US" dirty="0" smtClean="0"/>
              <a:t>The raster is thus stored as a matrix of pixels representing the entire screen area.</a:t>
            </a:r>
          </a:p>
          <a:p>
            <a:r>
              <a:rPr lang="en-US" dirty="0" smtClean="0"/>
              <a:t>Video controller scanned out  sequentially one scan line at a time from top to bottom. And then back to the top.</a:t>
            </a:r>
            <a:endParaRPr lang="en-US" dirty="0"/>
          </a:p>
        </p:txBody>
      </p:sp>
      <p:pic>
        <p:nvPicPr>
          <p:cNvPr id="2050" name="Picture 2" descr="RASTER SCAN DISPLAY&#10;ï Raster: A rectangular array of points or dot.&#10;ï An image is subdivided into a sequence of (usually&#10;h..."/>
          <p:cNvPicPr>
            <a:picLocks noChangeAspect="1" noChangeArrowheads="1"/>
          </p:cNvPicPr>
          <p:nvPr/>
        </p:nvPicPr>
        <p:blipFill>
          <a:blip r:embed="rId2"/>
          <a:srcRect l="16301" t="58455" r="3448"/>
          <a:stretch>
            <a:fillRect/>
          </a:stretch>
        </p:blipFill>
        <p:spPr bwMode="auto">
          <a:xfrm>
            <a:off x="195287" y="3276600"/>
            <a:ext cx="784208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Raster Scan: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complete image on a raster display is formed from the raster, which is a set of horizontal scan lines, each a row of individual pixels.</a:t>
            </a:r>
          </a:p>
          <a:p>
            <a:r>
              <a:rPr lang="en-US" dirty="0" smtClean="0"/>
              <a:t>The raster is thus stored as a matrix of pixels representing the entire screen area.</a:t>
            </a:r>
          </a:p>
          <a:p>
            <a:r>
              <a:rPr lang="en-US" dirty="0" smtClean="0"/>
              <a:t>Video controller scanned out  sequentially one scan line at a time from top to bottom. And then back to the top.</a:t>
            </a:r>
            <a:endParaRPr lang="en-US" dirty="0"/>
          </a:p>
        </p:txBody>
      </p:sp>
      <p:pic>
        <p:nvPicPr>
          <p:cNvPr id="35842" name="Picture 2" descr="RASTER IMAGE&#10; "/>
          <p:cNvPicPr>
            <a:picLocks noChangeAspect="1" noChangeArrowheads="1"/>
          </p:cNvPicPr>
          <p:nvPr/>
        </p:nvPicPr>
        <p:blipFill>
          <a:blip r:embed="rId2"/>
          <a:srcRect t="4010" b="7769"/>
          <a:stretch>
            <a:fillRect/>
          </a:stretch>
        </p:blipFill>
        <p:spPr bwMode="auto">
          <a:xfrm>
            <a:off x="2438400" y="2667000"/>
            <a:ext cx="60769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Raster Scan: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complete image on a raster display is formed from the raster, which is a set of horizontal scan lines, each a row of individual pixels.</a:t>
            </a:r>
          </a:p>
          <a:p>
            <a:r>
              <a:rPr lang="en-US" dirty="0" smtClean="0"/>
              <a:t>The raster is thus stored as a matrix of pixels representing the entire screen area.</a:t>
            </a:r>
          </a:p>
          <a:p>
            <a:r>
              <a:rPr lang="en-US" dirty="0" smtClean="0"/>
              <a:t>Video controller scanned out  sequentially one scan line at a time from top to bottom. And then back to the top.</a:t>
            </a:r>
            <a:endParaRPr lang="en-US" dirty="0"/>
          </a:p>
        </p:txBody>
      </p:sp>
      <p:pic>
        <p:nvPicPr>
          <p:cNvPr id="36866" name="Picture 2" descr="INTERLACING&#10; "/>
          <p:cNvPicPr>
            <a:picLocks noChangeAspect="1" noChangeArrowheads="1"/>
          </p:cNvPicPr>
          <p:nvPr/>
        </p:nvPicPr>
        <p:blipFill>
          <a:blip r:embed="rId2"/>
          <a:srcRect l="16301" t="6681" r="5956" b="11482"/>
          <a:stretch>
            <a:fillRect/>
          </a:stretch>
        </p:blipFill>
        <p:spPr bwMode="auto">
          <a:xfrm>
            <a:off x="3962400" y="2819400"/>
            <a:ext cx="4724400" cy="3733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505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Interlaced Refresh Procedure: </a:t>
            </a:r>
            <a:r>
              <a:rPr lang="en-US" dirty="0" smtClean="0"/>
              <a:t>Each frame is displaced in two passed.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First pass displays even scan lines.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Second pass displays odd scan lines.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Raster Scan: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complete image on a raster display is formed from the raster, which is a set of horizontal scan lines, each a row of individual pixels.</a:t>
            </a:r>
          </a:p>
          <a:p>
            <a:r>
              <a:rPr lang="en-US" dirty="0" smtClean="0"/>
              <a:t>The raster is thus stored as a matrix of pixels representing the entire screen area.</a:t>
            </a:r>
          </a:p>
          <a:p>
            <a:r>
              <a:rPr lang="en-US" dirty="0" smtClean="0"/>
              <a:t>Video controller scanned out  sequentially one scan line at a time from top to bottom. And then back to the top.</a:t>
            </a:r>
            <a:endParaRPr lang="en-US" dirty="0"/>
          </a:p>
        </p:txBody>
      </p:sp>
      <p:pic>
        <p:nvPicPr>
          <p:cNvPr id="37890" name="Picture 2" descr="DISADVANTAGE&#10;â¢ To increase size of a raster image the pixels&#10;defining the image are be increased in either&#10;number or siz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33732"/>
            <a:ext cx="8534400" cy="514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Random Scan: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CRT has a electron beam directed only to the parts of the screen where a picture is to be drawn.</a:t>
            </a:r>
            <a:endParaRPr lang="en-US" dirty="0"/>
          </a:p>
        </p:txBody>
      </p:sp>
      <p:pic>
        <p:nvPicPr>
          <p:cNvPr id="1026" name="Picture 2" descr="RANDOM SCAN DISPLAY&#10;ï Random scan display is the use of&#10;geometrical primitives such as&#10;points, lines, curves, and polygons..."/>
          <p:cNvPicPr>
            <a:picLocks noChangeAspect="1" noChangeArrowheads="1"/>
          </p:cNvPicPr>
          <p:nvPr/>
        </p:nvPicPr>
        <p:blipFill>
          <a:blip r:embed="rId2"/>
          <a:srcRect l="13793" t="6681" r="3448" b="4802"/>
          <a:stretch>
            <a:fillRect/>
          </a:stretch>
        </p:blipFill>
        <p:spPr bwMode="auto">
          <a:xfrm>
            <a:off x="1295400" y="1780309"/>
            <a:ext cx="5867400" cy="471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Random Scan: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CRT has a electron beam directed only to the parts of the screen where a picture is to be drawn.</a:t>
            </a:r>
            <a:endParaRPr lang="en-US" dirty="0"/>
          </a:p>
        </p:txBody>
      </p:sp>
      <p:pic>
        <p:nvPicPr>
          <p:cNvPr id="39938" name="Picture 2" descr="Ideal Drawing Vector Drawing&#10;Raster&#10;Outline primitives Filled primitives&#10;ïA Raster system produces jagged lines that are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799"/>
            <a:ext cx="6229350" cy="467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CSE 403: Computer Graphics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Display Processor (DP):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62" name="Picture 2" descr="RASTER SCAN SYSTEM&#10;ï Graphic commands are translated by the&#10;graphics package into a display file stored in&#10;the system memo..."/>
          <p:cNvPicPr>
            <a:picLocks noChangeAspect="1" noChangeArrowheads="1"/>
          </p:cNvPicPr>
          <p:nvPr/>
        </p:nvPicPr>
        <p:blipFill>
          <a:blip r:embed="rId2"/>
          <a:srcRect l="12539" t="5010" b="19833"/>
          <a:stretch>
            <a:fillRect/>
          </a:stretch>
        </p:blipFill>
        <p:spPr bwMode="auto">
          <a:xfrm>
            <a:off x="990600" y="1600200"/>
            <a:ext cx="7113270" cy="4589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Computer Graphics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Computer Graphics Applications: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User Interface:</a:t>
            </a:r>
            <a:endParaRPr lang="en-US" b="1" i="1" u="sng" dirty="0"/>
          </a:p>
        </p:txBody>
      </p:sp>
      <p:pic>
        <p:nvPicPr>
          <p:cNvPr id="24580" name="Picture 4" descr="à¦¸à¦®à§à¦ªà¦°à§à¦à¦¿à¦¤ à¦à¦¬à¦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619125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Computer Graphics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Computer Graphics Applications: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Interactive </a:t>
            </a:r>
            <a:r>
              <a:rPr lang="en-US" b="1" i="1" u="sng" dirty="0" err="1" smtClean="0"/>
              <a:t>Ploting</a:t>
            </a:r>
            <a:r>
              <a:rPr lang="en-US" b="1" i="1" u="sng" dirty="0" smtClean="0"/>
              <a:t> in Business, Science and Technology:</a:t>
            </a:r>
            <a:endParaRPr lang="en-US" b="1" i="1" u="sng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3552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à¦¸à¦®à§à¦ªà¦°à§à¦à¦¿à¦¤ à¦à¦¬à¦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849636"/>
            <a:ext cx="4568825" cy="2569964"/>
          </a:xfrm>
          <a:prstGeom prst="rect">
            <a:avLst/>
          </a:prstGeom>
          <a:noFill/>
        </p:spPr>
      </p:pic>
      <p:pic>
        <p:nvPicPr>
          <p:cNvPr id="25612" name="Picture 12" descr="à¦¸à¦®à§à¦ªà¦°à§à¦à¦¿à¦¤ à¦à¦¬à¦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67200"/>
            <a:ext cx="2971800" cy="230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Computer Graphics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Computer Graphics Applications: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Cartography:</a:t>
            </a:r>
            <a:endParaRPr lang="en-US" b="1" i="1" u="sng" dirty="0"/>
          </a:p>
        </p:txBody>
      </p:sp>
      <p:sp>
        <p:nvSpPr>
          <p:cNvPr id="11" name="Rectangle 10"/>
          <p:cNvSpPr/>
          <p:nvPr/>
        </p:nvSpPr>
        <p:spPr>
          <a:xfrm>
            <a:off x="1752600" y="15240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To produce accurate and schematic representation of geographical objects and natural other phenomena from measurement data. Example: Geographical map, relief map, etc.</a:t>
            </a:r>
            <a:endParaRPr lang="en-US" dirty="0"/>
          </a:p>
        </p:txBody>
      </p:sp>
      <p:pic>
        <p:nvPicPr>
          <p:cNvPr id="26626" name="Picture 2" descr="interactive plotting in geographical map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67000"/>
            <a:ext cx="592455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Computer Graphics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Computer Graphics Applications: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Medicine:</a:t>
            </a:r>
            <a:endParaRPr lang="en-US" b="1" i="1" u="sng" dirty="0"/>
          </a:p>
        </p:txBody>
      </p:sp>
      <p:sp>
        <p:nvSpPr>
          <p:cNvPr id="11" name="Rectangle 10"/>
          <p:cNvSpPr/>
          <p:nvPr/>
        </p:nvSpPr>
        <p:spPr>
          <a:xfrm>
            <a:off x="1752600" y="15240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Used in diagnostic medicine and surgery planning.</a:t>
            </a:r>
            <a:endParaRPr lang="en-US" dirty="0"/>
          </a:p>
        </p:txBody>
      </p:sp>
      <p:pic>
        <p:nvPicPr>
          <p:cNvPr id="27650" name="Picture 2" descr="graphics for surgery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514850" cy="3861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Computer Graphics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Computer Graphics Applications: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Computer aided drafting and design:</a:t>
            </a:r>
            <a:endParaRPr lang="en-US" b="1" i="1" u="sng" dirty="0"/>
          </a:p>
        </p:txBody>
      </p:sp>
      <p:sp>
        <p:nvSpPr>
          <p:cNvPr id="11" name="Rectangle 10"/>
          <p:cNvSpPr/>
          <p:nvPr/>
        </p:nvSpPr>
        <p:spPr>
          <a:xfrm>
            <a:off x="1371600" y="19050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To design components and system of mechanical, electrical.</a:t>
            </a:r>
            <a:endParaRPr lang="en-US" dirty="0"/>
          </a:p>
        </p:txBody>
      </p:sp>
      <p:pic>
        <p:nvPicPr>
          <p:cNvPr id="28674" name="Picture 2" descr="computer aided design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14600"/>
            <a:ext cx="4114800" cy="3082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Computer Graphics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Computer Graphics Applications: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Multimedia System:</a:t>
            </a:r>
            <a:endParaRPr lang="en-US" b="1" i="1" u="sng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38674"/>
            <a:ext cx="5867400" cy="40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Computer Graphics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Tour to Graphics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Computer Graphics Applications: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55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Dr. A. H. M.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, CSE, JKKNIU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Simulation and animation for scientific visualization and animation:</a:t>
            </a:r>
            <a:endParaRPr lang="en-US" b="1" i="1" u="sng" dirty="0"/>
          </a:p>
        </p:txBody>
      </p:sp>
      <p:pic>
        <p:nvPicPr>
          <p:cNvPr id="11" name="Picture 10" descr="Animhor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905000"/>
            <a:ext cx="5829921" cy="436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1872</Words>
  <Application>Microsoft Office PowerPoint</Application>
  <PresentationFormat>On-screen Show (4:3)</PresentationFormat>
  <Paragraphs>206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PC</cp:lastModifiedBy>
  <cp:revision>95</cp:revision>
  <dcterms:created xsi:type="dcterms:W3CDTF">2018-08-04T10:49:00Z</dcterms:created>
  <dcterms:modified xsi:type="dcterms:W3CDTF">2019-03-08T05:15:14Z</dcterms:modified>
</cp:coreProperties>
</file>