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256" r:id="rId2"/>
    <p:sldId id="345" r:id="rId3"/>
    <p:sldId id="360" r:id="rId4"/>
    <p:sldId id="361" r:id="rId5"/>
    <p:sldId id="257" r:id="rId6"/>
    <p:sldId id="365" r:id="rId7"/>
    <p:sldId id="366" r:id="rId8"/>
    <p:sldId id="367" r:id="rId9"/>
    <p:sldId id="368" r:id="rId10"/>
    <p:sldId id="369" r:id="rId11"/>
    <p:sldId id="346" r:id="rId12"/>
    <p:sldId id="289" r:id="rId13"/>
    <p:sldId id="319" r:id="rId14"/>
    <p:sldId id="320" r:id="rId15"/>
    <p:sldId id="364" r:id="rId16"/>
    <p:sldId id="355" r:id="rId17"/>
    <p:sldId id="321" r:id="rId18"/>
    <p:sldId id="324" r:id="rId19"/>
    <p:sldId id="362" r:id="rId20"/>
    <p:sldId id="363" r:id="rId21"/>
    <p:sldId id="325" r:id="rId22"/>
    <p:sldId id="326" r:id="rId23"/>
    <p:sldId id="328" r:id="rId24"/>
    <p:sldId id="351" r:id="rId25"/>
    <p:sldId id="359" r:id="rId26"/>
    <p:sldId id="352" r:id="rId27"/>
    <p:sldId id="353" r:id="rId28"/>
    <p:sldId id="412" r:id="rId29"/>
    <p:sldId id="356" r:id="rId30"/>
    <p:sldId id="357" r:id="rId31"/>
    <p:sldId id="358"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91" r:id="rId50"/>
    <p:sldId id="392" r:id="rId51"/>
    <p:sldId id="393" r:id="rId52"/>
    <p:sldId id="394" r:id="rId53"/>
    <p:sldId id="395" r:id="rId54"/>
    <p:sldId id="396" r:id="rId55"/>
    <p:sldId id="397" r:id="rId56"/>
    <p:sldId id="398" r:id="rId57"/>
    <p:sldId id="399" r:id="rId58"/>
    <p:sldId id="400" r:id="rId59"/>
    <p:sldId id="407" r:id="rId60"/>
    <p:sldId id="408" r:id="rId61"/>
    <p:sldId id="409" r:id="rId62"/>
    <p:sldId id="401" r:id="rId63"/>
    <p:sldId id="402" r:id="rId64"/>
    <p:sldId id="403" r:id="rId65"/>
    <p:sldId id="404" r:id="rId66"/>
    <p:sldId id="405" r:id="rId67"/>
    <p:sldId id="334" r:id="rId68"/>
    <p:sldId id="410" r:id="rId69"/>
    <p:sldId id="336" r:id="rId70"/>
    <p:sldId id="411" r:id="rId71"/>
    <p:sldId id="335" r:id="rId72"/>
    <p:sldId id="337" r:id="rId73"/>
    <p:sldId id="338" r:id="rId74"/>
    <p:sldId id="339" r:id="rId75"/>
    <p:sldId id="340" r:id="rId76"/>
    <p:sldId id="341" r:id="rId77"/>
    <p:sldId id="343" r:id="rId78"/>
    <p:sldId id="342" r:id="rId79"/>
    <p:sldId id="344" r:id="rId80"/>
    <p:sldId id="413" r:id="rId8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79" autoAdjust="0"/>
    <p:restoredTop sz="94660"/>
  </p:normalViewPr>
  <p:slideViewPr>
    <p:cSldViewPr>
      <p:cViewPr>
        <p:scale>
          <a:sx n="64" d="100"/>
          <a:sy n="64" d="100"/>
        </p:scale>
        <p:origin x="-864" y="-1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6666CDC-59C4-4B1D-B911-34F4DF1FC46D}" type="datetime4">
              <a:rPr lang="en-US" smtClean="0"/>
              <a:pPr/>
              <a:t>April 2, 2020</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7C4D1BD-9637-439A-A673-2B402B51A7E4}" type="slidenum">
              <a:rPr lang="en-US" smtClean="0"/>
              <a:pPr/>
              <a:t>‹#›</a:t>
            </a:fld>
            <a:endParaRPr lang="en-US"/>
          </a:p>
        </p:txBody>
      </p:sp>
    </p:spTree>
    <p:extLst>
      <p:ext uri="{BB962C8B-B14F-4D97-AF65-F5344CB8AC3E}">
        <p14:creationId xmlns:p14="http://schemas.microsoft.com/office/powerpoint/2010/main" xmlns="" val="26079408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07888BE-E8D4-48EC-A078-C9F14AB9B7B1}" type="datetime4">
              <a:rPr lang="en-US" smtClean="0"/>
              <a:pPr/>
              <a:t>April 2, 2020</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B1BC5F3-62F7-46EE-8F78-133E0C24DBD7}" type="slidenum">
              <a:rPr lang="en-US" smtClean="0"/>
              <a:pPr/>
              <a:t>‹#›</a:t>
            </a:fld>
            <a:endParaRPr lang="en-US"/>
          </a:p>
        </p:txBody>
      </p:sp>
    </p:spTree>
    <p:extLst>
      <p:ext uri="{BB962C8B-B14F-4D97-AF65-F5344CB8AC3E}">
        <p14:creationId xmlns:p14="http://schemas.microsoft.com/office/powerpoint/2010/main" xmlns="" val="27517726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B07888BE-E8D4-48EC-A078-C9F14AB9B7B1}" type="datetime4">
              <a:rPr lang="en-US" smtClean="0"/>
              <a:pPr/>
              <a:t>April 2, 2020</a:t>
            </a:fld>
            <a:endParaRPr lang="en-US"/>
          </a:p>
        </p:txBody>
      </p:sp>
      <p:sp>
        <p:nvSpPr>
          <p:cNvPr id="5" name="Slide Number Placeholder 4"/>
          <p:cNvSpPr>
            <a:spLocks noGrp="1"/>
          </p:cNvSpPr>
          <p:nvPr>
            <p:ph type="sldNum" sz="quarter" idx="11"/>
          </p:nvPr>
        </p:nvSpPr>
        <p:spPr/>
        <p:txBody>
          <a:bodyPr/>
          <a:lstStyle/>
          <a:p>
            <a:fld id="{6B1BC5F3-62F7-46EE-8F78-133E0C24DBD7}" type="slidenum">
              <a:rPr lang="en-US" smtClean="0"/>
              <a:pPr/>
              <a:t>5</a:t>
            </a:fld>
            <a:endParaRPr lang="en-US"/>
          </a:p>
        </p:txBody>
      </p:sp>
    </p:spTree>
    <p:extLst>
      <p:ext uri="{BB962C8B-B14F-4D97-AF65-F5344CB8AC3E}">
        <p14:creationId xmlns:p14="http://schemas.microsoft.com/office/powerpoint/2010/main" xmlns="" val="313714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2775EAA-14EE-4E77-9D9B-2EF654858349}" type="slidenum">
              <a:rPr lang="en-US" sz="1200">
                <a:latin typeface="Arial" pitchFamily="34" charset="0"/>
              </a:rPr>
              <a:pPr eaLnBrk="1" hangingPunct="1"/>
              <a:t>6</a:t>
            </a:fld>
            <a:endParaRPr lang="en-US" sz="1200">
              <a:latin typeface="Arial" pitchFamily="34" charset="0"/>
            </a:endParaRPr>
          </a:p>
        </p:txBody>
      </p:sp>
    </p:spTree>
    <p:extLst>
      <p:ext uri="{BB962C8B-B14F-4D97-AF65-F5344CB8AC3E}">
        <p14:creationId xmlns:p14="http://schemas.microsoft.com/office/powerpoint/2010/main" xmlns="" val="271457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196B6A8-D810-45F5-8A5F-3B11ED09647F}" type="slidenum">
              <a:rPr lang="en-US" sz="1200">
                <a:latin typeface="Arial" pitchFamily="34" charset="0"/>
              </a:rPr>
              <a:pPr eaLnBrk="1" hangingPunct="1"/>
              <a:t>7</a:t>
            </a:fld>
            <a:endParaRPr lang="en-US" sz="1200">
              <a:latin typeface="Arial" pitchFamily="34" charset="0"/>
            </a:endParaRPr>
          </a:p>
        </p:txBody>
      </p:sp>
    </p:spTree>
    <p:extLst>
      <p:ext uri="{BB962C8B-B14F-4D97-AF65-F5344CB8AC3E}">
        <p14:creationId xmlns:p14="http://schemas.microsoft.com/office/powerpoint/2010/main" xmlns="" val="262020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3B5DC1F-D23C-482E-9FD6-FC619101D0DC}" type="slidenum">
              <a:rPr lang="en-US" sz="1200">
                <a:latin typeface="Arial" pitchFamily="34" charset="0"/>
              </a:rPr>
              <a:pPr eaLnBrk="1" hangingPunct="1"/>
              <a:t>8</a:t>
            </a:fld>
            <a:endParaRPr lang="en-US" sz="1200">
              <a:latin typeface="Arial" pitchFamily="34" charset="0"/>
            </a:endParaRPr>
          </a:p>
        </p:txBody>
      </p:sp>
    </p:spTree>
    <p:extLst>
      <p:ext uri="{BB962C8B-B14F-4D97-AF65-F5344CB8AC3E}">
        <p14:creationId xmlns:p14="http://schemas.microsoft.com/office/powerpoint/2010/main" xmlns="" val="302719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AA964108-4092-48C2-B7C0-60E811C68570}" type="slidenum">
              <a:rPr lang="en-US" sz="1200">
                <a:latin typeface="Arial" pitchFamily="34" charset="0"/>
              </a:rPr>
              <a:pPr eaLnBrk="1" hangingPunct="1"/>
              <a:t>9</a:t>
            </a:fld>
            <a:endParaRPr lang="en-US" sz="1200">
              <a:latin typeface="Arial" pitchFamily="34" charset="0"/>
            </a:endParaRPr>
          </a:p>
        </p:txBody>
      </p:sp>
    </p:spTree>
    <p:extLst>
      <p:ext uri="{BB962C8B-B14F-4D97-AF65-F5344CB8AC3E}">
        <p14:creationId xmlns:p14="http://schemas.microsoft.com/office/powerpoint/2010/main" xmlns="" val="250663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7EB965A-C5E5-4893-ADBC-CFDD8D68F92B}" type="slidenum">
              <a:rPr lang="en-US" sz="1200">
                <a:latin typeface="Arial" pitchFamily="34" charset="0"/>
              </a:rPr>
              <a:pPr eaLnBrk="1" hangingPunct="1"/>
              <a:t>10</a:t>
            </a:fld>
            <a:endParaRPr lang="en-US" sz="1200">
              <a:latin typeface="Arial" pitchFamily="34" charset="0"/>
            </a:endParaRPr>
          </a:p>
        </p:txBody>
      </p:sp>
    </p:spTree>
    <p:extLst>
      <p:ext uri="{BB962C8B-B14F-4D97-AF65-F5344CB8AC3E}">
        <p14:creationId xmlns:p14="http://schemas.microsoft.com/office/powerpoint/2010/main" xmlns="" val="136916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A5D52F1-7091-4778-B339-1BBD77E49643}" type="slidenum">
              <a:rPr lang="en-US" sz="1200">
                <a:latin typeface="Arial" pitchFamily="34" charset="0"/>
              </a:rPr>
              <a:pPr eaLnBrk="1" hangingPunct="1"/>
              <a:t>15</a:t>
            </a:fld>
            <a:endParaRPr lang="en-US" sz="1200">
              <a:latin typeface="Arial" pitchFamily="34"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221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BA0D5-DEC6-4A35-B9B5-AB968247B398}"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122507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BC93-5B29-43F0-A0E3-97B95359B21E}"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345335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0F367-3EFB-46BC-97B7-C36F4ABD6909}"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232208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858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1941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981200"/>
            <a:ext cx="41941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019800"/>
            <a:ext cx="2289175" cy="476250"/>
          </a:xfrm>
        </p:spPr>
        <p:txBody>
          <a:bodyPr/>
          <a:lstStyle>
            <a:lvl1pPr>
              <a:defRPr/>
            </a:lvl1pPr>
          </a:lstStyle>
          <a:p>
            <a:fld id="{ACB4880B-DCAF-4D1B-BEE4-26EB50C92271}" type="datetime4">
              <a:rPr lang="en-US" altLang="zh-CN" smtClean="0"/>
              <a:t>April 2, 2020</a:t>
            </a:fld>
            <a:endParaRPr lang="en-US" altLang="zh-CN"/>
          </a:p>
        </p:txBody>
      </p:sp>
      <p:sp>
        <p:nvSpPr>
          <p:cNvPr id="6" name="Footer Placeholder 5"/>
          <p:cNvSpPr>
            <a:spLocks noGrp="1"/>
          </p:cNvSpPr>
          <p:nvPr>
            <p:ph type="ftr" sz="quarter" idx="11"/>
          </p:nvPr>
        </p:nvSpPr>
        <p:spPr>
          <a:xfrm>
            <a:off x="3124200" y="6019800"/>
            <a:ext cx="2895600" cy="476250"/>
          </a:xfrm>
        </p:spPr>
        <p:txBody>
          <a:bodyPr/>
          <a:lstStyle>
            <a:lvl1pPr>
              <a:defRPr/>
            </a:lvl1pPr>
          </a:lstStyle>
          <a:p>
            <a:r>
              <a:rPr lang="en-US" altLang="zh-CN" smtClean="0"/>
              <a:t>CSE 447, Digital Signal Processing, Dept. of Computer Science and Engineering</a:t>
            </a:r>
            <a:endParaRPr lang="en-US" altLang="zh-CN"/>
          </a:p>
        </p:txBody>
      </p:sp>
      <p:sp>
        <p:nvSpPr>
          <p:cNvPr id="7" name="Slide Number Placeholder 6"/>
          <p:cNvSpPr>
            <a:spLocks noGrp="1"/>
          </p:cNvSpPr>
          <p:nvPr>
            <p:ph type="sldNum" sz="quarter" idx="12"/>
          </p:nvPr>
        </p:nvSpPr>
        <p:spPr>
          <a:xfrm>
            <a:off x="6553200" y="6019800"/>
            <a:ext cx="2289175" cy="476250"/>
          </a:xfrm>
        </p:spPr>
        <p:txBody>
          <a:bodyPr/>
          <a:lstStyle>
            <a:lvl1pPr>
              <a:defRPr/>
            </a:lvl1pPr>
          </a:lstStyle>
          <a:p>
            <a:fld id="{0E6055B8-19E2-40C3-982B-EEDE39A1989F}"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858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1941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5" y="1981200"/>
            <a:ext cx="41941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1375" y="4000500"/>
            <a:ext cx="41941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019800"/>
            <a:ext cx="2289175" cy="476250"/>
          </a:xfrm>
        </p:spPr>
        <p:txBody>
          <a:bodyPr/>
          <a:lstStyle>
            <a:lvl1pPr>
              <a:defRPr/>
            </a:lvl1pPr>
          </a:lstStyle>
          <a:p>
            <a:fld id="{0F38DF51-B0C5-4424-A427-72881E11F870}" type="datetime4">
              <a:rPr lang="en-US" altLang="zh-CN" smtClean="0"/>
              <a:t>April 2, 2020</a:t>
            </a:fld>
            <a:endParaRPr lang="en-US" altLang="zh-CN"/>
          </a:p>
        </p:txBody>
      </p:sp>
      <p:sp>
        <p:nvSpPr>
          <p:cNvPr id="7" name="Footer Placeholder 6"/>
          <p:cNvSpPr>
            <a:spLocks noGrp="1"/>
          </p:cNvSpPr>
          <p:nvPr>
            <p:ph type="ftr" sz="quarter" idx="11"/>
          </p:nvPr>
        </p:nvSpPr>
        <p:spPr>
          <a:xfrm>
            <a:off x="3124200" y="6019800"/>
            <a:ext cx="2895600" cy="476250"/>
          </a:xfrm>
        </p:spPr>
        <p:txBody>
          <a:bodyPr/>
          <a:lstStyle>
            <a:lvl1pPr>
              <a:defRPr/>
            </a:lvl1pPr>
          </a:lstStyle>
          <a:p>
            <a:r>
              <a:rPr lang="en-US" altLang="zh-CN" smtClean="0"/>
              <a:t>CSE 447, Digital Signal Processing, Dept. of Computer Science and Engineering</a:t>
            </a:r>
            <a:endParaRPr lang="en-US" altLang="zh-CN"/>
          </a:p>
        </p:txBody>
      </p:sp>
      <p:sp>
        <p:nvSpPr>
          <p:cNvPr id="8" name="Slide Number Placeholder 7"/>
          <p:cNvSpPr>
            <a:spLocks noGrp="1"/>
          </p:cNvSpPr>
          <p:nvPr>
            <p:ph type="sldNum" sz="quarter" idx="12"/>
          </p:nvPr>
        </p:nvSpPr>
        <p:spPr>
          <a:xfrm>
            <a:off x="6553200" y="6019800"/>
            <a:ext cx="2289175" cy="476250"/>
          </a:xfrm>
        </p:spPr>
        <p:txBody>
          <a:bodyPr/>
          <a:lstStyle>
            <a:lvl1pPr>
              <a:defRPr/>
            </a:lvl1pPr>
          </a:lstStyle>
          <a:p>
            <a:fld id="{262FF679-6BA1-4D7D-91B0-4A1E350F1E2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78C8D-3462-497A-8F7F-16B274A7C89E}"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25114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9790E-4A05-4052-8108-28B94CB3EB51}"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35144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ABB4D-522B-489C-8949-E02D5D40FADE}" type="datetime4">
              <a:rPr lang="en-US" smtClean="0"/>
              <a:t>April 2, 2020</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7" name="Slide Number Placeholder 6"/>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115937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4DFFB-6E24-4F0B-A1D2-F77C41FA09DD}" type="datetime4">
              <a:rPr lang="en-US" smtClean="0"/>
              <a:t>April 2, 2020</a:t>
            </a:fld>
            <a:endParaRPr lang="en-US"/>
          </a:p>
        </p:txBody>
      </p:sp>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9" name="Slide Number Placeholder 8"/>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30823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0A328-CDF9-4C43-B3E5-D059D90104F5}" type="datetime4">
              <a:rPr lang="en-US" smtClean="0"/>
              <a:t>April 2, 2020</a:t>
            </a:fld>
            <a:endParaRPr lang="en-US"/>
          </a:p>
        </p:txBody>
      </p:sp>
      <p:sp>
        <p:nvSpPr>
          <p:cNvPr id="4" name="Footer Placeholder 3"/>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20273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0D23F-91EE-4E21-B28F-C81CD19DE8AB}" type="datetime4">
              <a:rPr lang="en-US" smtClean="0"/>
              <a:t>April 2, 2020</a:t>
            </a:fld>
            <a:endParaRPr lang="en-US"/>
          </a:p>
        </p:txBody>
      </p:sp>
      <p:sp>
        <p:nvSpPr>
          <p:cNvPr id="3" name="Footer Placeholder 2"/>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4" name="Slide Number Placeholder 3"/>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382869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CAA6-786A-4699-97AC-A49DFCCB728D}" type="datetime4">
              <a:rPr lang="en-US" smtClean="0"/>
              <a:t>April 2, 2020</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7" name="Slide Number Placeholder 6"/>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44944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5AFAA-0028-4396-AE59-8D55EB0EDEAD}" type="datetime4">
              <a:rPr lang="en-US" smtClean="0"/>
              <a:t>April 2, 2020</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7" name="Slide Number Placeholder 6"/>
          <p:cNvSpPr>
            <a:spLocks noGrp="1"/>
          </p:cNvSpPr>
          <p:nvPr>
            <p:ph type="sldNum" sz="quarter" idx="12"/>
          </p:nvPr>
        </p:nvSpPr>
        <p:spPr/>
        <p:txBody>
          <a:body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392883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A57EC-E0B9-46D5-9FD5-A980750947FB}" type="datetime4">
              <a:rPr lang="en-US" smtClean="0"/>
              <a:t>April 2, 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4C499-68F3-4A36-AC55-137D8BD15353}" type="slidenum">
              <a:rPr lang="en-US" smtClean="0"/>
              <a:pPr/>
              <a:t>‹#›</a:t>
            </a:fld>
            <a:endParaRPr lang="en-US"/>
          </a:p>
        </p:txBody>
      </p:sp>
    </p:spTree>
    <p:extLst>
      <p:ext uri="{BB962C8B-B14F-4D97-AF65-F5344CB8AC3E}">
        <p14:creationId xmlns:p14="http://schemas.microsoft.com/office/powerpoint/2010/main" xmlns="" val="58676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Office_Word_97_-_2003_Document3.doc"/><Relationship Id="rId5" Type="http://schemas.openxmlformats.org/officeDocument/2006/relationships/oleObject" Target="../embeddings/oleObject8.bin"/><Relationship Id="rId4" Type="http://schemas.openxmlformats.org/officeDocument/2006/relationships/oleObject" Target="../embeddings/Microsoft_Office_Word_97_-_2003_Document2.doc"/></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4.bin"/></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763000" cy="1484144"/>
          </a:xfrm>
        </p:spPr>
        <p:txBody>
          <a:bodyPr>
            <a:noAutofit/>
          </a:bodyPr>
          <a:lstStyle/>
          <a:p>
            <a:r>
              <a:rPr lang="en-AU" sz="3200" b="1" dirty="0" smtClean="0">
                <a:solidFill>
                  <a:srgbClr val="00B050"/>
                </a:solidFill>
                <a:latin typeface="Times New Roman" pitchFamily="18" charset="0"/>
                <a:cs typeface="Times New Roman" pitchFamily="18" charset="0"/>
              </a:rPr>
              <a:t>CSE 447 : Digital Signal Processing</a:t>
            </a:r>
            <a:endParaRPr lang="en-US" sz="3200" b="1" dirty="0">
              <a:solidFill>
                <a:srgbClr val="00B050"/>
              </a:solidFill>
              <a:latin typeface="Times New Roman" pitchFamily="18" charset="0"/>
              <a:cs typeface="Times New Roman" pitchFamily="18" charset="0"/>
            </a:endParaRPr>
          </a:p>
        </p:txBody>
      </p:sp>
      <p:sp>
        <p:nvSpPr>
          <p:cNvPr id="3" name="Subtitle 2"/>
          <p:cNvSpPr>
            <a:spLocks noGrp="1"/>
          </p:cNvSpPr>
          <p:nvPr>
            <p:ph type="subTitle" idx="1"/>
          </p:nvPr>
        </p:nvSpPr>
        <p:spPr>
          <a:xfrm>
            <a:off x="990600" y="3200400"/>
            <a:ext cx="7239000" cy="3200400"/>
          </a:xfrm>
        </p:spPr>
        <p:txBody>
          <a:bodyPr>
            <a:normAutofit/>
          </a:bodyPr>
          <a:lstStyle/>
          <a:p>
            <a:endParaRPr lang="en-AU" sz="2000" dirty="0" smtClean="0">
              <a:solidFill>
                <a:schemeClr val="tx1"/>
              </a:solidFill>
              <a:latin typeface="Times New Roman" pitchFamily="18" charset="0"/>
              <a:cs typeface="Times New Roman" pitchFamily="18" charset="0"/>
            </a:endParaRPr>
          </a:p>
          <a:p>
            <a:r>
              <a:rPr lang="en-AU" sz="2400" b="1" dirty="0" smtClean="0">
                <a:solidFill>
                  <a:srgbClr val="00B050"/>
                </a:solidFill>
                <a:latin typeface="Times New Roman" pitchFamily="18" charset="0"/>
                <a:cs typeface="Times New Roman" pitchFamily="18" charset="0"/>
              </a:rPr>
              <a:t>Dr. </a:t>
            </a:r>
            <a:r>
              <a:rPr lang="en-AU" sz="2400" b="1" dirty="0" smtClean="0">
                <a:solidFill>
                  <a:srgbClr val="00B050"/>
                </a:solidFill>
                <a:latin typeface="Times New Roman" pitchFamily="18" charset="0"/>
                <a:cs typeface="Times New Roman" pitchFamily="18" charset="0"/>
              </a:rPr>
              <a:t>Md</a:t>
            </a:r>
            <a:r>
              <a:rPr lang="en-AU" sz="2400" b="1" dirty="0">
                <a:solidFill>
                  <a:srgbClr val="00B050"/>
                </a:solidFill>
                <a:latin typeface="Times New Roman" pitchFamily="18" charset="0"/>
                <a:cs typeface="Times New Roman" pitchFamily="18" charset="0"/>
              </a:rPr>
              <a:t>. </a:t>
            </a:r>
            <a:r>
              <a:rPr lang="en-AU" sz="2400" b="1" dirty="0" err="1">
                <a:solidFill>
                  <a:srgbClr val="00B050"/>
                </a:solidFill>
                <a:latin typeface="Times New Roman" pitchFamily="18" charset="0"/>
                <a:cs typeface="Times New Roman" pitchFamily="18" charset="0"/>
              </a:rPr>
              <a:t>Sujan</a:t>
            </a:r>
            <a:r>
              <a:rPr lang="en-AU" sz="2400" b="1" dirty="0">
                <a:solidFill>
                  <a:srgbClr val="00B050"/>
                </a:solidFill>
                <a:latin typeface="Times New Roman" pitchFamily="18" charset="0"/>
                <a:cs typeface="Times New Roman" pitchFamily="18" charset="0"/>
              </a:rPr>
              <a:t> </a:t>
            </a:r>
            <a:r>
              <a:rPr lang="en-AU" sz="2400" b="1" dirty="0" smtClean="0">
                <a:solidFill>
                  <a:srgbClr val="00B050"/>
                </a:solidFill>
                <a:latin typeface="Times New Roman" pitchFamily="18" charset="0"/>
                <a:cs typeface="Times New Roman" pitchFamily="18" charset="0"/>
              </a:rPr>
              <a:t>Ali</a:t>
            </a:r>
          </a:p>
          <a:p>
            <a:r>
              <a:rPr lang="en-AU" sz="2000" dirty="0" smtClean="0">
                <a:solidFill>
                  <a:schemeClr val="tx1"/>
                </a:solidFill>
                <a:latin typeface="Times New Roman" pitchFamily="18" charset="0"/>
                <a:cs typeface="Times New Roman" pitchFamily="18" charset="0"/>
              </a:rPr>
              <a:t>Associate Professor</a:t>
            </a:r>
          </a:p>
          <a:p>
            <a:r>
              <a:rPr lang="en-AU" sz="2400" dirty="0" smtClean="0">
                <a:solidFill>
                  <a:srgbClr val="C00000"/>
                </a:solidFill>
                <a:latin typeface="Times New Roman" pitchFamily="18" charset="0"/>
                <a:cs typeface="Times New Roman" pitchFamily="18" charset="0"/>
              </a:rPr>
              <a:t>Dept. of Computer Science and Engineering</a:t>
            </a:r>
          </a:p>
          <a:p>
            <a:r>
              <a:rPr lang="en-US" sz="2400" dirty="0" err="1" smtClean="0">
                <a:solidFill>
                  <a:schemeClr val="tx1"/>
                </a:solidFill>
                <a:latin typeface="Times New Roman" pitchFamily="18" charset="0"/>
                <a:cs typeface="Times New Roman" pitchFamily="18" charset="0"/>
              </a:rPr>
              <a:t>Jatiya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Kabi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Kazi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Nazrul</a:t>
            </a:r>
            <a:r>
              <a:rPr lang="en-US" sz="2400" dirty="0" smtClean="0">
                <a:solidFill>
                  <a:schemeClr val="tx1"/>
                </a:solidFill>
                <a:latin typeface="Times New Roman" pitchFamily="18" charset="0"/>
                <a:cs typeface="Times New Roman" pitchFamily="18" charset="0"/>
              </a:rPr>
              <a:t> Islam University</a:t>
            </a:r>
            <a:endParaRPr lang="en-US" sz="2400" baseline="30000" dirty="0">
              <a:solidFill>
                <a:schemeClr val="tx1"/>
              </a:solidFill>
              <a:latin typeface="Times New Roman" pitchFamily="18" charset="0"/>
              <a:cs typeface="Times New Roman" pitchFamily="18" charset="0"/>
            </a:endParaRPr>
          </a:p>
        </p:txBody>
      </p:sp>
      <p:pic>
        <p:nvPicPr>
          <p:cNvPr id="1026" name="Picture 2" descr="D:\CSE_JKKNIU\CSE\Neural Signal Processing\monogramJKKNI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0" y="1447800"/>
            <a:ext cx="1905000" cy="14954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99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4343400" cy="3124200"/>
          </a:xfrm>
        </p:spPr>
        <p:txBody>
          <a:bodyPr>
            <a:normAutofit fontScale="92500" lnSpcReduction="10000"/>
          </a:bodyPr>
          <a:lstStyle/>
          <a:p>
            <a:pPr algn="just" eaLnBrk="1" hangingPunct="1">
              <a:buFont typeface="Arial" pitchFamily="34" charset="0"/>
              <a:buChar char="•"/>
            </a:pPr>
            <a:r>
              <a:rPr lang="en-US" sz="2800" dirty="0" smtClean="0">
                <a:latin typeface="Times New Roman" pitchFamily="18" charset="0"/>
                <a:ea typeface="ＭＳ Ｐゴシック" pitchFamily="34" charset="-128"/>
                <a:cs typeface="Times New Roman" pitchFamily="18" charset="0"/>
              </a:rPr>
              <a:t>A means for communication between a brain and a computer  via measurements associated with brain activity.</a:t>
            </a:r>
          </a:p>
          <a:p>
            <a:pPr algn="just" eaLnBrk="1" hangingPunct="1">
              <a:buFont typeface="Arial" pitchFamily="34" charset="0"/>
              <a:buChar char="•"/>
            </a:pPr>
            <a:r>
              <a:rPr lang="en-US" sz="2800" dirty="0" smtClean="0">
                <a:latin typeface="Times New Roman" pitchFamily="18" charset="0"/>
                <a:ea typeface="ＭＳ Ｐゴシック" pitchFamily="34" charset="-128"/>
                <a:cs typeface="Times New Roman" pitchFamily="18" charset="0"/>
              </a:rPr>
              <a:t>No muscle motion is involved (e.g., eye movement).</a:t>
            </a:r>
          </a:p>
          <a:p>
            <a:endParaRPr lang="en-CA" dirty="0" smtClean="0">
              <a:ea typeface="ＭＳ Ｐゴシック" pitchFamily="34" charset="-128"/>
            </a:endParaRPr>
          </a:p>
        </p:txBody>
      </p:sp>
      <p:sp>
        <p:nvSpPr>
          <p:cNvPr id="3" name="Title 2"/>
          <p:cNvSpPr>
            <a:spLocks noGrp="1"/>
          </p:cNvSpPr>
          <p:nvPr>
            <p:ph type="title"/>
          </p:nvPr>
        </p:nvSpPr>
        <p:spPr>
          <a:xfrm>
            <a:off x="457200" y="381000"/>
            <a:ext cx="8458200" cy="1143000"/>
          </a:xfrm>
        </p:spPr>
        <p:txBody>
          <a:bodyPr>
            <a:normAutofit fontScale="90000"/>
          </a:bodyPr>
          <a:lstStyle/>
          <a:p>
            <a:pPr>
              <a:defRPr/>
            </a:pPr>
            <a:r>
              <a:rPr lang="en-CA" sz="3600" b="1" dirty="0" smtClean="0">
                <a:solidFill>
                  <a:srgbClr val="C00000"/>
                </a:solidFill>
                <a:latin typeface="Times New Roman" pitchFamily="18" charset="0"/>
                <a:ea typeface="+mj-ea"/>
                <a:cs typeface="Times New Roman" pitchFamily="18" charset="0"/>
              </a:rPr>
              <a:t>DSP </a:t>
            </a:r>
            <a:r>
              <a:rPr lang="en-CA" sz="3600" b="1" dirty="0" smtClean="0">
                <a:solidFill>
                  <a:srgbClr val="C00000"/>
                </a:solidFill>
                <a:latin typeface="Times New Roman" pitchFamily="18" charset="0"/>
                <a:ea typeface="+mj-ea"/>
                <a:cs typeface="Times New Roman" pitchFamily="18" charset="0"/>
              </a:rPr>
              <a:t>Application: Brain computer interface</a:t>
            </a:r>
            <a:r>
              <a:rPr lang="en-CA" sz="4400" dirty="0" smtClean="0">
                <a:latin typeface="Times New Roman" pitchFamily="18" charset="0"/>
                <a:ea typeface="+mj-ea"/>
                <a:cs typeface="Times New Roman" pitchFamily="18" charset="0"/>
              </a:rPr>
              <a:t/>
            </a:r>
            <a:br>
              <a:rPr lang="en-CA" sz="4400" dirty="0" smtClean="0">
                <a:latin typeface="Times New Roman" pitchFamily="18" charset="0"/>
                <a:ea typeface="+mj-ea"/>
                <a:cs typeface="Times New Roman" pitchFamily="18" charset="0"/>
              </a:rPr>
            </a:br>
            <a:endParaRPr lang="en-CA" dirty="0">
              <a:ea typeface="+mj-ea"/>
              <a:cs typeface="+mj-cs"/>
            </a:endParaRPr>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8F7055C-413C-42D3-9B24-978D70321466}" type="slidenum">
              <a:rPr lang="en-US" sz="1000"/>
              <a:pPr eaLnBrk="1" hangingPunct="1"/>
              <a:t>10</a:t>
            </a:fld>
            <a:endParaRPr lang="en-US" sz="1000"/>
          </a:p>
        </p:txBody>
      </p:sp>
      <p:sp>
        <p:nvSpPr>
          <p:cNvPr id="7" name="Date Placeholder 6"/>
          <p:cNvSpPr>
            <a:spLocks noGrp="1"/>
          </p:cNvSpPr>
          <p:nvPr>
            <p:ph type="dt" sz="half" idx="10"/>
          </p:nvPr>
        </p:nvSpPr>
        <p:spPr/>
        <p:txBody>
          <a:bodyPr/>
          <a:lstStyle/>
          <a:p>
            <a:fld id="{3CA8595C-332E-48A1-9F27-C8A1E322C48B}" type="datetime4">
              <a:rPr lang="en-US" smtClean="0"/>
              <a:t>April 2, 2020</a:t>
            </a:fld>
            <a:endParaRPr lang="en-US"/>
          </a:p>
        </p:txBody>
      </p:sp>
      <p:sp>
        <p:nvSpPr>
          <p:cNvPr id="9" name="Footer Placeholder 8"/>
          <p:cNvSpPr>
            <a:spLocks noGrp="1"/>
          </p:cNvSpPr>
          <p:nvPr>
            <p:ph type="ftr" sz="quarter" idx="11"/>
          </p:nvPr>
        </p:nvSpPr>
        <p:spPr/>
        <p:txBody>
          <a:bodyPr/>
          <a:lstStyle/>
          <a:p>
            <a:r>
              <a:rPr lang="en-US" smtClean="0"/>
              <a:t>CSE 447, Digital Signal Processing, Dept. of Computer Science and Engineering</a:t>
            </a:r>
            <a:endParaRPr lang="en-US"/>
          </a:p>
        </p:txBody>
      </p:sp>
      <p:pic>
        <p:nvPicPr>
          <p:cNvPr id="58370" name="Picture 2" descr="C:\Users\hp\Desktop\Bci.jpg"/>
          <p:cNvPicPr>
            <a:picLocks noChangeAspect="1" noChangeArrowheads="1"/>
          </p:cNvPicPr>
          <p:nvPr/>
        </p:nvPicPr>
        <p:blipFill>
          <a:blip r:embed="rId3"/>
          <a:srcRect/>
          <a:stretch>
            <a:fillRect/>
          </a:stretch>
        </p:blipFill>
        <p:spPr bwMode="auto">
          <a:xfrm>
            <a:off x="5105400" y="2057400"/>
            <a:ext cx="38862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CN" sz="3600" b="1" dirty="0">
                <a:solidFill>
                  <a:srgbClr val="C00000"/>
                </a:solidFill>
                <a:latin typeface="Times New Roman" pitchFamily="18" charset="0"/>
                <a:cs typeface="Times New Roman" pitchFamily="18" charset="0"/>
              </a:rPr>
              <a:t>Why signals should be processed?</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lstStyle/>
          <a:p>
            <a:pPr>
              <a:spcAft>
                <a:spcPts val="600"/>
              </a:spcAft>
              <a:buFont typeface="Courier New" pitchFamily="49" charset="0"/>
              <a:buChar char="o"/>
            </a:pPr>
            <a:r>
              <a:rPr lang="en-US" altLang="zh-CN" sz="2800" b="1" dirty="0">
                <a:latin typeface="Times New Roman" pitchFamily="18" charset="0"/>
                <a:cs typeface="Times New Roman" pitchFamily="18" charset="0"/>
              </a:rPr>
              <a:t>Signals are carriers of information</a:t>
            </a:r>
          </a:p>
          <a:p>
            <a:pPr lvl="1">
              <a:spcAft>
                <a:spcPts val="600"/>
              </a:spcAft>
            </a:pPr>
            <a:r>
              <a:rPr lang="en-US" altLang="zh-CN" sz="2400" dirty="0">
                <a:latin typeface="Times New Roman" pitchFamily="18" charset="0"/>
                <a:cs typeface="Times New Roman" pitchFamily="18" charset="0"/>
              </a:rPr>
              <a:t>Useful and unwanted</a:t>
            </a:r>
          </a:p>
          <a:p>
            <a:pPr lvl="1">
              <a:spcAft>
                <a:spcPts val="600"/>
              </a:spcAft>
            </a:pPr>
            <a:r>
              <a:rPr lang="en-US" altLang="zh-CN" sz="2400" dirty="0">
                <a:latin typeface="Times New Roman" pitchFamily="18" charset="0"/>
                <a:cs typeface="Times New Roman" pitchFamily="18" charset="0"/>
              </a:rPr>
              <a:t>Extracting, enhancing, storing and transmitting  the useful information</a:t>
            </a:r>
          </a:p>
          <a:p>
            <a:pPr>
              <a:spcAft>
                <a:spcPts val="600"/>
              </a:spcAft>
              <a:buFont typeface="Courier New" pitchFamily="49" charset="0"/>
              <a:buChar char="o"/>
            </a:pPr>
            <a:r>
              <a:rPr lang="en-US" altLang="zh-CN" sz="2800" b="1" dirty="0">
                <a:latin typeface="Times New Roman" pitchFamily="18" charset="0"/>
                <a:cs typeface="Times New Roman" pitchFamily="18" charset="0"/>
              </a:rPr>
              <a:t>How signals are being processed</a:t>
            </a:r>
            <a:r>
              <a:rPr lang="en-US" altLang="zh-CN" sz="2800" b="1" dirty="0" smtClean="0">
                <a:latin typeface="Times New Roman" pitchFamily="18" charset="0"/>
                <a:cs typeface="Times New Roman" pitchFamily="18" charset="0"/>
              </a:rPr>
              <a:t>?</a:t>
            </a:r>
            <a:endParaRPr lang="en-US" altLang="zh-CN" sz="2800" b="1" dirty="0">
              <a:latin typeface="Times New Roman" pitchFamily="18" charset="0"/>
              <a:cs typeface="Times New Roman" pitchFamily="18" charset="0"/>
            </a:endParaRPr>
          </a:p>
          <a:p>
            <a:pPr lvl="1">
              <a:spcAft>
                <a:spcPts val="600"/>
              </a:spcAft>
            </a:pPr>
            <a:r>
              <a:rPr lang="en-US" altLang="zh-CN" sz="2400" dirty="0">
                <a:latin typeface="Times New Roman" pitchFamily="18" charset="0"/>
                <a:cs typeface="Times New Roman" pitchFamily="18" charset="0"/>
              </a:rPr>
              <a:t> Analog Signal Processing vs. </a:t>
            </a:r>
          </a:p>
          <a:p>
            <a:pPr lvl="1">
              <a:spcAft>
                <a:spcPts val="600"/>
              </a:spcAft>
            </a:pPr>
            <a:r>
              <a:rPr lang="en-US" altLang="zh-CN" sz="2400" dirty="0">
                <a:latin typeface="Times New Roman" pitchFamily="18" charset="0"/>
                <a:cs typeface="Times New Roman" pitchFamily="18" charset="0"/>
              </a:rPr>
              <a:t> Digital Signal Processing </a:t>
            </a:r>
          </a:p>
          <a:p>
            <a:endParaRPr lang="en-US" dirty="0"/>
          </a:p>
        </p:txBody>
      </p:sp>
      <p:sp>
        <p:nvSpPr>
          <p:cNvPr id="4" name="Date Placeholder 3"/>
          <p:cNvSpPr>
            <a:spLocks noGrp="1"/>
          </p:cNvSpPr>
          <p:nvPr>
            <p:ph type="dt" sz="half" idx="10"/>
          </p:nvPr>
        </p:nvSpPr>
        <p:spPr/>
        <p:txBody>
          <a:bodyPr/>
          <a:lstStyle/>
          <a:p>
            <a:fld id="{52FCCA57-3762-4D39-BC7D-70C71975B9B5}"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42610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457200"/>
          </a:xfrm>
        </p:spPr>
        <p:txBody>
          <a:bodyPr>
            <a:noAutofit/>
          </a:bodyPr>
          <a:lstStyle/>
          <a:p>
            <a:r>
              <a:rPr lang="en-US" sz="3600" b="1" dirty="0" smtClean="0">
                <a:solidFill>
                  <a:schemeClr val="accent2"/>
                </a:solidFill>
                <a:latin typeface="Times New Roman" pitchFamily="18" charset="0"/>
                <a:cs typeface="Times New Roman" pitchFamily="18" charset="0"/>
              </a:rPr>
              <a:t>Digital Signal Processing (DSP) System</a:t>
            </a:r>
            <a:endParaRPr lang="en-US" sz="3600" dirty="0">
              <a:solidFill>
                <a:srgbClr val="0070C0"/>
              </a:solidFill>
            </a:endParaRPr>
          </a:p>
        </p:txBody>
      </p:sp>
      <p:sp>
        <p:nvSpPr>
          <p:cNvPr id="7" name="Date Placeholder 6"/>
          <p:cNvSpPr>
            <a:spLocks noGrp="1"/>
          </p:cNvSpPr>
          <p:nvPr>
            <p:ph type="dt" sz="half" idx="10"/>
          </p:nvPr>
        </p:nvSpPr>
        <p:spPr/>
        <p:txBody>
          <a:bodyPr/>
          <a:lstStyle/>
          <a:p>
            <a:fld id="{F91C25EF-7458-4945-8ACE-145FDE603509}" type="datetime4">
              <a:rPr lang="en-US" smtClean="0"/>
              <a:t>April 2, 2020</a:t>
            </a:fld>
            <a:endParaRPr lang="en-US"/>
          </a:p>
        </p:txBody>
      </p:sp>
      <p:sp>
        <p:nvSpPr>
          <p:cNvPr id="8" name="Slide Number Placeholder 7"/>
          <p:cNvSpPr>
            <a:spLocks noGrp="1"/>
          </p:cNvSpPr>
          <p:nvPr>
            <p:ph type="sldNum" sz="quarter" idx="12"/>
          </p:nvPr>
        </p:nvSpPr>
        <p:spPr/>
        <p:txBody>
          <a:bodyPr/>
          <a:lstStyle/>
          <a:p>
            <a:fld id="{D254C499-68F3-4A36-AC55-137D8BD15353}" type="slidenum">
              <a:rPr lang="en-US" smtClean="0"/>
              <a:pPr/>
              <a:t>12</a:t>
            </a:fld>
            <a:endParaRPr lang="en-US" dirty="0"/>
          </a:p>
        </p:txBody>
      </p:sp>
      <p:pic>
        <p:nvPicPr>
          <p:cNvPr id="3074" name="Picture 2" descr="D:\CSE_JKKNIU\CSE\DSP\2013-14\Introduction to signals_Chapter1\DSP Syst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1219200"/>
            <a:ext cx="60198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169525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600" b="1" dirty="0" smtClean="0">
                <a:solidFill>
                  <a:schemeClr val="accent2"/>
                </a:solidFill>
                <a:latin typeface="Times New Roman" pitchFamily="18" charset="0"/>
                <a:cs typeface="Times New Roman" pitchFamily="18" charset="0"/>
              </a:rPr>
              <a:t>Signal </a:t>
            </a:r>
            <a:r>
              <a:rPr lang="en-US" sz="3600" b="1" dirty="0">
                <a:solidFill>
                  <a:schemeClr val="accent2"/>
                </a:solidFill>
                <a:latin typeface="Times New Roman" pitchFamily="18" charset="0"/>
                <a:cs typeface="Times New Roman" pitchFamily="18" charset="0"/>
              </a:rPr>
              <a:t>Basics</a:t>
            </a:r>
            <a:endParaRPr lang="en-US" sz="3600" dirty="0"/>
          </a:p>
        </p:txBody>
      </p:sp>
      <p:sp>
        <p:nvSpPr>
          <p:cNvPr id="3" name="Content Placeholder 2"/>
          <p:cNvSpPr>
            <a:spLocks noGrp="1"/>
          </p:cNvSpPr>
          <p:nvPr>
            <p:ph idx="1"/>
          </p:nvPr>
        </p:nvSpPr>
        <p:spPr>
          <a:xfrm>
            <a:off x="381000" y="1157959"/>
            <a:ext cx="8229600" cy="5105400"/>
          </a:xfrm>
        </p:spPr>
        <p:txBody>
          <a:bodyPr/>
          <a:lstStyle/>
          <a:p>
            <a:pPr>
              <a:buFont typeface="Wingdings" pitchFamily="2" charset="2"/>
              <a:buChar char="ü"/>
            </a:pPr>
            <a:r>
              <a:rPr lang="en-US" sz="2800" b="1" dirty="0" smtClean="0">
                <a:latin typeface="Times New Roman" pitchFamily="18" charset="0"/>
                <a:cs typeface="Times New Roman" pitchFamily="18" charset="0"/>
              </a:rPr>
              <a:t>Signals</a:t>
            </a:r>
          </a:p>
          <a:p>
            <a:pPr marL="0" indent="0" algn="just">
              <a:spcAft>
                <a:spcPts val="600"/>
              </a:spcAft>
              <a:buNone/>
            </a:pPr>
            <a:r>
              <a:rPr lang="en-US" sz="2400" dirty="0">
                <a:latin typeface="Times New Roman" pitchFamily="18" charset="0"/>
                <a:cs typeface="Times New Roman" pitchFamily="18" charset="0"/>
              </a:rPr>
              <a:t>A signal is a </a:t>
            </a:r>
            <a:r>
              <a:rPr lang="en-US" sz="2400" dirty="0">
                <a:solidFill>
                  <a:srgbClr val="C00000"/>
                </a:solidFill>
                <a:latin typeface="Times New Roman" pitchFamily="18" charset="0"/>
                <a:cs typeface="Times New Roman" pitchFamily="18" charset="0"/>
              </a:rPr>
              <a:t>function</a:t>
            </a:r>
            <a:r>
              <a:rPr lang="en-US" sz="2400" dirty="0">
                <a:latin typeface="Times New Roman" pitchFamily="18" charset="0"/>
                <a:cs typeface="Times New Roman" pitchFamily="18" charset="0"/>
              </a:rPr>
              <a:t> that represents the variation of a physical quantity with respect to any parameter </a:t>
            </a:r>
            <a:r>
              <a:rPr lang="en-US" sz="2400" dirty="0">
                <a:solidFill>
                  <a:srgbClr val="00B050"/>
                </a:solidFill>
                <a:latin typeface="Times New Roman" pitchFamily="18" charset="0"/>
                <a:cs typeface="Times New Roman" pitchFamily="18" charset="0"/>
              </a:rPr>
              <a:t>(independent quantity e.g., time, distance, space, temperature etc.)</a:t>
            </a:r>
            <a:r>
              <a:rPr lang="en-US" sz="2400" dirty="0">
                <a:latin typeface="Times New Roman" pitchFamily="18" charset="0"/>
                <a:cs typeface="Times New Roman" pitchFamily="18" charset="0"/>
              </a:rPr>
              <a:t> which conveys information.</a:t>
            </a:r>
          </a:p>
          <a:p>
            <a:pPr marL="0" indent="0" algn="ctr">
              <a:buNone/>
            </a:pPr>
            <a:r>
              <a:rPr lang="en-US" sz="2800" dirty="0">
                <a:latin typeface="Times New Roman" pitchFamily="18" charset="0"/>
                <a:cs typeface="Times New Roman" pitchFamily="18" charset="0"/>
              </a:rPr>
              <a:t>Signal = </a:t>
            </a:r>
            <a:r>
              <a:rPr lang="en-US" sz="2800" i="1" dirty="0">
                <a:latin typeface="Times New Roman" pitchFamily="18" charset="0"/>
                <a:cs typeface="Times New Roman" pitchFamily="18" charset="0"/>
              </a:rPr>
              <a:t>f</a:t>
            </a:r>
            <a:r>
              <a:rPr lang="en-US" sz="2800" dirty="0">
                <a:latin typeface="Times New Roman" pitchFamily="18" charset="0"/>
                <a:cs typeface="Times New Roman" pitchFamily="18" charset="0"/>
              </a:rPr>
              <a:t>(t) = sin (</a:t>
            </a:r>
            <a:r>
              <a:rPr lang="en-US" sz="2800" i="1" dirty="0" err="1">
                <a:latin typeface="Times New Roman" pitchFamily="18" charset="0"/>
                <a:cs typeface="Times New Roman" pitchFamily="18" charset="0"/>
              </a:rPr>
              <a:t>ωt</a:t>
            </a:r>
            <a:r>
              <a:rPr lang="en-US" sz="2800" dirty="0">
                <a:latin typeface="Times New Roman" pitchFamily="18" charset="0"/>
                <a:cs typeface="Times New Roman" pitchFamily="18" charset="0"/>
              </a:rPr>
              <a:t>)</a:t>
            </a:r>
          </a:p>
          <a:p>
            <a:pPr marL="0" indent="0">
              <a:buNone/>
            </a:pPr>
            <a:endParaRPr lang="en-US" dirty="0"/>
          </a:p>
        </p:txBody>
      </p:sp>
      <p:sp>
        <p:nvSpPr>
          <p:cNvPr id="4" name="Date Placeholder 3"/>
          <p:cNvSpPr>
            <a:spLocks noGrp="1"/>
          </p:cNvSpPr>
          <p:nvPr>
            <p:ph type="dt" sz="half" idx="10"/>
          </p:nvPr>
        </p:nvSpPr>
        <p:spPr/>
        <p:txBody>
          <a:bodyPr/>
          <a:lstStyle/>
          <a:p>
            <a:fld id="{80D014A0-07D4-4D8A-99E4-518A2EC7C8B4}"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13</a:t>
            </a:fld>
            <a:endParaRPr lang="en-US"/>
          </a:p>
        </p:txBody>
      </p:sp>
      <p:pic>
        <p:nvPicPr>
          <p:cNvPr id="1026" name="Picture 2" descr="D:\CSE_JKKNIU\CSE\Neural Signal Processing\sinewav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4038599"/>
            <a:ext cx="5486400" cy="16001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438400" y="5638799"/>
            <a:ext cx="4572000" cy="646331"/>
          </a:xfrm>
          <a:prstGeom prst="rect">
            <a:avLst/>
          </a:prstGeom>
        </p:spPr>
        <p:txBody>
          <a:bodyPr>
            <a:spAutoFit/>
          </a:bodyPr>
          <a:lstStyle/>
          <a:p>
            <a:r>
              <a:rPr lang="en-US" dirty="0">
                <a:latin typeface="Times New Roman" pitchFamily="18" charset="0"/>
                <a:cs typeface="Times New Roman" pitchFamily="18" charset="0"/>
              </a:rPr>
              <a:t>X axis used for independent quantity</a:t>
            </a:r>
          </a:p>
          <a:p>
            <a:r>
              <a:rPr lang="en-US" dirty="0">
                <a:latin typeface="Times New Roman" pitchFamily="18" charset="0"/>
                <a:cs typeface="Times New Roman" pitchFamily="18" charset="0"/>
              </a:rPr>
              <a:t>Y axis used for dependent quantity</a:t>
            </a:r>
          </a:p>
        </p:txBody>
      </p:sp>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1843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fontScale="85000" lnSpcReduction="20000"/>
          </a:bodyPr>
          <a:lstStyle/>
          <a:p>
            <a:pPr>
              <a:buFont typeface="Wingdings" pitchFamily="2" charset="2"/>
              <a:buChar char="ü"/>
            </a:pPr>
            <a:r>
              <a:rPr lang="en-US" sz="4000" b="1" dirty="0" smtClean="0">
                <a:latin typeface="Times New Roman" pitchFamily="18" charset="0"/>
                <a:cs typeface="Times New Roman" pitchFamily="18" charset="0"/>
              </a:rPr>
              <a:t>Function</a:t>
            </a:r>
          </a:p>
          <a:p>
            <a:pPr marL="0" indent="0" algn="just">
              <a:lnSpc>
                <a:spcPct val="120000"/>
              </a:lnSpc>
              <a:spcBef>
                <a:spcPts val="0"/>
              </a:spcBef>
              <a:buNone/>
            </a:pPr>
            <a:r>
              <a:rPr lang="en-US" sz="3100" dirty="0">
                <a:latin typeface="Times New Roman" pitchFamily="18" charset="0"/>
                <a:cs typeface="Times New Roman" pitchFamily="18" charset="0"/>
              </a:rPr>
              <a:t>A function is a relation between a set of inputs and a set of </a:t>
            </a:r>
            <a:r>
              <a:rPr lang="en-US" sz="3100" dirty="0" smtClean="0">
                <a:latin typeface="Times New Roman" pitchFamily="18" charset="0"/>
                <a:cs typeface="Times New Roman" pitchFamily="18" charset="0"/>
              </a:rPr>
              <a:t>outputs</a:t>
            </a:r>
            <a:r>
              <a:rPr lang="en-US" sz="31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marL="0" indent="0" algn="just">
              <a:lnSpc>
                <a:spcPct val="120000"/>
              </a:lnSpc>
              <a:spcBef>
                <a:spcPts val="0"/>
              </a:spcBef>
              <a:buNone/>
            </a:pPr>
            <a:r>
              <a:rPr lang="en-US" sz="3100" dirty="0">
                <a:latin typeface="Times New Roman" pitchFamily="18" charset="0"/>
                <a:cs typeface="Times New Roman" pitchFamily="18" charset="0"/>
              </a:rPr>
              <a:t>A function relates an input to an output. </a:t>
            </a:r>
          </a:p>
          <a:p>
            <a:pPr marL="0" indent="0" algn="just">
              <a:lnSpc>
                <a:spcPct val="120000"/>
              </a:lnSpc>
              <a:spcBef>
                <a:spcPts val="0"/>
              </a:spcBef>
              <a:buNone/>
            </a:pPr>
            <a:r>
              <a:rPr lang="en-US" sz="3100" dirty="0" smtClean="0">
                <a:latin typeface="Times New Roman" pitchFamily="18" charset="0"/>
                <a:cs typeface="Times New Roman" pitchFamily="18" charset="0"/>
              </a:rPr>
              <a:t>It </a:t>
            </a:r>
            <a:r>
              <a:rPr lang="en-US" sz="3100" dirty="0">
                <a:latin typeface="Times New Roman" pitchFamily="18" charset="0"/>
                <a:cs typeface="Times New Roman" pitchFamily="18" charset="0"/>
              </a:rPr>
              <a:t>is like a machine that has an input and an output. </a:t>
            </a:r>
            <a:endParaRPr lang="en-US" sz="2600" dirty="0">
              <a:latin typeface="Times New Roman" pitchFamily="18" charset="0"/>
              <a:cs typeface="Times New Roman" pitchFamily="18" charset="0"/>
            </a:endParaRPr>
          </a:p>
          <a:p>
            <a:pPr marL="0" indent="0" algn="just">
              <a:lnSpc>
                <a:spcPct val="120000"/>
              </a:lnSpc>
              <a:spcBef>
                <a:spcPts val="0"/>
              </a:spcBef>
              <a:buNone/>
            </a:pPr>
            <a:r>
              <a:rPr lang="en-US" sz="3100" dirty="0">
                <a:latin typeface="Times New Roman" pitchFamily="18" charset="0"/>
                <a:cs typeface="Times New Roman" pitchFamily="18" charset="0"/>
              </a:rPr>
              <a:t>And the output is related somehow to the input</a:t>
            </a:r>
            <a:r>
              <a:rPr lang="en-US" sz="3100" dirty="0" smtClean="0">
                <a:latin typeface="Times New Roman" pitchFamily="18" charset="0"/>
                <a:cs typeface="Times New Roman" pitchFamily="18" charset="0"/>
              </a:rPr>
              <a:t>.</a:t>
            </a:r>
          </a:p>
          <a:p>
            <a:pPr marL="0" indent="0" algn="just">
              <a:buNone/>
            </a:pPr>
            <a:endParaRPr lang="en-US" sz="1500" dirty="0">
              <a:latin typeface="Times New Roman" pitchFamily="18" charset="0"/>
              <a:cs typeface="Times New Roman" pitchFamily="18" charset="0"/>
            </a:endParaRPr>
          </a:p>
          <a:p>
            <a:pPr marL="0" indent="0" algn="ctr">
              <a:buNone/>
            </a:pPr>
            <a:r>
              <a:rPr lang="en-US" sz="3400" i="1" dirty="0" smtClean="0">
                <a:latin typeface="Times New Roman" pitchFamily="18" charset="0"/>
                <a:cs typeface="Times New Roman" pitchFamily="18" charset="0"/>
              </a:rPr>
              <a:t>       </a:t>
            </a:r>
            <a:r>
              <a:rPr lang="en-US" sz="3400" b="1" i="1" dirty="0" smtClean="0">
                <a:latin typeface="Times New Roman" pitchFamily="18" charset="0"/>
                <a:cs typeface="Times New Roman" pitchFamily="18" charset="0"/>
              </a:rPr>
              <a:t>f</a:t>
            </a:r>
            <a:r>
              <a:rPr lang="en-US" sz="3400" b="1" dirty="0" smtClean="0">
                <a:latin typeface="Times New Roman" pitchFamily="18" charset="0"/>
                <a:cs typeface="Times New Roman" pitchFamily="18" charset="0"/>
              </a:rPr>
              <a:t>(x)=x</a:t>
            </a:r>
            <a:r>
              <a:rPr lang="en-US" sz="3400" b="1" baseline="30000" dirty="0" smtClean="0">
                <a:latin typeface="Times New Roman" pitchFamily="18" charset="0"/>
                <a:cs typeface="Times New Roman" pitchFamily="18" charset="0"/>
              </a:rPr>
              <a:t>2 </a:t>
            </a:r>
            <a:r>
              <a:rPr lang="en-US" sz="3400" dirty="0">
                <a:latin typeface="Times New Roman" pitchFamily="18" charset="0"/>
                <a:cs typeface="Times New Roman" pitchFamily="18" charset="0"/>
              </a:rPr>
              <a:t>(we say </a:t>
            </a:r>
            <a:r>
              <a:rPr lang="en-US" sz="3400" i="1" dirty="0">
                <a:latin typeface="Times New Roman" pitchFamily="18" charset="0"/>
                <a:cs typeface="Times New Roman" pitchFamily="18" charset="0"/>
              </a:rPr>
              <a:t>f of x equals x squared</a:t>
            </a:r>
            <a:r>
              <a:rPr lang="en-US" sz="3400" dirty="0">
                <a:latin typeface="Times New Roman" pitchFamily="18" charset="0"/>
                <a:cs typeface="Times New Roman" pitchFamily="18" charset="0"/>
              </a:rPr>
              <a:t>)</a:t>
            </a:r>
            <a:endParaRPr lang="en-US" sz="3400" dirty="0" smtClean="0">
              <a:latin typeface="Times New Roman" pitchFamily="18" charset="0"/>
              <a:cs typeface="Times New Roman" pitchFamily="18" charset="0"/>
            </a:endParaRPr>
          </a:p>
          <a:p>
            <a:pPr marL="0" indent="0">
              <a:buNone/>
            </a:pPr>
            <a:r>
              <a:rPr lang="en-US" sz="3400" dirty="0" smtClean="0">
                <a:latin typeface="Times New Roman" pitchFamily="18" charset="0"/>
                <a:cs typeface="Times New Roman" pitchFamily="18" charset="0"/>
              </a:rPr>
              <a:t>          </a:t>
            </a:r>
          </a:p>
          <a:p>
            <a:pPr marL="0" indent="0">
              <a:buNone/>
            </a:pPr>
            <a:r>
              <a:rPr lang="en-US" sz="3400" dirty="0" smtClean="0">
                <a:latin typeface="Times New Roman" pitchFamily="18" charset="0"/>
                <a:cs typeface="Times New Roman" pitchFamily="18" charset="0"/>
              </a:rPr>
              <a:t>Function </a:t>
            </a:r>
            <a:r>
              <a:rPr lang="en-US" sz="3400" dirty="0">
                <a:latin typeface="Times New Roman" pitchFamily="18" charset="0"/>
                <a:cs typeface="Times New Roman" pitchFamily="18" charset="0"/>
              </a:rPr>
              <a:t>without name:</a:t>
            </a:r>
          </a:p>
          <a:p>
            <a:pPr marL="0" indent="0" algn="ctr">
              <a:buNone/>
            </a:pPr>
            <a:r>
              <a:rPr lang="en-US" sz="3400" dirty="0">
                <a:latin typeface="Times New Roman" pitchFamily="18" charset="0"/>
                <a:cs typeface="Times New Roman" pitchFamily="18" charset="0"/>
              </a:rPr>
              <a:t>y</a:t>
            </a:r>
            <a:r>
              <a:rPr lang="en-US" sz="3400" dirty="0" smtClean="0">
                <a:latin typeface="Times New Roman" pitchFamily="18" charset="0"/>
                <a:cs typeface="Times New Roman" pitchFamily="18" charset="0"/>
              </a:rPr>
              <a:t> = </a:t>
            </a:r>
            <a:r>
              <a:rPr lang="en-US" sz="3400" dirty="0" err="1" smtClean="0">
                <a:latin typeface="Times New Roman" pitchFamily="18" charset="0"/>
                <a:cs typeface="Times New Roman" pitchFamily="18" charset="0"/>
              </a:rPr>
              <a:t>x</a:t>
            </a:r>
            <a:r>
              <a:rPr lang="en-US" sz="3400" baseline="30000" dirty="0" err="1" smtClean="0">
                <a:latin typeface="Times New Roman" pitchFamily="18" charset="0"/>
                <a:cs typeface="Times New Roman" pitchFamily="18" charset="0"/>
              </a:rPr>
              <a:t>2</a:t>
            </a:r>
            <a:endParaRPr lang="en-US" sz="3400" dirty="0">
              <a:latin typeface="Times New Roman" pitchFamily="18" charset="0"/>
              <a:cs typeface="Times New Roman" pitchFamily="18" charset="0"/>
            </a:endParaRPr>
          </a:p>
          <a:p>
            <a:pPr marL="0" indent="0">
              <a:buNone/>
            </a:pPr>
            <a:r>
              <a:rPr lang="en-US"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x</a:t>
            </a:r>
            <a:r>
              <a:rPr lang="en-US" sz="3400" dirty="0">
                <a:latin typeface="Times New Roman" pitchFamily="18" charset="0"/>
                <a:cs typeface="Times New Roman" pitchFamily="18" charset="0"/>
              </a:rPr>
              <a:t>= input, </a:t>
            </a:r>
            <a:r>
              <a:rPr lang="en-US"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y=output</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squaring </a:t>
            </a:r>
            <a:r>
              <a:rPr lang="en-US" sz="3400" dirty="0">
                <a:latin typeface="Times New Roman" pitchFamily="18" charset="0"/>
                <a:cs typeface="Times New Roman" pitchFamily="18" charset="0"/>
              </a:rPr>
              <a:t>is the relation</a:t>
            </a:r>
          </a:p>
          <a:p>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A1B9803-007B-4E97-9C08-DE4BC9404F0F}"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14</a:t>
            </a:fld>
            <a:endParaRPr lang="en-US"/>
          </a:p>
        </p:txBody>
      </p:sp>
      <p:sp>
        <p:nvSpPr>
          <p:cNvPr id="7" name="Title 1"/>
          <p:cNvSpPr>
            <a:spLocks noGrp="1"/>
          </p:cNvSpPr>
          <p:nvPr>
            <p:ph type="title"/>
          </p:nvPr>
        </p:nvSpPr>
        <p:spPr>
          <a:xfrm>
            <a:off x="457200" y="274638"/>
            <a:ext cx="8229600" cy="715962"/>
          </a:xfrm>
        </p:spPr>
        <p:txBody>
          <a:bodyPr>
            <a:normAutofit/>
          </a:bodyPr>
          <a:lstStyle/>
          <a:p>
            <a:r>
              <a:rPr lang="en-US" sz="3600" b="1" dirty="0">
                <a:solidFill>
                  <a:srgbClr val="C00000"/>
                </a:solidFill>
                <a:latin typeface="Times New Roman" pitchFamily="18" charset="0"/>
                <a:cs typeface="Times New Roman" pitchFamily="18" charset="0"/>
              </a:rPr>
              <a:t>Signal Basics</a:t>
            </a:r>
            <a:endParaRPr lang="en-US" sz="3600" dirty="0">
              <a:solidFill>
                <a:srgbClr val="C00000"/>
              </a:solidFill>
            </a:endParaRPr>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40391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371600"/>
            <a:ext cx="8229600" cy="4754563"/>
          </a:xfrm>
        </p:spPr>
        <p:txBody>
          <a:bodyPr>
            <a:normAutofit lnSpcReduction="10000"/>
          </a:bodyPr>
          <a:lstStyle/>
          <a:p>
            <a:r>
              <a:rPr lang="en-CA" sz="2800" dirty="0" smtClean="0">
                <a:latin typeface="Times New Roman" pitchFamily="18" charset="0"/>
                <a:ea typeface="ＭＳ Ｐゴシック" pitchFamily="34" charset="-128"/>
                <a:cs typeface="Times New Roman" pitchFamily="18" charset="0"/>
              </a:rPr>
              <a:t>Signals are everywhere and may reflect countless  measurements of some physical quantity such as: </a:t>
            </a:r>
          </a:p>
          <a:p>
            <a:pPr lvl="1"/>
            <a:r>
              <a:rPr lang="en-CA" sz="2400" dirty="0" smtClean="0">
                <a:latin typeface="Times New Roman" pitchFamily="18" charset="0"/>
                <a:ea typeface="ＭＳ Ｐゴシック" pitchFamily="34" charset="-128"/>
                <a:cs typeface="Times New Roman" pitchFamily="18" charset="0"/>
              </a:rPr>
              <a:t>electric voltages</a:t>
            </a:r>
          </a:p>
          <a:p>
            <a:pPr lvl="1"/>
            <a:r>
              <a:rPr lang="en-CA" sz="2400" dirty="0" smtClean="0">
                <a:latin typeface="Times New Roman" pitchFamily="18" charset="0"/>
                <a:ea typeface="ＭＳ Ｐゴシック" pitchFamily="34" charset="-128"/>
                <a:cs typeface="Times New Roman" pitchFamily="18" charset="0"/>
              </a:rPr>
              <a:t>brain signals</a:t>
            </a:r>
          </a:p>
          <a:p>
            <a:pPr lvl="1"/>
            <a:r>
              <a:rPr lang="en-CA" sz="2400" dirty="0" smtClean="0">
                <a:latin typeface="Times New Roman" pitchFamily="18" charset="0"/>
                <a:ea typeface="ＭＳ Ｐゴシック" pitchFamily="34" charset="-128"/>
                <a:cs typeface="Times New Roman" pitchFamily="18" charset="0"/>
              </a:rPr>
              <a:t>heart rates</a:t>
            </a:r>
          </a:p>
          <a:p>
            <a:pPr lvl="1"/>
            <a:r>
              <a:rPr lang="en-CA" sz="2400" dirty="0" smtClean="0">
                <a:latin typeface="Times New Roman" pitchFamily="18" charset="0"/>
                <a:ea typeface="ＭＳ Ｐゴシック" pitchFamily="34" charset="-128"/>
                <a:cs typeface="Times New Roman" pitchFamily="18" charset="0"/>
              </a:rPr>
              <a:t>temperatures</a:t>
            </a:r>
          </a:p>
          <a:p>
            <a:pPr lvl="1"/>
            <a:r>
              <a:rPr lang="en-CA" sz="2400" dirty="0" smtClean="0">
                <a:latin typeface="Times New Roman" pitchFamily="18" charset="0"/>
                <a:ea typeface="ＭＳ Ｐゴシック" pitchFamily="34" charset="-128"/>
                <a:cs typeface="Times New Roman" pitchFamily="18" charset="0"/>
              </a:rPr>
              <a:t>image luminance</a:t>
            </a:r>
          </a:p>
          <a:p>
            <a:pPr lvl="1"/>
            <a:r>
              <a:rPr lang="en-CA" sz="2400" dirty="0" smtClean="0">
                <a:latin typeface="Times New Roman" pitchFamily="18" charset="0"/>
                <a:ea typeface="ＭＳ Ｐゴシック" pitchFamily="34" charset="-128"/>
                <a:cs typeface="Times New Roman" pitchFamily="18" charset="0"/>
              </a:rPr>
              <a:t>investment prices</a:t>
            </a:r>
          </a:p>
          <a:p>
            <a:pPr lvl="1"/>
            <a:r>
              <a:rPr lang="en-CA" sz="2400" dirty="0" smtClean="0">
                <a:latin typeface="Times New Roman" pitchFamily="18" charset="0"/>
                <a:ea typeface="ＭＳ Ｐゴシック" pitchFamily="34" charset="-128"/>
                <a:cs typeface="Times New Roman" pitchFamily="18" charset="0"/>
              </a:rPr>
              <a:t>vehicle speeds</a:t>
            </a:r>
          </a:p>
          <a:p>
            <a:pPr lvl="1"/>
            <a:r>
              <a:rPr lang="en-CA" sz="2400" dirty="0" smtClean="0">
                <a:latin typeface="Times New Roman" pitchFamily="18" charset="0"/>
                <a:ea typeface="ＭＳ Ｐゴシック" pitchFamily="34" charset="-128"/>
                <a:cs typeface="Times New Roman" pitchFamily="18" charset="0"/>
              </a:rPr>
              <a:t>seismic activity</a:t>
            </a:r>
          </a:p>
          <a:p>
            <a:pPr lvl="1"/>
            <a:r>
              <a:rPr lang="en-CA" sz="2400" dirty="0" smtClean="0">
                <a:latin typeface="Times New Roman" pitchFamily="18" charset="0"/>
                <a:ea typeface="ＭＳ Ｐゴシック" pitchFamily="34" charset="-128"/>
                <a:cs typeface="Times New Roman" pitchFamily="18" charset="0"/>
              </a:rPr>
              <a:t>human speech </a:t>
            </a: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7004B5E-43E1-401E-9E10-B8D0D1251EC8}" type="slidenum">
              <a:rPr lang="en-US" sz="1000"/>
              <a:pPr eaLnBrk="1" hangingPunct="1"/>
              <a:t>15</a:t>
            </a:fld>
            <a:endParaRPr lang="en-US" sz="1000"/>
          </a:p>
        </p:txBody>
      </p:sp>
      <p:sp>
        <p:nvSpPr>
          <p:cNvPr id="71683" name="Rectangle 2"/>
          <p:cNvSpPr>
            <a:spLocks noGrp="1" noChangeArrowheads="1"/>
          </p:cNvSpPr>
          <p:nvPr>
            <p:ph type="title"/>
          </p:nvPr>
        </p:nvSpPr>
        <p:spPr/>
        <p:txBody>
          <a:bodyPr>
            <a:normAutofit/>
          </a:bodyPr>
          <a:lstStyle/>
          <a:p>
            <a:pPr eaLnBrk="1" fontAlgn="auto" hangingPunct="1">
              <a:spcAft>
                <a:spcPts val="0"/>
              </a:spcAft>
              <a:defRPr/>
            </a:pPr>
            <a:r>
              <a:rPr lang="en-CA" sz="3600" dirty="0" smtClean="0">
                <a:solidFill>
                  <a:srgbClr val="C00000"/>
                </a:solidFill>
                <a:latin typeface="Times New Roman" pitchFamily="18" charset="0"/>
                <a:ea typeface="+mj-ea"/>
                <a:cs typeface="Times New Roman" pitchFamily="18" charset="0"/>
              </a:rPr>
              <a:t>Examples of Signals</a:t>
            </a:r>
            <a:endParaRPr lang="en-US" sz="3600" dirty="0" smtClean="0">
              <a:solidFill>
                <a:srgbClr val="C00000"/>
              </a:solidFill>
              <a:latin typeface="Times New Roman" pitchFamily="18" charset="0"/>
              <a:ea typeface="+mj-ea"/>
              <a:cs typeface="Times New Roman" pitchFamily="18" charset="0"/>
            </a:endParaRPr>
          </a:p>
        </p:txBody>
      </p:sp>
      <p:sp>
        <p:nvSpPr>
          <p:cNvPr id="6" name="Date Placeholder 5"/>
          <p:cNvSpPr>
            <a:spLocks noGrp="1"/>
          </p:cNvSpPr>
          <p:nvPr>
            <p:ph type="dt" sz="half" idx="10"/>
          </p:nvPr>
        </p:nvSpPr>
        <p:spPr/>
        <p:txBody>
          <a:bodyPr/>
          <a:lstStyle/>
          <a:p>
            <a:fld id="{BDBD3614-B796-409C-A7DA-930C20FC92C7}" type="datetime4">
              <a:rPr lang="en-US" smtClean="0"/>
              <a:t>April 2, 2020</a:t>
            </a:fld>
            <a:endParaRPr lang="en-US"/>
          </a:p>
        </p:txBody>
      </p:sp>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C00000"/>
                </a:solidFill>
                <a:latin typeface="Times New Roman" pitchFamily="18" charset="0"/>
                <a:cs typeface="Times New Roman" pitchFamily="18" charset="0"/>
              </a:rPr>
              <a:t>Advantage of Digital Over Analog Signal Processing</a:t>
            </a:r>
            <a:r>
              <a:rPr lang="en-US" b="1" dirty="0"/>
              <a:t/>
            </a:r>
            <a:br>
              <a:rPr lang="en-US" b="1"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buFont typeface="Courier New" pitchFamily="49" charset="0"/>
              <a:buChar char="o"/>
            </a:pPr>
            <a:r>
              <a:rPr lang="en-US" sz="2600" dirty="0">
                <a:latin typeface="Times New Roman" pitchFamily="18" charset="0"/>
                <a:cs typeface="Times New Roman" pitchFamily="18" charset="0"/>
              </a:rPr>
              <a:t>Digital signals can convey information with greater noise immunity, because each information component (byte </a:t>
            </a:r>
            <a:r>
              <a:rPr lang="en-US" sz="2600" dirty="0" err="1">
                <a:latin typeface="Times New Roman" pitchFamily="18" charset="0"/>
                <a:cs typeface="Times New Roman" pitchFamily="18" charset="0"/>
              </a:rPr>
              <a:t>etc</a:t>
            </a:r>
            <a:r>
              <a:rPr lang="en-US" sz="2600" dirty="0">
                <a:latin typeface="Times New Roman" pitchFamily="18" charset="0"/>
                <a:cs typeface="Times New Roman" pitchFamily="18" charset="0"/>
              </a:rPr>
              <a:t>) is determined by the presence or absence of a data bit (0 or one). Analog signals vary continuously and their value is affected by all levels of noise</a:t>
            </a:r>
            <a:r>
              <a:rPr lang="en-US" sz="2600" dirty="0" smtClean="0">
                <a:latin typeface="Times New Roman" pitchFamily="18" charset="0"/>
                <a:cs typeface="Times New Roman" pitchFamily="18" charset="0"/>
              </a:rPr>
              <a:t>.</a:t>
            </a:r>
          </a:p>
          <a:p>
            <a:pPr algn="just">
              <a:buFont typeface="Courier New" pitchFamily="49" charset="0"/>
              <a:buChar char="o"/>
            </a:pPr>
            <a:r>
              <a:rPr lang="en-US" sz="2600" dirty="0">
                <a:latin typeface="Times New Roman" pitchFamily="18" charset="0"/>
                <a:cs typeface="Times New Roman" pitchFamily="18" charset="0"/>
              </a:rPr>
              <a:t>Enables transmission of signals over a long distance. </a:t>
            </a:r>
            <a:endParaRPr lang="en-US" sz="2600" dirty="0" smtClean="0">
              <a:latin typeface="Times New Roman" pitchFamily="18" charset="0"/>
              <a:cs typeface="Times New Roman" pitchFamily="18" charset="0"/>
            </a:endParaRPr>
          </a:p>
          <a:p>
            <a:pPr algn="just">
              <a:buFont typeface="Courier New" pitchFamily="49" charset="0"/>
              <a:buChar char="o"/>
            </a:pPr>
            <a:r>
              <a:rPr lang="en-US" sz="2600" dirty="0">
                <a:latin typeface="Times New Roman" pitchFamily="18" charset="0"/>
                <a:cs typeface="Times New Roman" pitchFamily="18" charset="0"/>
              </a:rPr>
              <a:t>Transmission is at a higher rate and with a wider broadband width. </a:t>
            </a:r>
            <a:endParaRPr lang="en-US" sz="2600" dirty="0" smtClean="0">
              <a:latin typeface="Times New Roman" pitchFamily="18" charset="0"/>
              <a:cs typeface="Times New Roman" pitchFamily="18" charset="0"/>
            </a:endParaRPr>
          </a:p>
          <a:p>
            <a:pPr algn="just">
              <a:buFont typeface="Courier New" pitchFamily="49" charset="0"/>
              <a:buChar char="o"/>
            </a:pPr>
            <a:r>
              <a:rPr lang="en-US" sz="2600" dirty="0">
                <a:latin typeface="Times New Roman" pitchFamily="18" charset="0"/>
                <a:cs typeface="Times New Roman" pitchFamily="18" charset="0"/>
              </a:rPr>
              <a:t>It is more secure. </a:t>
            </a:r>
            <a:endParaRPr lang="en-US" sz="2600" dirty="0" smtClean="0">
              <a:latin typeface="Times New Roman" pitchFamily="18" charset="0"/>
              <a:cs typeface="Times New Roman" pitchFamily="18" charset="0"/>
            </a:endParaRPr>
          </a:p>
          <a:p>
            <a:pPr algn="just">
              <a:buFont typeface="Courier New" pitchFamily="49" charset="0"/>
              <a:buChar char="o"/>
            </a:pPr>
            <a:r>
              <a:rPr lang="en-US" sz="2600" dirty="0">
                <a:latin typeface="Times New Roman" pitchFamily="18" charset="0"/>
                <a:cs typeface="Times New Roman" pitchFamily="18" charset="0"/>
              </a:rPr>
              <a:t>It is also easier to translate human audio and video signals and other messages into machine language. </a:t>
            </a:r>
          </a:p>
        </p:txBody>
      </p:sp>
      <p:sp>
        <p:nvSpPr>
          <p:cNvPr id="4" name="Date Placeholder 3"/>
          <p:cNvSpPr>
            <a:spLocks noGrp="1"/>
          </p:cNvSpPr>
          <p:nvPr>
            <p:ph type="dt" sz="half" idx="10"/>
          </p:nvPr>
        </p:nvSpPr>
        <p:spPr/>
        <p:txBody>
          <a:bodyPr/>
          <a:lstStyle/>
          <a:p>
            <a:fld id="{C974ED33-AE5E-4CDF-824D-9E7F929CD273}"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011099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rgbClr val="C00000"/>
                </a:solidFill>
                <a:latin typeface="Times New Roman" pitchFamily="18" charset="0"/>
                <a:cs typeface="Times New Roman" pitchFamily="18" charset="0"/>
              </a:rPr>
              <a:t>Signal Basics</a:t>
            </a:r>
            <a:endParaRPr lang="en-US" sz="3600" dirty="0">
              <a:solidFill>
                <a:srgbClr val="C00000"/>
              </a:solidFill>
            </a:endParaRPr>
          </a:p>
        </p:txBody>
      </p:sp>
      <p:sp>
        <p:nvSpPr>
          <p:cNvPr id="3" name="Content Placeholder 2"/>
          <p:cNvSpPr>
            <a:spLocks noGrp="1"/>
          </p:cNvSpPr>
          <p:nvPr>
            <p:ph idx="1"/>
          </p:nvPr>
        </p:nvSpPr>
        <p:spPr>
          <a:xfrm>
            <a:off x="457200" y="990600"/>
            <a:ext cx="8229600" cy="5410200"/>
          </a:xfrm>
        </p:spPr>
        <p:txBody>
          <a:bodyPr>
            <a:normAutofit/>
          </a:bodyPr>
          <a:lstStyle/>
          <a:p>
            <a:pPr>
              <a:buFont typeface="Wingdings" pitchFamily="2" charset="2"/>
              <a:buChar char="ü"/>
            </a:pPr>
            <a:r>
              <a:rPr lang="en-US" sz="2800" b="1" dirty="0" smtClean="0">
                <a:latin typeface="Times New Roman" pitchFamily="18" charset="0"/>
                <a:cs typeface="Times New Roman" pitchFamily="18" charset="0"/>
              </a:rPr>
              <a:t>Continuous-time signals</a:t>
            </a:r>
          </a:p>
          <a:p>
            <a:pPr marL="0" indent="0" algn="just">
              <a:buNone/>
            </a:pPr>
            <a:r>
              <a:rPr lang="en-US" sz="2400" dirty="0">
                <a:latin typeface="Times New Roman" pitchFamily="18" charset="0"/>
                <a:cs typeface="Times New Roman" pitchFamily="18" charset="0"/>
              </a:rPr>
              <a:t>A signal </a:t>
            </a:r>
            <a:r>
              <a:rPr lang="en-US" sz="2400" i="1" dirty="0">
                <a:latin typeface="Times New Roman" pitchFamily="18" charset="0"/>
                <a:cs typeface="Times New Roman" pitchFamily="18" charset="0"/>
              </a:rPr>
              <a:t>x(t) </a:t>
            </a:r>
            <a:r>
              <a:rPr lang="en-US" sz="2400" dirty="0">
                <a:latin typeface="Times New Roman" pitchFamily="18" charset="0"/>
                <a:cs typeface="Times New Roman" pitchFamily="18" charset="0"/>
              </a:rPr>
              <a:t>is said to be a continuous-time signal if it is defined for all </a:t>
            </a:r>
            <a:r>
              <a:rPr lang="en-US" sz="2400" dirty="0" smtClean="0">
                <a:latin typeface="Times New Roman" pitchFamily="18" charset="0"/>
                <a:cs typeface="Times New Roman" pitchFamily="18" charset="0"/>
              </a:rPr>
              <a:t>time </a:t>
            </a:r>
            <a:r>
              <a:rPr lang="en-US" sz="2400" i="1"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Font typeface="Wingdings" pitchFamily="2" charset="2"/>
              <a:buChar char="ü"/>
            </a:pPr>
            <a:r>
              <a:rPr lang="en-US" sz="2800" b="1" dirty="0">
                <a:latin typeface="Times New Roman" pitchFamily="18" charset="0"/>
                <a:cs typeface="Times New Roman" pitchFamily="18" charset="0"/>
              </a:rPr>
              <a:t>Discrete-time </a:t>
            </a:r>
            <a:r>
              <a:rPr lang="en-US" sz="2800" b="1" dirty="0" smtClean="0">
                <a:latin typeface="Times New Roman" pitchFamily="18" charset="0"/>
                <a:cs typeface="Times New Roman" pitchFamily="18" charset="0"/>
              </a:rPr>
              <a:t>signals</a:t>
            </a:r>
          </a:p>
          <a:p>
            <a:pPr marL="0" indent="0" algn="just">
              <a:buNone/>
            </a:pPr>
            <a:r>
              <a:rPr lang="en-US" sz="2400" dirty="0">
                <a:latin typeface="Times New Roman" pitchFamily="18" charset="0"/>
                <a:cs typeface="Times New Roman" pitchFamily="18" charset="0"/>
              </a:rPr>
              <a:t>Discrete-time signal is defined only at discrete instant of time. Thus, in this case, the independent variable has discrete values only.</a:t>
            </a:r>
          </a:p>
          <a:p>
            <a:endParaRPr lang="en-US" dirty="0"/>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D0ECE755-9B7B-4E9A-8B88-388E96D00D62}"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17</a:t>
            </a:fld>
            <a:endParaRPr lang="en-US"/>
          </a:p>
        </p:txBody>
      </p:sp>
      <p:pic>
        <p:nvPicPr>
          <p:cNvPr id="2050" name="Picture 2" descr="D:\CSE_JKKNIU\CSE\Neural Signal Processing\AnalogDiscreteTimeSignal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9429" y="3657600"/>
            <a:ext cx="5181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5852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1143000"/>
            <a:ext cx="8229600" cy="4983163"/>
          </a:xfrm>
        </p:spPr>
        <p:txBody>
          <a:bodyPr/>
          <a:lstStyle/>
          <a:p>
            <a:pPr>
              <a:buFont typeface="Courier New" pitchFamily="49" charset="0"/>
              <a:buChar char="o"/>
            </a:pPr>
            <a:r>
              <a:rPr lang="en-US" b="1" dirty="0" smtClean="0">
                <a:latin typeface="Times New Roman" pitchFamily="18" charset="0"/>
                <a:cs typeface="Times New Roman" pitchFamily="18" charset="0"/>
              </a:rPr>
              <a:t>What?!</a:t>
            </a:r>
            <a:endParaRPr lang="en-US"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16E0E69-5EFB-426E-AF8C-20AF9E4BFF68}"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18</a:t>
            </a:fld>
            <a:endParaRPr lang="en-US"/>
          </a:p>
        </p:txBody>
      </p:sp>
      <p:pic>
        <p:nvPicPr>
          <p:cNvPr id="3074" name="Picture 2" descr="D:\CSE_JKKNIU\CSE\Neural Signal Processing\analogCloc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2133600"/>
            <a:ext cx="3657600"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CSE_JKKNIU\CSE\Neural Signal Processing\digitalCloc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286000"/>
            <a:ext cx="36576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510640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itchFamily="18" charset="0"/>
                <a:cs typeface="Times New Roman" pitchFamily="18" charset="0"/>
              </a:rPr>
              <a:t>Continuous Time </a:t>
            </a:r>
            <a:r>
              <a:rPr lang="en-US" sz="3600" b="1" dirty="0">
                <a:solidFill>
                  <a:srgbClr val="C00000"/>
                </a:solidFill>
                <a:latin typeface="Times New Roman" pitchFamily="18" charset="0"/>
                <a:cs typeface="Times New Roman" pitchFamily="18" charset="0"/>
              </a:rPr>
              <a:t>Signals</a:t>
            </a: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800" dirty="0">
                <a:latin typeface="Times New Roman" pitchFamily="18" charset="0"/>
                <a:cs typeface="Times New Roman" pitchFamily="18" charset="0"/>
              </a:rPr>
              <a:t>In continuous time signals the independent variable is continuous, and they are defined for a continuum of </a:t>
            </a:r>
            <a:r>
              <a:rPr lang="en-US" sz="2800" dirty="0" smtClean="0">
                <a:latin typeface="Times New Roman" pitchFamily="18" charset="0"/>
                <a:cs typeface="Times New Roman" pitchFamily="18" charset="0"/>
              </a:rPr>
              <a:t>values</a:t>
            </a:r>
          </a:p>
          <a:p>
            <a:pPr algn="just"/>
            <a:r>
              <a:rPr lang="en-US" sz="2800" dirty="0" smtClean="0">
                <a:latin typeface="Times New Roman" pitchFamily="18" charset="0"/>
                <a:cs typeface="Times New Roman" pitchFamily="18" charset="0"/>
              </a:rPr>
              <a:t>They take on values in the continuous interval </a:t>
            </a:r>
            <a:r>
              <a:rPr lang="en-US" sz="2800" i="1" dirty="0" smtClean="0">
                <a:latin typeface="Times New Roman" pitchFamily="18" charset="0"/>
                <a:cs typeface="Times New Roman" pitchFamily="18" charset="0"/>
              </a:rPr>
              <a:t>(a, b</a:t>
            </a:r>
            <a:r>
              <a:rPr lang="en-US" sz="2800" dirty="0" smtClean="0">
                <a:latin typeface="Times New Roman" pitchFamily="18" charset="0"/>
                <a:cs typeface="Times New Roman" pitchFamily="18" charset="0"/>
              </a:rPr>
              <a:t>), where </a:t>
            </a:r>
            <a:r>
              <a:rPr lang="en-US" sz="2800" i="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can be -∞ and </a:t>
            </a:r>
            <a:r>
              <a:rPr lang="en-US" sz="2800" i="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can be ∞</a:t>
            </a:r>
          </a:p>
          <a:p>
            <a:pPr algn="just"/>
            <a:r>
              <a:rPr lang="en-US" sz="2800" dirty="0">
                <a:latin typeface="Times New Roman" pitchFamily="18" charset="0"/>
                <a:cs typeface="Times New Roman" pitchFamily="18" charset="0"/>
              </a:rPr>
              <a:t>the symbol ‘t’ </a:t>
            </a:r>
            <a:r>
              <a:rPr lang="en-US" sz="2800" dirty="0" smtClean="0">
                <a:latin typeface="Times New Roman" pitchFamily="18" charset="0"/>
                <a:cs typeface="Times New Roman" pitchFamily="18" charset="0"/>
              </a:rPr>
              <a:t>is used to </a:t>
            </a:r>
            <a:r>
              <a:rPr lang="en-US" sz="2800" dirty="0">
                <a:latin typeface="Times New Roman" pitchFamily="18" charset="0"/>
                <a:cs typeface="Times New Roman" pitchFamily="18" charset="0"/>
              </a:rPr>
              <a:t>denote the continuous time independent variable</a:t>
            </a:r>
          </a:p>
          <a:p>
            <a:pPr algn="just"/>
            <a:r>
              <a:rPr lang="en-US" sz="2800" dirty="0" smtClean="0">
                <a:latin typeface="Times New Roman" pitchFamily="18" charset="0"/>
                <a:cs typeface="Times New Roman" pitchFamily="18" charset="0"/>
              </a:rPr>
              <a:t>Example</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53CE109-0FE4-4C20-BF56-B0A6DEE06667}"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19</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38600" y="4114800"/>
            <a:ext cx="4495800" cy="22201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88380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itchFamily="18" charset="0"/>
                <a:cs typeface="Times New Roman" pitchFamily="18" charset="0"/>
              </a:rPr>
              <a:t>Reference Books</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ctr">
              <a:buFont typeface="Wingdings" pitchFamily="2" charset="2"/>
              <a:buChar char="q"/>
            </a:pPr>
            <a:r>
              <a:rPr lang="en-US" sz="2800" dirty="0" smtClean="0">
                <a:latin typeface="Times New Roman" pitchFamily="18" charset="0"/>
                <a:cs typeface="Times New Roman" pitchFamily="18" charset="0"/>
              </a:rPr>
              <a:t> Digital </a:t>
            </a:r>
            <a:r>
              <a:rPr lang="en-US" sz="2800" dirty="0" smtClean="0">
                <a:latin typeface="Times New Roman" pitchFamily="18" charset="0"/>
                <a:cs typeface="Times New Roman" pitchFamily="18" charset="0"/>
              </a:rPr>
              <a:t>Signal Processing, fourth edition</a:t>
            </a:r>
          </a:p>
          <a:p>
            <a:pPr marL="0" indent="0" algn="ct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 John G. </a:t>
            </a:r>
            <a:r>
              <a:rPr lang="en-US" sz="2800" dirty="0" err="1" smtClean="0">
                <a:latin typeface="Times New Roman" pitchFamily="18" charset="0"/>
                <a:cs typeface="Times New Roman" pitchFamily="18" charset="0"/>
              </a:rPr>
              <a:t>Proakis</a:t>
            </a:r>
            <a:endParaRPr lang="en-US" sz="2800" dirty="0" smtClean="0">
              <a:latin typeface="Times New Roman" pitchFamily="18" charset="0"/>
              <a:cs typeface="Times New Roman" pitchFamily="18" charset="0"/>
            </a:endParaRPr>
          </a:p>
          <a:p>
            <a:pPr marL="0" indent="0" algn="ctr">
              <a:buNone/>
            </a:pPr>
            <a:endParaRPr lang="en-US" sz="2800" dirty="0" smtClean="0">
              <a:latin typeface="Times New Roman" pitchFamily="18" charset="0"/>
              <a:cs typeface="Times New Roman" pitchFamily="18" charset="0"/>
            </a:endParaRPr>
          </a:p>
          <a:p>
            <a:pPr marL="0" indent="0" algn="ctr">
              <a:buFont typeface="Wingdings" pitchFamily="2" charset="2"/>
              <a:buChar char="q"/>
            </a:pPr>
            <a:r>
              <a:rPr lang="en-US" sz="2800" dirty="0" smtClean="0">
                <a:latin typeface="Times New Roman" pitchFamily="18" charset="0"/>
                <a:cs typeface="Times New Roman" pitchFamily="18" charset="0"/>
              </a:rPr>
              <a:t>   Digital Signal Processing, third edition</a:t>
            </a:r>
          </a:p>
          <a:p>
            <a:pPr marL="0" indent="0" algn="ctr">
              <a:buNone/>
            </a:pPr>
            <a:r>
              <a:rPr lang="en-US" sz="2800" dirty="0" smtClean="0">
                <a:latin typeface="Times New Roman" pitchFamily="18" charset="0"/>
                <a:cs typeface="Times New Roman" pitchFamily="18" charset="0"/>
              </a:rPr>
              <a:t>     - P. </a:t>
            </a:r>
            <a:r>
              <a:rPr lang="en-US" sz="2800" dirty="0" err="1" smtClean="0">
                <a:latin typeface="Times New Roman" pitchFamily="18" charset="0"/>
                <a:cs typeface="Times New Roman" pitchFamily="18" charset="0"/>
              </a:rPr>
              <a:t>Ramesh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Babu</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7DA3352-CFBE-46FB-A9C8-35AC151938CD}"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23177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itchFamily="18" charset="0"/>
                <a:cs typeface="Times New Roman" pitchFamily="18" charset="0"/>
              </a:rPr>
              <a:t>Discrete Time </a:t>
            </a:r>
            <a:r>
              <a:rPr lang="en-US" sz="3600" b="1" dirty="0">
                <a:solidFill>
                  <a:srgbClr val="C00000"/>
                </a:solidFill>
                <a:latin typeface="Times New Roman" pitchFamily="18" charset="0"/>
                <a:cs typeface="Times New Roman" pitchFamily="18" charset="0"/>
              </a:rPr>
              <a:t>Signal</a:t>
            </a:r>
          </a:p>
        </p:txBody>
      </p:sp>
      <p:sp>
        <p:nvSpPr>
          <p:cNvPr id="3" name="Content Placeholder 2"/>
          <p:cNvSpPr>
            <a:spLocks noGrp="1"/>
          </p:cNvSpPr>
          <p:nvPr>
            <p:ph idx="1"/>
          </p:nvPr>
        </p:nvSpPr>
        <p:spPr>
          <a:xfrm>
            <a:off x="457200" y="1371600"/>
            <a:ext cx="8229600" cy="4754563"/>
          </a:xfrm>
        </p:spPr>
        <p:txBody>
          <a:bodyPr>
            <a:normAutofit/>
          </a:bodyPr>
          <a:lstStyle/>
          <a:p>
            <a:pPr algn="just"/>
            <a:r>
              <a:rPr lang="en-US" sz="2800" dirty="0">
                <a:latin typeface="Times New Roman" pitchFamily="18" charset="0"/>
                <a:cs typeface="Times New Roman" pitchFamily="18" charset="0"/>
              </a:rPr>
              <a:t>Discrete time signals are defined only at discrete times and for these signals the independent variable takes on only a discrete set of </a:t>
            </a:r>
            <a:r>
              <a:rPr lang="en-US" sz="2800" dirty="0" smtClean="0">
                <a:latin typeface="Times New Roman" pitchFamily="18" charset="0"/>
                <a:cs typeface="Times New Roman" pitchFamily="18" charset="0"/>
              </a:rPr>
              <a:t>values</a:t>
            </a:r>
          </a:p>
          <a:p>
            <a:pPr algn="just"/>
            <a:r>
              <a:rPr lang="en-US" sz="2800" dirty="0" smtClean="0">
                <a:latin typeface="Times New Roman" pitchFamily="18" charset="0"/>
                <a:cs typeface="Times New Roman" pitchFamily="18" charset="0"/>
              </a:rPr>
              <a:t>The symbol ‘</a:t>
            </a:r>
            <a:r>
              <a:rPr lang="en-US" sz="2800" dirty="0">
                <a:latin typeface="Times New Roman" pitchFamily="18" charset="0"/>
                <a:cs typeface="Times New Roman" pitchFamily="18" charset="0"/>
              </a:rPr>
              <a:t>n’ </a:t>
            </a:r>
            <a:r>
              <a:rPr lang="en-US" sz="2800" dirty="0" smtClean="0">
                <a:latin typeface="Times New Roman" pitchFamily="18" charset="0"/>
                <a:cs typeface="Times New Roman" pitchFamily="18" charset="0"/>
              </a:rPr>
              <a:t>is used to </a:t>
            </a:r>
            <a:r>
              <a:rPr lang="en-US" sz="2800" dirty="0">
                <a:latin typeface="Times New Roman" pitchFamily="18" charset="0"/>
                <a:cs typeface="Times New Roman" pitchFamily="18" charset="0"/>
              </a:rPr>
              <a:t>denote the discrete time independent variable</a:t>
            </a:r>
          </a:p>
          <a:p>
            <a:pPr algn="just"/>
            <a:r>
              <a:rPr lang="en-US" sz="2800" dirty="0" smtClean="0">
                <a:latin typeface="Times New Roman" pitchFamily="18" charset="0"/>
                <a:cs typeface="Times New Roman" pitchFamily="18" charset="0"/>
              </a:rPr>
              <a:t>Example </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FF10E6B-A21D-4C65-8685-93B89A1700D9}"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3276600"/>
            <a:ext cx="41148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4267200"/>
            <a:ext cx="2133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224598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914400"/>
            <a:ext cx="8229600" cy="5211763"/>
          </a:xfrm>
        </p:spPr>
        <p:txBody>
          <a:bodyPr/>
          <a:lstStyle/>
          <a:p>
            <a:pPr>
              <a:buFont typeface="Wingdings" pitchFamily="2" charset="2"/>
              <a:buChar char="ü"/>
            </a:pPr>
            <a:r>
              <a:rPr lang="en-US" sz="2800" b="1" dirty="0" smtClean="0">
                <a:latin typeface="Times New Roman" pitchFamily="18" charset="0"/>
                <a:cs typeface="Times New Roman" pitchFamily="18" charset="0"/>
              </a:rPr>
              <a:t>Data Acquisition</a:t>
            </a:r>
          </a:p>
          <a:p>
            <a:pPr marL="0" indent="0" algn="just">
              <a:buNone/>
            </a:pPr>
            <a:r>
              <a:rPr lang="en-US" sz="2400" dirty="0">
                <a:latin typeface="Times New Roman" pitchFamily="18" charset="0"/>
                <a:cs typeface="Times New Roman" pitchFamily="18" charset="0"/>
              </a:rPr>
              <a:t>Data acquisition (DAQ) is the process of measuring an electrical or physical phenomenon such as voltage, current, temperature, pressure, or sound with a computer. </a:t>
            </a:r>
            <a:endParaRPr lang="en-US" sz="2400" dirty="0" smtClean="0">
              <a:latin typeface="Times New Roman" pitchFamily="18" charset="0"/>
              <a:cs typeface="Times New Roman" pitchFamily="18" charset="0"/>
            </a:endParaRPr>
          </a:p>
          <a:p>
            <a:pPr marL="0" indent="0" algn="just">
              <a:buNone/>
            </a:pPr>
            <a:endParaRPr lang="en-US" sz="7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DAQ system consists of sensors, DAQ measurement hardware, and a computer with programmable software. </a:t>
            </a:r>
          </a:p>
        </p:txBody>
      </p:sp>
      <p:sp>
        <p:nvSpPr>
          <p:cNvPr id="4" name="Date Placeholder 3"/>
          <p:cNvSpPr>
            <a:spLocks noGrp="1"/>
          </p:cNvSpPr>
          <p:nvPr>
            <p:ph type="dt" sz="half" idx="10"/>
          </p:nvPr>
        </p:nvSpPr>
        <p:spPr/>
        <p:txBody>
          <a:bodyPr/>
          <a:lstStyle/>
          <a:p>
            <a:fld id="{8A628E9C-AF9A-4CAF-88F1-D52FA68CF614}"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21</a:t>
            </a:fld>
            <a:endParaRPr lang="en-US"/>
          </a:p>
        </p:txBody>
      </p:sp>
      <p:pic>
        <p:nvPicPr>
          <p:cNvPr id="1026" name="Picture 2" descr="D:\CSE_JKKNIU\CSE\Neural Signal Processing\Signal Basics_Chapter1\DAQsyst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3581400"/>
            <a:ext cx="6095999"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6991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F3CCCC26-6AAB-447B-B4B9-0C6FDBD434BC}" type="datetime4">
              <a:rPr lang="en-US" smtClean="0"/>
              <a:t>April 2, 2020</a:t>
            </a:fld>
            <a:endParaRPr lang="en-US"/>
          </a:p>
        </p:txBody>
      </p:sp>
      <p:sp>
        <p:nvSpPr>
          <p:cNvPr id="3" name="Content Placeholder 2"/>
          <p:cNvSpPr>
            <a:spLocks noGrp="1"/>
          </p:cNvSpPr>
          <p:nvPr>
            <p:ph idx="1"/>
          </p:nvPr>
        </p:nvSpPr>
        <p:spPr>
          <a:xfrm>
            <a:off x="457200" y="1066800"/>
            <a:ext cx="8229600" cy="5059363"/>
          </a:xfrm>
        </p:spPr>
        <p:txBody>
          <a:bodyPr/>
          <a:lstStyle/>
          <a:p>
            <a:pPr>
              <a:buFont typeface="Wingdings" pitchFamily="2" charset="2"/>
              <a:buChar char="ü"/>
            </a:pPr>
            <a:r>
              <a:rPr lang="en-US" sz="2800" b="1" dirty="0" smtClean="0">
                <a:latin typeface="Times New Roman" pitchFamily="18" charset="0"/>
                <a:cs typeface="Times New Roman" pitchFamily="18" charset="0"/>
              </a:rPr>
              <a:t>Sampling</a:t>
            </a:r>
          </a:p>
          <a:p>
            <a:pPr marL="0" indent="0" algn="just">
              <a:buNone/>
            </a:pPr>
            <a:r>
              <a:rPr lang="en-US" sz="2800" dirty="0">
                <a:latin typeface="Times New Roman" pitchFamily="18" charset="0"/>
                <a:cs typeface="Times New Roman" pitchFamily="18" charset="0"/>
              </a:rPr>
              <a:t>In </a:t>
            </a:r>
            <a:r>
              <a:rPr lang="en-US" sz="2800" b="1" dirty="0">
                <a:latin typeface="Times New Roman" pitchFamily="18" charset="0"/>
                <a:cs typeface="Times New Roman" pitchFamily="18" charset="0"/>
              </a:rPr>
              <a:t>signal</a:t>
            </a:r>
            <a:r>
              <a:rPr lang="en-US" sz="2800" dirty="0">
                <a:latin typeface="Times New Roman" pitchFamily="18" charset="0"/>
                <a:cs typeface="Times New Roman" pitchFamily="18" charset="0"/>
              </a:rPr>
              <a:t> processing, </a:t>
            </a:r>
            <a:r>
              <a:rPr lang="en-US" sz="2800" b="1" dirty="0">
                <a:solidFill>
                  <a:srgbClr val="C00000"/>
                </a:solidFill>
                <a:latin typeface="Times New Roman" pitchFamily="18" charset="0"/>
                <a:cs typeface="Times New Roman" pitchFamily="18" charset="0"/>
              </a:rPr>
              <a:t>sampling</a:t>
            </a:r>
            <a:r>
              <a:rPr lang="en-US" sz="2800" dirty="0">
                <a:latin typeface="Times New Roman" pitchFamily="18" charset="0"/>
                <a:cs typeface="Times New Roman" pitchFamily="18" charset="0"/>
              </a:rPr>
              <a:t> is the reduction of a continuous-time </a:t>
            </a:r>
            <a:r>
              <a:rPr lang="en-US" sz="2800" b="1" dirty="0">
                <a:latin typeface="Times New Roman" pitchFamily="18" charset="0"/>
                <a:cs typeface="Times New Roman" pitchFamily="18" charset="0"/>
              </a:rPr>
              <a:t>signal</a:t>
            </a:r>
            <a:r>
              <a:rPr lang="en-US" sz="2800" dirty="0">
                <a:latin typeface="Times New Roman" pitchFamily="18" charset="0"/>
                <a:cs typeface="Times New Roman" pitchFamily="18" charset="0"/>
              </a:rPr>
              <a:t> to a discrete-time </a:t>
            </a:r>
            <a:r>
              <a:rPr lang="en-US" sz="2800" b="1" dirty="0">
                <a:latin typeface="Times New Roman" pitchFamily="18" charset="0"/>
                <a:cs typeface="Times New Roman" pitchFamily="18" charset="0"/>
              </a:rPr>
              <a:t>signal</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just">
              <a:buNone/>
            </a:pPr>
            <a:r>
              <a:rPr lang="en-US" sz="2800" dirty="0" smtClean="0">
                <a:latin typeface="Times New Roman" pitchFamily="18" charset="0"/>
                <a:cs typeface="Times New Roman" pitchFamily="18" charset="0"/>
              </a:rPr>
              <a:t>A </a:t>
            </a:r>
            <a:r>
              <a:rPr lang="en-US" sz="2800" b="1" dirty="0">
                <a:solidFill>
                  <a:srgbClr val="C00000"/>
                </a:solidFill>
                <a:latin typeface="Times New Roman" pitchFamily="18" charset="0"/>
                <a:cs typeface="Times New Roman" pitchFamily="18" charset="0"/>
              </a:rPr>
              <a:t>sample</a:t>
            </a:r>
            <a:r>
              <a:rPr lang="en-US" sz="2800" dirty="0">
                <a:latin typeface="Times New Roman" pitchFamily="18" charset="0"/>
                <a:cs typeface="Times New Roman" pitchFamily="18" charset="0"/>
              </a:rPr>
              <a:t> is a value or set of values at a point in time and/or space</a:t>
            </a:r>
            <a:r>
              <a:rPr lang="en-US" sz="2800" dirty="0" smtClean="0">
                <a:latin typeface="Times New Roman" pitchFamily="18" charset="0"/>
                <a:cs typeface="Times New Roman" pitchFamily="18" charset="0"/>
              </a:rPr>
              <a:t>.</a:t>
            </a:r>
          </a:p>
          <a:p>
            <a:pPr marL="0" indent="0">
              <a:buNone/>
            </a:pPr>
            <a:endParaRPr lang="en-US" dirty="0"/>
          </a:p>
        </p:txBody>
      </p:sp>
      <p:sp>
        <p:nvSpPr>
          <p:cNvPr id="5" name="Slide Number Placeholder 4"/>
          <p:cNvSpPr>
            <a:spLocks noGrp="1"/>
          </p:cNvSpPr>
          <p:nvPr>
            <p:ph type="sldNum" sz="quarter" idx="12"/>
          </p:nvPr>
        </p:nvSpPr>
        <p:spPr/>
        <p:txBody>
          <a:bodyPr/>
          <a:lstStyle/>
          <a:p>
            <a:fld id="{D254C499-68F3-4A36-AC55-137D8BD15353}" type="slidenum">
              <a:rPr lang="en-US" smtClean="0"/>
              <a:pPr/>
              <a:t>22</a:t>
            </a:fld>
            <a:endParaRPr lang="en-US"/>
          </a:p>
        </p:txBody>
      </p:sp>
      <p:pic>
        <p:nvPicPr>
          <p:cNvPr id="1026" name="Picture 2" descr="D:\CSE_JKKNIU\CSE\Neural Signal Processing\sampling.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3705225"/>
            <a:ext cx="5372100" cy="20383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5871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0F98E043-FBF2-4762-AD3A-B229C5CF7DA2}" type="datetime4">
              <a:rPr lang="en-US" smtClean="0"/>
              <a:t>April 2, 2020</a:t>
            </a:fld>
            <a:endParaRPr lang="en-US"/>
          </a:p>
        </p:txBody>
      </p:sp>
      <p:sp>
        <p:nvSpPr>
          <p:cNvPr id="3" name="Content Placeholder 2"/>
          <p:cNvSpPr>
            <a:spLocks noGrp="1"/>
          </p:cNvSpPr>
          <p:nvPr>
            <p:ph idx="1"/>
          </p:nvPr>
        </p:nvSpPr>
        <p:spPr>
          <a:xfrm>
            <a:off x="457200" y="914400"/>
            <a:ext cx="8229600" cy="5211763"/>
          </a:xfrm>
        </p:spPr>
        <p:txBody>
          <a:bodyPr/>
          <a:lstStyle/>
          <a:p>
            <a:pPr>
              <a:buFont typeface="Wingdings" pitchFamily="2" charset="2"/>
              <a:buChar char="ü"/>
            </a:pPr>
            <a:r>
              <a:rPr lang="en-US" sz="2800" b="1" dirty="0" smtClean="0">
                <a:latin typeface="Times New Roman" pitchFamily="18" charset="0"/>
                <a:cs typeface="Times New Roman" pitchFamily="18" charset="0"/>
              </a:rPr>
              <a:t>Sampling Theory</a:t>
            </a:r>
          </a:p>
          <a:p>
            <a:pPr marL="0" indent="0" algn="just">
              <a:buNone/>
            </a:pPr>
            <a:r>
              <a:rPr lang="en-US" sz="2400" dirty="0">
                <a:latin typeface="Times New Roman" pitchFamily="18" charset="0"/>
                <a:cs typeface="Times New Roman" pitchFamily="18" charset="0"/>
              </a:rPr>
              <a:t>The Sampling </a:t>
            </a:r>
            <a:r>
              <a:rPr lang="en-US" sz="2400" dirty="0" smtClean="0">
                <a:latin typeface="Times New Roman" pitchFamily="18" charset="0"/>
                <a:cs typeface="Times New Roman" pitchFamily="18" charset="0"/>
              </a:rPr>
              <a:t>Theory </a:t>
            </a:r>
            <a:r>
              <a:rPr lang="en-US" sz="2400" dirty="0">
                <a:latin typeface="Times New Roman" pitchFamily="18" charset="0"/>
                <a:cs typeface="Times New Roman" pitchFamily="18" charset="0"/>
              </a:rPr>
              <a:t>states that a signal can be exactly reproduced if it is sampled at a frequency F, where F is greater than twice the maximum frequency in the signal</a:t>
            </a:r>
            <a:endParaRPr lang="en-US" sz="2400" dirty="0" smtClean="0">
              <a:solidFill>
                <a:srgbClr val="0070C0"/>
              </a:solidFill>
              <a:latin typeface="Times New Roman" pitchFamily="18" charset="0"/>
              <a:cs typeface="Times New Roman" pitchFamily="18" charset="0"/>
            </a:endParaRPr>
          </a:p>
          <a:p>
            <a:pPr>
              <a:buFont typeface="Wingdings" pitchFamily="2" charset="2"/>
              <a:buChar char="ü"/>
            </a:pPr>
            <a:r>
              <a:rPr lang="en-US" sz="2800" b="1" dirty="0" err="1">
                <a:latin typeface="Times New Roman" pitchFamily="18" charset="0"/>
                <a:cs typeface="Times New Roman" pitchFamily="18" charset="0"/>
              </a:rPr>
              <a:t>Nyquist</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Rate</a:t>
            </a:r>
          </a:p>
          <a:p>
            <a:pPr marL="0" indent="0" algn="just">
              <a:buNone/>
            </a:pPr>
            <a:r>
              <a:rPr lang="en-US" sz="2400" dirty="0">
                <a:latin typeface="Times New Roman" pitchFamily="18" charset="0"/>
                <a:cs typeface="Times New Roman" pitchFamily="18" charset="0"/>
              </a:rPr>
              <a:t>In general, to preserve the full information in the signal, it is necessary to sample at twice the maximum frequency of the signal.  This is known as the </a:t>
            </a:r>
            <a:r>
              <a:rPr lang="en-US" sz="2400" dirty="0" err="1">
                <a:latin typeface="Times New Roman" pitchFamily="18" charset="0"/>
                <a:cs typeface="Times New Roman" pitchFamily="18" charset="0"/>
              </a:rPr>
              <a:t>Nyquist</a:t>
            </a:r>
            <a:r>
              <a:rPr lang="en-US" sz="2400" dirty="0">
                <a:latin typeface="Times New Roman" pitchFamily="18" charset="0"/>
                <a:cs typeface="Times New Roman" pitchFamily="18" charset="0"/>
              </a:rPr>
              <a:t> rate.</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23</a:t>
            </a:fld>
            <a:endParaRPr lang="en-US"/>
          </a:p>
        </p:txBody>
      </p:sp>
      <p:pic>
        <p:nvPicPr>
          <p:cNvPr id="2050" name="Picture 2" descr="D:\CSE_JKKNIU\CSE\Neural Signal Processing\sampl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4343400"/>
            <a:ext cx="63500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2311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159CCC81-EFB7-4432-86A9-63E0888B9AA4}" type="datetime4">
              <a:rPr lang="en-US" smtClean="0"/>
              <a:t>April 2, 2020</a:t>
            </a:fld>
            <a:endParaRPr lang="en-US"/>
          </a:p>
        </p:txBody>
      </p:sp>
      <p:sp>
        <p:nvSpPr>
          <p:cNvPr id="3" name="Content Placeholder 2"/>
          <p:cNvSpPr>
            <a:spLocks noGrp="1"/>
          </p:cNvSpPr>
          <p:nvPr>
            <p:ph idx="1"/>
          </p:nvPr>
        </p:nvSpPr>
        <p:spPr>
          <a:xfrm>
            <a:off x="457200" y="990600"/>
            <a:ext cx="8229600" cy="5135563"/>
          </a:xfrm>
        </p:spPr>
        <p:txBody>
          <a:bodyPr/>
          <a:lstStyle/>
          <a:p>
            <a:pPr>
              <a:buFont typeface="Wingdings" pitchFamily="2" charset="2"/>
              <a:buChar char="ü"/>
            </a:pPr>
            <a:r>
              <a:rPr lang="en-US" sz="2800" b="1" dirty="0" smtClean="0"/>
              <a:t>Aliasing</a:t>
            </a:r>
            <a:endParaRPr lang="en-US" sz="2800" b="1" dirty="0" smtClean="0">
              <a:latin typeface="Times New Roman" pitchFamily="18" charset="0"/>
              <a:cs typeface="Times New Roman" pitchFamily="18" charset="0"/>
            </a:endParaRPr>
          </a:p>
          <a:p>
            <a:pPr marL="0" indent="0" algn="just">
              <a:buNone/>
            </a:pPr>
            <a:r>
              <a:rPr lang="en-US" sz="2400" dirty="0" smtClean="0"/>
              <a:t>When </a:t>
            </a:r>
            <a:r>
              <a:rPr lang="en-US" sz="2400" dirty="0"/>
              <a:t>the signal is converted back into a continuous time signal, it will exhibit a phenomenon called </a:t>
            </a:r>
            <a:r>
              <a:rPr lang="en-US" sz="2400" b="1" i="1" dirty="0">
                <a:solidFill>
                  <a:srgbClr val="0070C0"/>
                </a:solidFill>
              </a:rPr>
              <a:t>aliasing</a:t>
            </a:r>
            <a:r>
              <a:rPr lang="en-US" sz="2400" dirty="0"/>
              <a:t>.  </a:t>
            </a:r>
            <a:endParaRPr lang="en-US" sz="2400" dirty="0" smtClean="0"/>
          </a:p>
          <a:p>
            <a:pPr marL="0" indent="0" algn="just">
              <a:buNone/>
            </a:pPr>
            <a:r>
              <a:rPr lang="en-US" sz="2400" dirty="0" smtClean="0"/>
              <a:t>Aliasing </a:t>
            </a:r>
            <a:r>
              <a:rPr lang="en-US" sz="2400" dirty="0"/>
              <a:t>is the presence of unwanted components in the reconstructed signal.  </a:t>
            </a:r>
            <a:endParaRPr lang="en-US" sz="2400" dirty="0" smtClean="0"/>
          </a:p>
          <a:p>
            <a:pPr marL="0" indent="0" algn="just">
              <a:buNone/>
            </a:pPr>
            <a:r>
              <a:rPr lang="en-US" sz="2400" dirty="0" smtClean="0"/>
              <a:t>These </a:t>
            </a:r>
            <a:r>
              <a:rPr lang="en-US" sz="2400" dirty="0"/>
              <a:t>components were not present when the original signal was sampled</a:t>
            </a:r>
            <a:r>
              <a:rPr lang="en-US" sz="2400" dirty="0" smtClean="0"/>
              <a:t>.</a:t>
            </a:r>
          </a:p>
        </p:txBody>
      </p:sp>
      <p:sp>
        <p:nvSpPr>
          <p:cNvPr id="5" name="Slide Number Placeholder 4"/>
          <p:cNvSpPr>
            <a:spLocks noGrp="1"/>
          </p:cNvSpPr>
          <p:nvPr>
            <p:ph type="sldNum" sz="quarter" idx="12"/>
          </p:nvPr>
        </p:nvSpPr>
        <p:spPr/>
        <p:txBody>
          <a:bodyPr/>
          <a:lstStyle/>
          <a:p>
            <a:fld id="{D254C499-68F3-4A36-AC55-137D8BD15353}" type="slidenum">
              <a:rPr lang="en-US" smtClean="0"/>
              <a:pPr/>
              <a:t>24</a:t>
            </a:fld>
            <a:endParaRPr lang="en-US"/>
          </a:p>
        </p:txBody>
      </p:sp>
      <p:pic>
        <p:nvPicPr>
          <p:cNvPr id="3074" name="Picture 2" descr="D:\CSE_JKKNIU\CSE\Neural Signal Processing\aliasing_effect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3810000"/>
            <a:ext cx="5715000" cy="2733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246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barn(inVertical)">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itchFamily="18" charset="0"/>
                <a:cs typeface="Times New Roman" pitchFamily="18" charset="0"/>
              </a:rPr>
              <a:t>Sampling of Analog Signals</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Times New Roman" pitchFamily="18" charset="0"/>
              <a:cs typeface="Times New Roman" pitchFamily="18" charset="0"/>
            </a:endParaRPr>
          </a:p>
          <a:p>
            <a:pPr marL="0" indent="0" algn="ctr">
              <a:buNone/>
            </a:pPr>
            <a:r>
              <a:rPr lang="en-US" sz="2800" dirty="0" smtClean="0">
                <a:latin typeface="Times New Roman" pitchFamily="18" charset="0"/>
                <a:cs typeface="Times New Roman" pitchFamily="18" charset="0"/>
              </a:rPr>
              <a:t>X(n)= </a:t>
            </a:r>
            <a:r>
              <a:rPr lang="en-US" sz="2800" dirty="0" err="1" smtClean="0">
                <a:latin typeface="Times New Roman" pitchFamily="18" charset="0"/>
                <a:cs typeface="Times New Roman" pitchFamily="18" charset="0"/>
              </a:rPr>
              <a:t>x</a:t>
            </a:r>
            <a:r>
              <a:rPr lang="en-US" sz="2800" baseline="-25000" dirty="0" err="1"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(t) = </a:t>
            </a:r>
            <a:r>
              <a:rPr lang="en-US" sz="2800" dirty="0" err="1" smtClean="0">
                <a:latin typeface="Times New Roman" pitchFamily="18" charset="0"/>
                <a:cs typeface="Times New Roman" pitchFamily="18" charset="0"/>
              </a:rPr>
              <a:t>x</a:t>
            </a:r>
            <a:r>
              <a:rPr lang="en-US" sz="2800" baseline="-25000" dirty="0" err="1"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t>
            </a:r>
            <a:r>
              <a:rPr lang="en-US" sz="2800" baseline="-25000" dirty="0" err="1"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(n/</a:t>
            </a:r>
            <a:r>
              <a:rPr lang="en-US" sz="2800" dirty="0" err="1" smtClean="0">
                <a:latin typeface="Times New Roman" pitchFamily="18" charset="0"/>
                <a:cs typeface="Times New Roman" pitchFamily="18" charset="0"/>
              </a:rPr>
              <a:t>F</a:t>
            </a:r>
            <a:r>
              <a:rPr lang="en-US" sz="2800" baseline="-25000" dirty="0" err="1"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 ,    -∞ &lt; n &lt; ∞</a:t>
            </a:r>
          </a:p>
          <a:p>
            <a:pPr marL="0" indent="0" algn="ctr">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Where, </a:t>
            </a:r>
            <a:r>
              <a:rPr lang="en-US" sz="2800" dirty="0" err="1" smtClean="0">
                <a:latin typeface="Times New Roman" pitchFamily="18" charset="0"/>
                <a:cs typeface="Times New Roman" pitchFamily="18" charset="0"/>
              </a:rPr>
              <a:t>x</a:t>
            </a:r>
            <a:r>
              <a:rPr lang="en-US" sz="2800" baseline="-25000" dirty="0" err="1"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(t) is the analog signal</a:t>
            </a:r>
          </a:p>
          <a:p>
            <a:pPr marL="0" indent="0">
              <a:buNone/>
            </a:pPr>
            <a:r>
              <a:rPr lang="en-US" sz="2800" dirty="0" smtClean="0">
                <a:latin typeface="Times New Roman" pitchFamily="18" charset="0"/>
                <a:cs typeface="Times New Roman" pitchFamily="18" charset="0"/>
              </a:rPr>
              <a:t>                       x(n) is the discrete time signal</a:t>
            </a:r>
          </a:p>
          <a:p>
            <a:pPr marL="0" indent="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21B3520-A492-4A25-8961-F0445C192FA6}"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751570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600" b="1" dirty="0" smtClean="0">
                <a:solidFill>
                  <a:srgbClr val="C00000"/>
                </a:solidFill>
                <a:latin typeface="Times New Roman" pitchFamily="18" charset="0"/>
                <a:cs typeface="Times New Roman" pitchFamily="18" charset="0"/>
              </a:rPr>
              <a:t>Sampling</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334000"/>
          </a:xfrm>
        </p:spPr>
        <p:txBody>
          <a:bodyPr>
            <a:normAutofit lnSpcReduction="10000"/>
          </a:bodyPr>
          <a:lstStyle/>
          <a:p>
            <a:pPr>
              <a:buFont typeface="Wingdings" pitchFamily="2" charset="2"/>
              <a:buChar char="ü"/>
            </a:pPr>
            <a:r>
              <a:rPr lang="en-US" sz="2800" b="1" dirty="0" smtClean="0">
                <a:latin typeface="Times New Roman" pitchFamily="18" charset="0"/>
                <a:cs typeface="Times New Roman" pitchFamily="18" charset="0"/>
              </a:rPr>
              <a:t>Example </a:t>
            </a:r>
            <a:r>
              <a:rPr lang="en-US" sz="2800" b="1" dirty="0" smtClean="0">
                <a:latin typeface="Times New Roman" pitchFamily="18" charset="0"/>
                <a:cs typeface="Times New Roman" pitchFamily="18" charset="0"/>
              </a:rPr>
              <a:t>1.4.2</a:t>
            </a:r>
            <a:endParaRPr lang="en-US" sz="2800" b="1"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1.  Consider the signal </a:t>
            </a:r>
          </a:p>
          <a:p>
            <a:pPr marL="0" indent="0" algn="ct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t>
            </a:r>
            <a:r>
              <a:rPr lang="en-US" sz="2800" baseline="-25000" dirty="0" err="1"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(t)=3 </a:t>
            </a:r>
            <a:r>
              <a:rPr lang="en-US" sz="2800" dirty="0" err="1" smtClean="0">
                <a:latin typeface="Times New Roman" pitchFamily="18" charset="0"/>
                <a:cs typeface="Times New Roman" pitchFamily="18" charset="0"/>
              </a:rPr>
              <a:t>cos</a:t>
            </a:r>
            <a:r>
              <a:rPr lang="en-US" sz="2800" dirty="0" smtClean="0">
                <a:latin typeface="Times New Roman" pitchFamily="18" charset="0"/>
                <a:cs typeface="Times New Roman" pitchFamily="18" charset="0"/>
              </a:rPr>
              <a:t> 100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 t</a:t>
            </a:r>
          </a:p>
          <a:p>
            <a:pPr marL="0" indent="0" algn="ctr">
              <a:buNone/>
            </a:pPr>
            <a:endParaRPr lang="en-US" sz="2800" dirty="0" smtClean="0">
              <a:latin typeface="Times New Roman" pitchFamily="18" charset="0"/>
              <a:cs typeface="Times New Roman" pitchFamily="18" charset="0"/>
            </a:endParaRPr>
          </a:p>
          <a:p>
            <a:pPr marL="514350" indent="-514350">
              <a:buAutoNum type="alphaLcParenBoth"/>
            </a:pPr>
            <a:r>
              <a:rPr lang="en-US" sz="2800" dirty="0" smtClean="0">
                <a:latin typeface="Times New Roman" pitchFamily="18" charset="0"/>
                <a:cs typeface="Times New Roman" pitchFamily="18" charset="0"/>
              </a:rPr>
              <a:t>Determine the minimum sampling rate required to avoid aliasing.</a:t>
            </a:r>
          </a:p>
          <a:p>
            <a:pPr marL="514350" indent="-514350">
              <a:buAutoNum type="alphaLcParenBoth"/>
            </a:pPr>
            <a:r>
              <a:rPr lang="en-US" sz="2800" dirty="0" smtClean="0">
                <a:latin typeface="Times New Roman" pitchFamily="18" charset="0"/>
                <a:cs typeface="Times New Roman" pitchFamily="18" charset="0"/>
              </a:rPr>
              <a:t>Suppose that the signal is sampled at the rate </a:t>
            </a:r>
            <a:r>
              <a:rPr lang="en-US" sz="2800" dirty="0" err="1" smtClean="0">
                <a:latin typeface="Times New Roman" pitchFamily="18" charset="0"/>
                <a:cs typeface="Times New Roman" pitchFamily="18" charset="0"/>
              </a:rPr>
              <a:t>F</a:t>
            </a:r>
            <a:r>
              <a:rPr lang="en-US" sz="2800" baseline="-25000" dirty="0" err="1"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=200 Hz. What is the discrete-time signal obtained after sampling?</a:t>
            </a:r>
          </a:p>
          <a:p>
            <a:pPr marL="514350" indent="-514350">
              <a:buAutoNum type="alphaLcParenBoth"/>
            </a:pPr>
            <a:r>
              <a:rPr lang="en-US" sz="2800" dirty="0" smtClean="0">
                <a:latin typeface="Times New Roman" pitchFamily="18" charset="0"/>
                <a:cs typeface="Times New Roman" pitchFamily="18" charset="0"/>
              </a:rPr>
              <a:t>Suppose that the signal is sampled at the rate </a:t>
            </a:r>
            <a:r>
              <a:rPr lang="en-US" sz="2800" dirty="0" err="1" smtClean="0">
                <a:latin typeface="Times New Roman" pitchFamily="18" charset="0"/>
                <a:cs typeface="Times New Roman" pitchFamily="18" charset="0"/>
              </a:rPr>
              <a:t>F</a:t>
            </a:r>
            <a:r>
              <a:rPr lang="en-US" sz="2800" baseline="-25000" dirty="0" err="1"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=75 Hz. </a:t>
            </a:r>
            <a:r>
              <a:rPr lang="en-US" sz="2800" dirty="0">
                <a:latin typeface="Times New Roman" pitchFamily="18" charset="0"/>
                <a:cs typeface="Times New Roman" pitchFamily="18" charset="0"/>
              </a:rPr>
              <a:t>What is the discrete-time signal obtained after sampling</a:t>
            </a:r>
            <a:r>
              <a:rPr lang="en-US" sz="2800" dirty="0" smtClean="0">
                <a:latin typeface="Times New Roman" pitchFamily="18" charset="0"/>
                <a:cs typeface="Times New Roman" pitchFamily="18" charset="0"/>
              </a:rPr>
              <a:t>?</a:t>
            </a:r>
          </a:p>
          <a:p>
            <a:pPr marL="0" indent="0">
              <a:buNone/>
            </a:pP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CA79E4D-BF0B-48E8-96BC-DE95CB0D5222}"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354368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rgbClr val="C00000"/>
                </a:solidFill>
                <a:latin typeface="Times New Roman" pitchFamily="18" charset="0"/>
                <a:cs typeface="Times New Roman" pitchFamily="18" charset="0"/>
              </a:rPr>
              <a:t>Sampling</a:t>
            </a:r>
            <a:endParaRPr lang="en-US" sz="3600" b="1" dirty="0">
              <a:solidFill>
                <a:srgbClr val="C00000"/>
              </a:solidFill>
            </a:endParaRPr>
          </a:p>
        </p:txBody>
      </p:sp>
      <p:sp>
        <p:nvSpPr>
          <p:cNvPr id="4" name="Date Placeholder 3"/>
          <p:cNvSpPr>
            <a:spLocks noGrp="1"/>
          </p:cNvSpPr>
          <p:nvPr>
            <p:ph type="dt" sz="half" idx="10"/>
          </p:nvPr>
        </p:nvSpPr>
        <p:spPr/>
        <p:txBody>
          <a:bodyPr/>
          <a:lstStyle/>
          <a:p>
            <a:fld id="{D580C1AA-9FEF-4836-93E7-B96FD0E8F9F5}"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27</a:t>
            </a:fld>
            <a:endParaRPr lang="en-US"/>
          </a:p>
        </p:txBody>
      </p:sp>
      <p:sp>
        <p:nvSpPr>
          <p:cNvPr id="6" name="Content Placeholder 5"/>
          <p:cNvSpPr>
            <a:spLocks noGrp="1"/>
          </p:cNvSpPr>
          <p:nvPr>
            <p:ph idx="1"/>
          </p:nvPr>
        </p:nvSpPr>
        <p:spPr>
          <a:xfrm>
            <a:off x="457200" y="1066800"/>
            <a:ext cx="8229600" cy="5257800"/>
          </a:xfrm>
        </p:spPr>
        <p:txBody>
          <a:bodyPr>
            <a:normAutofit/>
          </a:bodyPr>
          <a:lstStyle/>
          <a:p>
            <a:pPr marL="0" indent="0">
              <a:buNone/>
            </a:pPr>
            <a:r>
              <a:rPr lang="en-US" sz="33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Example 1.4.3</a:t>
            </a:r>
          </a:p>
          <a:p>
            <a:pPr marL="0" indent="0" algn="just">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Consider </a:t>
            </a:r>
            <a:r>
              <a:rPr lang="en-US" sz="2800" dirty="0" smtClean="0">
                <a:latin typeface="Times New Roman" pitchFamily="18" charset="0"/>
                <a:cs typeface="Times New Roman" pitchFamily="18" charset="0"/>
              </a:rPr>
              <a:t>the signal</a:t>
            </a:r>
          </a:p>
          <a:p>
            <a:pPr marL="0" indent="0" algn="just">
              <a:buNone/>
            </a:pP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ctr">
              <a:buNone/>
            </a:pPr>
            <a:r>
              <a:rPr lang="en-US" sz="2800" b="1" dirty="0" err="1">
                <a:latin typeface="Times New Roman" pitchFamily="18" charset="0"/>
                <a:cs typeface="Times New Roman" pitchFamily="18" charset="0"/>
              </a:rPr>
              <a:t>x</a:t>
            </a:r>
            <a:r>
              <a:rPr lang="en-US" sz="2800" b="1" baseline="-25000" dirty="0" err="1">
                <a:latin typeface="Times New Roman" pitchFamily="18" charset="0"/>
                <a:cs typeface="Times New Roman" pitchFamily="18" charset="0"/>
              </a:rPr>
              <a:t>a</a:t>
            </a:r>
            <a:r>
              <a:rPr lang="en-US" sz="2800" b="1" dirty="0">
                <a:latin typeface="Times New Roman" pitchFamily="18" charset="0"/>
                <a:cs typeface="Times New Roman" pitchFamily="18" charset="0"/>
              </a:rPr>
              <a:t>(t)=3 </a:t>
            </a:r>
            <a:r>
              <a:rPr lang="en-US" sz="2800" b="1" dirty="0" err="1">
                <a:latin typeface="Times New Roman" pitchFamily="18" charset="0"/>
                <a:cs typeface="Times New Roman" pitchFamily="18" charset="0"/>
              </a:rPr>
              <a:t>cos</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50 </a:t>
            </a:r>
            <a:r>
              <a:rPr lang="el-GR" sz="2800" b="1" dirty="0" smtClean="0">
                <a:latin typeface="Times New Roman" pitchFamily="18" charset="0"/>
                <a:cs typeface="Times New Roman" pitchFamily="18" charset="0"/>
              </a:rPr>
              <a:t>π</a:t>
            </a:r>
            <a:r>
              <a:rPr lang="en-US" sz="2800" b="1" dirty="0" smtClean="0">
                <a:latin typeface="Times New Roman" pitchFamily="18" charset="0"/>
                <a:cs typeface="Times New Roman" pitchFamily="18" charset="0"/>
              </a:rPr>
              <a:t> t + 10 sin 300</a:t>
            </a:r>
            <a:r>
              <a:rPr lang="el-GR" sz="2800" b="1" dirty="0">
                <a:latin typeface="Times New Roman" pitchFamily="18" charset="0"/>
                <a:cs typeface="Times New Roman" pitchFamily="18" charset="0"/>
              </a:rPr>
              <a:t> π</a:t>
            </a:r>
            <a:r>
              <a:rPr lang="en-US" sz="2800" b="1" dirty="0" smtClean="0">
                <a:latin typeface="Times New Roman" pitchFamily="18" charset="0"/>
                <a:cs typeface="Times New Roman" pitchFamily="18" charset="0"/>
              </a:rPr>
              <a:t> t – </a:t>
            </a:r>
            <a:r>
              <a:rPr lang="en-US" sz="2800" b="1" dirty="0" err="1" smtClean="0">
                <a:latin typeface="Times New Roman" pitchFamily="18" charset="0"/>
                <a:cs typeface="Times New Roman" pitchFamily="18" charset="0"/>
              </a:rPr>
              <a:t>cos</a:t>
            </a:r>
            <a:r>
              <a:rPr lang="en-US" sz="2800" b="1" dirty="0" smtClean="0">
                <a:latin typeface="Times New Roman" pitchFamily="18" charset="0"/>
                <a:cs typeface="Times New Roman" pitchFamily="18" charset="0"/>
              </a:rPr>
              <a:t> 100</a:t>
            </a:r>
            <a:r>
              <a:rPr lang="el-GR" sz="2800" b="1" dirty="0">
                <a:latin typeface="Times New Roman" pitchFamily="18" charset="0"/>
                <a:cs typeface="Times New Roman" pitchFamily="18" charset="0"/>
              </a:rPr>
              <a:t> π</a:t>
            </a:r>
            <a:r>
              <a:rPr lang="en-US" sz="2800" b="1" dirty="0" smtClean="0">
                <a:latin typeface="Times New Roman" pitchFamily="18" charset="0"/>
                <a:cs typeface="Times New Roman" pitchFamily="18" charset="0"/>
              </a:rPr>
              <a:t> t</a:t>
            </a:r>
            <a:endParaRPr lang="en-US" sz="2800" b="1" dirty="0">
              <a:latin typeface="Times New Roman" pitchFamily="18" charset="0"/>
              <a:cs typeface="Times New Roman" pitchFamily="18" charset="0"/>
            </a:endParaRPr>
          </a:p>
          <a:p>
            <a:pPr marL="0" indent="0" algn="just">
              <a:buNone/>
            </a:pPr>
            <a:r>
              <a:rPr lang="en-US" sz="2800" dirty="0" smtClean="0">
                <a:latin typeface="Times New Roman" pitchFamily="18" charset="0"/>
                <a:cs typeface="Times New Roman" pitchFamily="18" charset="0"/>
              </a:rPr>
              <a:t>                  </a:t>
            </a:r>
          </a:p>
          <a:p>
            <a:pPr marL="0" indent="0" algn="just">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What is the </a:t>
            </a:r>
            <a:r>
              <a:rPr lang="en-US" sz="2800" dirty="0" err="1" smtClean="0">
                <a:latin typeface="Times New Roman" pitchFamily="18" charset="0"/>
                <a:cs typeface="Times New Roman" pitchFamily="18" charset="0"/>
              </a:rPr>
              <a:t>Nyquist</a:t>
            </a:r>
            <a:r>
              <a:rPr lang="en-US" sz="2800" dirty="0" smtClean="0">
                <a:latin typeface="Times New Roman" pitchFamily="18" charset="0"/>
                <a:cs typeface="Times New Roman" pitchFamily="18" charset="0"/>
              </a:rPr>
              <a:t> rate for this signal?</a:t>
            </a:r>
          </a:p>
          <a:p>
            <a:pPr marL="0" indent="0" algn="just">
              <a:buNone/>
            </a:pPr>
            <a:endParaRPr lang="en-US" sz="2200" dirty="0" smtClean="0">
              <a:latin typeface="Times New Roman" pitchFamily="18" charset="0"/>
              <a:cs typeface="Times New Roman" pitchFamily="18" charset="0"/>
            </a:endParaRPr>
          </a:p>
          <a:p>
            <a:pPr marL="0" indent="0" algn="just">
              <a:buNone/>
            </a:pPr>
            <a:r>
              <a:rPr lang="en-US" sz="3300" b="1"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4033785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imes New Roman" pitchFamily="18" charset="0"/>
                <a:cs typeface="Times New Roman" pitchFamily="18" charset="0"/>
              </a:rPr>
              <a:t>Sampling</a:t>
            </a:r>
            <a:endParaRPr lang="en-US" sz="3600"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lgn="just">
              <a:buNone/>
            </a:pPr>
            <a:r>
              <a:rPr lang="en-US" sz="3300" b="1" dirty="0" smtClean="0">
                <a:latin typeface="Times New Roman" pitchFamily="18" charset="0"/>
                <a:cs typeface="Times New Roman" pitchFamily="18" charset="0"/>
              </a:rPr>
              <a:t>Example </a:t>
            </a:r>
            <a:r>
              <a:rPr lang="en-US" sz="3300" b="1" dirty="0" smtClean="0">
                <a:latin typeface="Times New Roman" pitchFamily="18" charset="0"/>
                <a:cs typeface="Times New Roman" pitchFamily="18" charset="0"/>
              </a:rPr>
              <a:t>1.4.4</a:t>
            </a:r>
          </a:p>
          <a:p>
            <a:pPr marL="0" indent="0" algn="just">
              <a:buNone/>
            </a:pPr>
            <a:endParaRPr lang="en-US" sz="3300" b="1" dirty="0" smtClean="0">
              <a:latin typeface="Times New Roman" pitchFamily="18" charset="0"/>
              <a:cs typeface="Times New Roman" pitchFamily="18" charset="0"/>
            </a:endParaRPr>
          </a:p>
          <a:p>
            <a:pPr marL="0" indent="0" algn="just">
              <a:buNone/>
            </a:pPr>
            <a:r>
              <a:rPr lang="en-US" sz="3300" dirty="0" smtClean="0">
                <a:latin typeface="Times New Roman" pitchFamily="18" charset="0"/>
                <a:cs typeface="Times New Roman" pitchFamily="18" charset="0"/>
              </a:rPr>
              <a:t>          Consider the signal</a:t>
            </a:r>
          </a:p>
          <a:p>
            <a:pPr marL="0" indent="0" algn="just">
              <a:buNone/>
            </a:pPr>
            <a:r>
              <a:rPr lang="en-US" sz="3300" dirty="0" smtClean="0">
                <a:latin typeface="Times New Roman" pitchFamily="18" charset="0"/>
                <a:cs typeface="Times New Roman" pitchFamily="18" charset="0"/>
              </a:rPr>
              <a:t> </a:t>
            </a:r>
          </a:p>
          <a:p>
            <a:pPr marL="0" indent="0" algn="ctr">
              <a:buNone/>
            </a:pPr>
            <a:r>
              <a:rPr lang="en-US" sz="3300" b="1" dirty="0" err="1" smtClean="0">
                <a:latin typeface="Times New Roman" pitchFamily="18" charset="0"/>
                <a:cs typeface="Times New Roman" pitchFamily="18" charset="0"/>
              </a:rPr>
              <a:t>x</a:t>
            </a:r>
            <a:r>
              <a:rPr lang="en-US" sz="3300" b="1" baseline="-25000" dirty="0" err="1" smtClean="0">
                <a:latin typeface="Times New Roman" pitchFamily="18" charset="0"/>
                <a:cs typeface="Times New Roman" pitchFamily="18" charset="0"/>
              </a:rPr>
              <a:t>a</a:t>
            </a:r>
            <a:r>
              <a:rPr lang="en-US" sz="3300" b="1" dirty="0" smtClean="0">
                <a:latin typeface="Times New Roman" pitchFamily="18" charset="0"/>
                <a:cs typeface="Times New Roman" pitchFamily="18" charset="0"/>
              </a:rPr>
              <a:t>(t)=3 </a:t>
            </a:r>
            <a:r>
              <a:rPr lang="en-US" sz="3300" b="1" dirty="0" err="1" smtClean="0">
                <a:latin typeface="Times New Roman" pitchFamily="18" charset="0"/>
                <a:cs typeface="Times New Roman" pitchFamily="18" charset="0"/>
              </a:rPr>
              <a:t>cos</a:t>
            </a:r>
            <a:r>
              <a:rPr lang="en-US" sz="3300" b="1" dirty="0" smtClean="0">
                <a:latin typeface="Times New Roman" pitchFamily="18" charset="0"/>
                <a:cs typeface="Times New Roman" pitchFamily="18" charset="0"/>
              </a:rPr>
              <a:t> 2000 </a:t>
            </a:r>
            <a:r>
              <a:rPr lang="el-GR" sz="3300" b="1" dirty="0" smtClean="0">
                <a:latin typeface="Times New Roman" pitchFamily="18" charset="0"/>
                <a:cs typeface="Times New Roman" pitchFamily="18" charset="0"/>
              </a:rPr>
              <a:t>π</a:t>
            </a:r>
            <a:r>
              <a:rPr lang="en-US" sz="3300" b="1" dirty="0" smtClean="0">
                <a:latin typeface="Times New Roman" pitchFamily="18" charset="0"/>
                <a:cs typeface="Times New Roman" pitchFamily="18" charset="0"/>
              </a:rPr>
              <a:t> t + 5 sin 6000</a:t>
            </a:r>
            <a:r>
              <a:rPr lang="el-GR" sz="3300" b="1" dirty="0" smtClean="0">
                <a:latin typeface="Times New Roman" pitchFamily="18" charset="0"/>
                <a:cs typeface="Times New Roman" pitchFamily="18" charset="0"/>
              </a:rPr>
              <a:t> π</a:t>
            </a:r>
            <a:r>
              <a:rPr lang="en-US" sz="3300" b="1" dirty="0" smtClean="0">
                <a:latin typeface="Times New Roman" pitchFamily="18" charset="0"/>
                <a:cs typeface="Times New Roman" pitchFamily="18" charset="0"/>
              </a:rPr>
              <a:t> t +  10 </a:t>
            </a:r>
            <a:r>
              <a:rPr lang="en-US" sz="3300" b="1" dirty="0" err="1" smtClean="0">
                <a:latin typeface="Times New Roman" pitchFamily="18" charset="0"/>
                <a:cs typeface="Times New Roman" pitchFamily="18" charset="0"/>
              </a:rPr>
              <a:t>cos</a:t>
            </a:r>
            <a:r>
              <a:rPr lang="en-US" sz="3300" b="1" dirty="0" smtClean="0">
                <a:latin typeface="Times New Roman" pitchFamily="18" charset="0"/>
                <a:cs typeface="Times New Roman" pitchFamily="18" charset="0"/>
              </a:rPr>
              <a:t> 12000</a:t>
            </a:r>
            <a:r>
              <a:rPr lang="el-GR" sz="3300" b="1" dirty="0" smtClean="0">
                <a:latin typeface="Times New Roman" pitchFamily="18" charset="0"/>
                <a:cs typeface="Times New Roman" pitchFamily="18" charset="0"/>
              </a:rPr>
              <a:t> π</a:t>
            </a:r>
            <a:r>
              <a:rPr lang="en-US" sz="3300" b="1" dirty="0" smtClean="0">
                <a:latin typeface="Times New Roman" pitchFamily="18" charset="0"/>
                <a:cs typeface="Times New Roman" pitchFamily="18" charset="0"/>
              </a:rPr>
              <a:t> t</a:t>
            </a:r>
          </a:p>
          <a:p>
            <a:pPr marL="0" indent="0" algn="just">
              <a:buNone/>
            </a:pPr>
            <a:r>
              <a:rPr lang="en-US" sz="3300" dirty="0" smtClean="0">
                <a:latin typeface="Times New Roman" pitchFamily="18" charset="0"/>
                <a:cs typeface="Times New Roman" pitchFamily="18" charset="0"/>
              </a:rPr>
              <a:t>               </a:t>
            </a:r>
          </a:p>
          <a:p>
            <a:pPr marL="0" indent="0" algn="just">
              <a:buNone/>
            </a:pPr>
            <a:r>
              <a:rPr lang="en-US" sz="3300" dirty="0" smtClean="0">
                <a:latin typeface="Times New Roman" pitchFamily="18" charset="0"/>
                <a:cs typeface="Times New Roman" pitchFamily="18" charset="0"/>
              </a:rPr>
              <a:t>(a) What is the </a:t>
            </a:r>
            <a:r>
              <a:rPr lang="en-US" sz="3300" dirty="0" err="1" smtClean="0">
                <a:latin typeface="Times New Roman" pitchFamily="18" charset="0"/>
                <a:cs typeface="Times New Roman" pitchFamily="18" charset="0"/>
              </a:rPr>
              <a:t>Nyquist</a:t>
            </a:r>
            <a:r>
              <a:rPr lang="en-US" sz="3300" dirty="0" smtClean="0">
                <a:latin typeface="Times New Roman" pitchFamily="18" charset="0"/>
                <a:cs typeface="Times New Roman" pitchFamily="18" charset="0"/>
              </a:rPr>
              <a:t> rate for this signal?</a:t>
            </a:r>
          </a:p>
          <a:p>
            <a:pPr marL="0" indent="0" algn="just">
              <a:buNone/>
            </a:pPr>
            <a:r>
              <a:rPr lang="en-US" sz="3300" dirty="0" smtClean="0">
                <a:latin typeface="Times New Roman" pitchFamily="18" charset="0"/>
                <a:cs typeface="Times New Roman" pitchFamily="18" charset="0"/>
              </a:rPr>
              <a:t>(b) Assume now that we sample this signal using a sampling rate F</a:t>
            </a:r>
            <a:r>
              <a:rPr lang="en-US" sz="3300" baseline="-25000" dirty="0" smtClean="0">
                <a:latin typeface="Times New Roman" pitchFamily="18" charset="0"/>
                <a:cs typeface="Times New Roman" pitchFamily="18" charset="0"/>
              </a:rPr>
              <a:t>s</a:t>
            </a:r>
            <a:r>
              <a:rPr lang="en-US" sz="3300" dirty="0" smtClean="0">
                <a:latin typeface="Times New Roman" pitchFamily="18" charset="0"/>
                <a:cs typeface="Times New Roman" pitchFamily="18" charset="0"/>
              </a:rPr>
              <a:t>=5000 samples/s. What is the discrete-time signal obtained after sampling?</a:t>
            </a:r>
          </a:p>
          <a:p>
            <a:pPr marL="0" indent="0" algn="just">
              <a:buNone/>
            </a:pPr>
            <a:r>
              <a:rPr lang="en-US" sz="3300" dirty="0" smtClean="0">
                <a:latin typeface="Times New Roman" pitchFamily="18" charset="0"/>
                <a:cs typeface="Times New Roman" pitchFamily="18" charset="0"/>
              </a:rPr>
              <a:t>(c) What is the analog signal </a:t>
            </a:r>
            <a:r>
              <a:rPr lang="en-US" sz="3300" dirty="0" err="1" smtClean="0">
                <a:latin typeface="Times New Roman" pitchFamily="18" charset="0"/>
                <a:cs typeface="Times New Roman" pitchFamily="18" charset="0"/>
              </a:rPr>
              <a:t>y</a:t>
            </a:r>
            <a:r>
              <a:rPr lang="en-US" sz="3300" baseline="-25000" dirty="0" err="1" smtClean="0">
                <a:latin typeface="Times New Roman" pitchFamily="18" charset="0"/>
                <a:cs typeface="Times New Roman" pitchFamily="18" charset="0"/>
              </a:rPr>
              <a:t>a</a:t>
            </a:r>
            <a:r>
              <a:rPr lang="en-US" sz="3300" dirty="0" smtClean="0">
                <a:latin typeface="Times New Roman" pitchFamily="18" charset="0"/>
                <a:cs typeface="Times New Roman" pitchFamily="18" charset="0"/>
              </a:rPr>
              <a:t>(t) that we can reconstruct from the samples if we use ideal interpolation?</a:t>
            </a:r>
          </a:p>
          <a:p>
            <a:endParaRPr lang="en-US" dirty="0"/>
          </a:p>
        </p:txBody>
      </p:sp>
      <p:sp>
        <p:nvSpPr>
          <p:cNvPr id="4" name="Date Placeholder 3"/>
          <p:cNvSpPr>
            <a:spLocks noGrp="1"/>
          </p:cNvSpPr>
          <p:nvPr>
            <p:ph type="dt" sz="half" idx="10"/>
          </p:nvPr>
        </p:nvSpPr>
        <p:spPr/>
        <p:txBody>
          <a:bodyPr/>
          <a:lstStyle/>
          <a:p>
            <a:fld id="{ABA18717-64AA-4A61-A7F2-CF67529179AD}"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FE5417F7-86B4-40CB-A0A4-E5CE29617731}" type="datetime4">
              <a:rPr lang="en-US" smtClean="0"/>
              <a:t>April 2, 2020</a:t>
            </a:fld>
            <a:endParaRPr lang="en-US"/>
          </a:p>
        </p:txBody>
      </p:sp>
      <p:sp>
        <p:nvSpPr>
          <p:cNvPr id="3" name="Content Placeholder 2"/>
          <p:cNvSpPr>
            <a:spLocks noGrp="1"/>
          </p:cNvSpPr>
          <p:nvPr>
            <p:ph idx="1"/>
          </p:nvPr>
        </p:nvSpPr>
        <p:spPr>
          <a:xfrm>
            <a:off x="457200" y="990600"/>
            <a:ext cx="8229600" cy="5135563"/>
          </a:xfrm>
        </p:spPr>
        <p:txBody>
          <a:bodyPr/>
          <a:lstStyle/>
          <a:p>
            <a:pPr>
              <a:buFont typeface="Wingdings" pitchFamily="2" charset="2"/>
              <a:buChar char="ü"/>
            </a:pPr>
            <a:r>
              <a:rPr lang="en-US" sz="2800" b="1" dirty="0" smtClean="0">
                <a:latin typeface="Times New Roman" pitchFamily="18" charset="0"/>
                <a:cs typeface="Times New Roman" pitchFamily="18" charset="0"/>
              </a:rPr>
              <a:t>Quantization</a:t>
            </a:r>
          </a:p>
          <a:p>
            <a:pPr marL="0" indent="0" algn="just">
              <a:buNone/>
            </a:pPr>
            <a:r>
              <a:rPr lang="en-US" sz="2400" dirty="0">
                <a:latin typeface="Times New Roman" pitchFamily="18" charset="0"/>
                <a:cs typeface="Times New Roman" pitchFamily="18" charset="0"/>
              </a:rPr>
              <a:t>A sequence of samples like </a:t>
            </a:r>
            <a:r>
              <a:rPr lang="en-US" sz="2400" i="1" dirty="0">
                <a:latin typeface="Times New Roman" pitchFamily="18" charset="0"/>
                <a:cs typeface="Times New Roman" pitchFamily="18" charset="0"/>
              </a:rPr>
              <a:t>x</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not a digital signal because the sample values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take on a continuous range of values</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order to complete analog to digital conversion, each sample value is mapped to a discrete level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 process called quantization</a:t>
            </a:r>
            <a:r>
              <a:rPr lang="en-US" sz="2400" dirty="0" smtClean="0">
                <a:latin typeface="Times New Roman" pitchFamily="18" charset="0"/>
                <a:cs typeface="Times New Roman" pitchFamily="18" charset="0"/>
              </a:rPr>
              <a:t>.</a:t>
            </a:r>
          </a:p>
          <a:p>
            <a:pPr marL="0" indent="0" algn="just">
              <a:buNone/>
            </a:pPr>
            <a:r>
              <a:rPr lang="en-US" sz="2400" dirty="0"/>
              <a:t>Quantization is opposite to sampling. It is done on y axis</a:t>
            </a:r>
            <a:r>
              <a:rPr lang="en-US" sz="2400" dirty="0" smtClean="0"/>
              <a:t>.</a:t>
            </a:r>
            <a:endParaRPr lang="en-US"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29</a:t>
            </a:fld>
            <a:endParaRPr lang="en-US"/>
          </a:p>
        </p:txBody>
      </p:sp>
      <p:pic>
        <p:nvPicPr>
          <p:cNvPr id="2051" name="Picture 3" descr="D:\CSE_JKKNIU\CSE\Neural Signal Processing\Signal Basics_Chapter1\Quantization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3886200"/>
            <a:ext cx="47244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5378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4525963"/>
          </a:xfrm>
        </p:spPr>
        <p:txBody>
          <a:bodyPr>
            <a:normAutofit/>
          </a:bodyPr>
          <a:lstStyle/>
          <a:p>
            <a:pPr algn="ctr">
              <a:buNone/>
            </a:pPr>
            <a:r>
              <a:rPr lang="en-US" sz="4400" b="1" dirty="0" smtClean="0">
                <a:latin typeface="Times New Roman" pitchFamily="18" charset="0"/>
                <a:cs typeface="Times New Roman" pitchFamily="18" charset="0"/>
              </a:rPr>
              <a:t>Introduction to signals</a:t>
            </a:r>
            <a:endParaRPr lang="en-US" sz="44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1A26F77-898E-43A6-BAD1-1ACAFAD0BEF5}"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a:t>
            </a:fld>
            <a:endParaRPr lang="en-US"/>
          </a:p>
        </p:txBody>
      </p:sp>
      <p:pic>
        <p:nvPicPr>
          <p:cNvPr id="43010" name="Picture 2" descr="C:\Users\hp\Desktop\digital-signal-processing-500x500.jpg"/>
          <p:cNvPicPr>
            <a:picLocks noChangeAspect="1" noChangeArrowheads="1"/>
          </p:cNvPicPr>
          <p:nvPr/>
        </p:nvPicPr>
        <p:blipFill>
          <a:blip r:embed="rId2"/>
          <a:srcRect/>
          <a:stretch>
            <a:fillRect/>
          </a:stretch>
        </p:blipFill>
        <p:spPr bwMode="auto">
          <a:xfrm>
            <a:off x="1524000" y="2590800"/>
            <a:ext cx="6248400" cy="2995613"/>
          </a:xfrm>
          <a:prstGeom prst="rect">
            <a:avLst/>
          </a:prstGeom>
          <a:noFill/>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solidFill>
                  <a:srgbClr val="C00000"/>
                </a:solidFill>
                <a:latin typeface="Times New Roman" pitchFamily="18" charset="0"/>
                <a:cs typeface="Times New Roman" pitchFamily="18" charset="0"/>
              </a:rPr>
              <a:t>Signal Basics</a:t>
            </a:r>
            <a:endParaRPr lang="en-US" sz="3600" dirty="0">
              <a:solidFill>
                <a:srgbClr val="C00000"/>
              </a:solidFill>
            </a:endParaRPr>
          </a:p>
        </p:txBody>
      </p:sp>
      <p:sp>
        <p:nvSpPr>
          <p:cNvPr id="4" name="Date Placeholder 3"/>
          <p:cNvSpPr>
            <a:spLocks noGrp="1"/>
          </p:cNvSpPr>
          <p:nvPr>
            <p:ph type="dt" sz="half" idx="10"/>
          </p:nvPr>
        </p:nvSpPr>
        <p:spPr/>
        <p:txBody>
          <a:bodyPr/>
          <a:lstStyle/>
          <a:p>
            <a:fld id="{471C45D5-8B4E-41A7-9B57-0735B8DD5190}" type="datetime4">
              <a:rPr lang="en-US" smtClean="0"/>
              <a:t>April 2, 2020</a:t>
            </a:fld>
            <a:endParaRPr lang="en-US"/>
          </a:p>
        </p:txBody>
      </p:sp>
      <p:sp>
        <p:nvSpPr>
          <p:cNvPr id="3" name="Content Placeholder 2"/>
          <p:cNvSpPr>
            <a:spLocks noGrp="1"/>
          </p:cNvSpPr>
          <p:nvPr>
            <p:ph idx="1"/>
          </p:nvPr>
        </p:nvSpPr>
        <p:spPr>
          <a:xfrm>
            <a:off x="457200" y="990600"/>
            <a:ext cx="8229600" cy="5135563"/>
          </a:xfrm>
        </p:spPr>
        <p:txBody>
          <a:bodyPr/>
          <a:lstStyle/>
          <a:p>
            <a:pPr>
              <a:buFont typeface="Wingdings" pitchFamily="2" charset="2"/>
              <a:buChar char="ü"/>
            </a:pPr>
            <a:r>
              <a:rPr lang="en-US" sz="2800" b="1" dirty="0" smtClean="0">
                <a:latin typeface="Times New Roman" pitchFamily="18" charset="0"/>
                <a:cs typeface="Times New Roman" pitchFamily="18" charset="0"/>
              </a:rPr>
              <a:t>Quantization</a:t>
            </a:r>
          </a:p>
          <a:p>
            <a:pPr marL="0" indent="0" algn="just">
              <a:buNone/>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-bit </a:t>
            </a:r>
            <a:r>
              <a:rPr lang="en-US" sz="2400" dirty="0" err="1">
                <a:latin typeface="Times New Roman" pitchFamily="18" charset="0"/>
                <a:cs typeface="Times New Roman" pitchFamily="18" charset="0"/>
              </a:rPr>
              <a:t>quantizer</a:t>
            </a:r>
            <a:r>
              <a:rPr lang="en-US" sz="2400" dirty="0">
                <a:latin typeface="Times New Roman" pitchFamily="18" charset="0"/>
                <a:cs typeface="Times New Roman" pitchFamily="18" charset="0"/>
              </a:rPr>
              <a:t>, each quantization level is represented with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bits, so that the number of levels equals </a:t>
            </a:r>
            <a:r>
              <a:rPr lang="en-US" sz="2400" dirty="0" smtClean="0">
                <a:latin typeface="Times New Roman" pitchFamily="18" charset="0"/>
                <a:cs typeface="Times New Roman" pitchFamily="18" charset="0"/>
              </a:rPr>
              <a:t>2</a:t>
            </a:r>
            <a:r>
              <a:rPr lang="en-US" sz="2400" i="1" baseline="30000" dirty="0">
                <a:latin typeface="Times New Roman" pitchFamily="18" charset="0"/>
                <a:cs typeface="Times New Roman" pitchFamily="18" charset="0"/>
              </a:rPr>
              <a:t>B</a:t>
            </a:r>
            <a:endParaRPr lang="en-US" sz="2400" dirty="0" smtClean="0">
              <a:solidFill>
                <a:srgbClr val="0070C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30</a:t>
            </a:fld>
            <a:endParaRPr lang="en-US"/>
          </a:p>
        </p:txBody>
      </p:sp>
      <p:pic>
        <p:nvPicPr>
          <p:cNvPr id="1026" name="Picture 2" descr="D:\CSE_JKKNIU\CSE\Neural Signal Processing\Signal Basics_Chapter1\Quantizatio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286000"/>
            <a:ext cx="6858000" cy="4257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41691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b="1" dirty="0">
                <a:solidFill>
                  <a:srgbClr val="C00000"/>
                </a:solidFill>
                <a:latin typeface="Times New Roman" pitchFamily="18" charset="0"/>
                <a:cs typeface="Times New Roman" pitchFamily="18" charset="0"/>
              </a:rPr>
              <a:t>Signal Basics</a:t>
            </a:r>
            <a:endParaRPr lang="en-US" sz="3600" dirty="0">
              <a:solidFill>
                <a:srgbClr val="C00000"/>
              </a:solidFill>
            </a:endParaRPr>
          </a:p>
        </p:txBody>
      </p:sp>
      <p:sp>
        <p:nvSpPr>
          <p:cNvPr id="4" name="Date Placeholder 3"/>
          <p:cNvSpPr>
            <a:spLocks noGrp="1"/>
          </p:cNvSpPr>
          <p:nvPr>
            <p:ph type="dt" sz="half" idx="10"/>
          </p:nvPr>
        </p:nvSpPr>
        <p:spPr/>
        <p:txBody>
          <a:bodyPr/>
          <a:lstStyle/>
          <a:p>
            <a:fld id="{FED142EA-D331-4743-9C16-9F72FF673CD9}" type="datetime4">
              <a:rPr lang="en-US" smtClean="0"/>
              <a:t>April 2, 2020</a:t>
            </a:fld>
            <a:endParaRPr lang="en-US"/>
          </a:p>
        </p:txBody>
      </p:sp>
      <p:sp>
        <p:nvSpPr>
          <p:cNvPr id="3" name="Content Placeholder 2"/>
          <p:cNvSpPr>
            <a:spLocks noGrp="1"/>
          </p:cNvSpPr>
          <p:nvPr>
            <p:ph idx="1"/>
          </p:nvPr>
        </p:nvSpPr>
        <p:spPr>
          <a:xfrm>
            <a:off x="457200" y="838200"/>
            <a:ext cx="8229600" cy="5135563"/>
          </a:xfrm>
        </p:spPr>
        <p:txBody>
          <a:bodyPr/>
          <a:lstStyle/>
          <a:p>
            <a:pPr>
              <a:buFont typeface="Wingdings" pitchFamily="2" charset="2"/>
              <a:buChar char="ü"/>
            </a:pPr>
            <a:r>
              <a:rPr lang="en-US" sz="2800" b="1" dirty="0" smtClean="0">
                <a:latin typeface="Times New Roman" pitchFamily="18" charset="0"/>
                <a:cs typeface="Times New Roman" pitchFamily="18" charset="0"/>
              </a:rPr>
              <a:t>Quantization Error</a:t>
            </a:r>
          </a:p>
          <a:p>
            <a:pPr marL="0" indent="0" algn="just">
              <a:buNone/>
            </a:pPr>
            <a:r>
              <a:rPr lang="en-US" sz="2400" dirty="0">
                <a:latin typeface="Times New Roman" pitchFamily="18" charset="0"/>
                <a:cs typeface="Times New Roman" pitchFamily="18" charset="0"/>
              </a:rPr>
              <a:t>Quantization error is the difference between the analog signal and the closest available digital value at each sampling instant from the A/D converter. </a:t>
            </a:r>
            <a:endParaRPr lang="en-US"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you quantize a signal, you introduce </a:t>
            </a: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error which can be defined as </a:t>
            </a:r>
            <a:r>
              <a:rPr lang="en-US" sz="2400" i="1" dirty="0">
                <a:latin typeface="Times New Roman" pitchFamily="18" charset="0"/>
                <a:cs typeface="Times New Roman" pitchFamily="18" charset="0"/>
              </a:rPr>
              <a:t>q</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q</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dirty="0">
                <a:latin typeface="Times New Roman" pitchFamily="18" charset="0"/>
                <a:cs typeface="Times New Roman" pitchFamily="18" charset="0"/>
              </a:rPr>
              <a:t>]−</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where </a:t>
            </a:r>
            <a:r>
              <a:rPr lang="en-US" sz="2400" i="1" dirty="0">
                <a:latin typeface="Times New Roman" pitchFamily="18" charset="0"/>
                <a:cs typeface="Times New Roman" pitchFamily="18" charset="0"/>
              </a:rPr>
              <a:t>q</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is the quantization error,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the original signal, and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q</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dirty="0">
                <a:latin typeface="Times New Roman" pitchFamily="18" charset="0"/>
                <a:cs typeface="Times New Roman" pitchFamily="18" charset="0"/>
              </a:rPr>
              <a:t>] of the quantized signal. </a:t>
            </a:r>
            <a:endParaRPr lang="en-US"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higher the resolution of the A/D converter, the lower the quantization error and the smaller the quantization noise.</a:t>
            </a:r>
            <a:endParaRPr lang="en-US"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31</a:t>
            </a:fld>
            <a:endParaRPr lang="en-US"/>
          </a:p>
        </p:txBody>
      </p:sp>
      <p:pic>
        <p:nvPicPr>
          <p:cNvPr id="3074" name="Picture 2" descr="D:\CSE_JKKNIU\CSE\Neural Signal Processing\Signal Basics_Chapter1\Quantization_erro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4419600"/>
            <a:ext cx="7620000" cy="19050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94844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barn(inVertical)">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5123" name="Rectangle 3"/>
          <p:cNvSpPr>
            <a:spLocks noGrp="1" noRot="1" noChangeArrowheads="1"/>
          </p:cNvSpPr>
          <p:nvPr>
            <p:ph type="body" idx="1"/>
          </p:nvPr>
        </p:nvSpPr>
        <p:spPr/>
        <p:txBody>
          <a:bodyPr>
            <a:normAutofit/>
          </a:bodyPr>
          <a:lstStyle/>
          <a:p>
            <a:pPr algn="just">
              <a:lnSpc>
                <a:spcPct val="90000"/>
              </a:lnSpc>
            </a:pPr>
            <a:r>
              <a:rPr lang="en-US" altLang="zh-CN" sz="2800" dirty="0">
                <a:latin typeface="Times New Roman" pitchFamily="18" charset="0"/>
                <a:cs typeface="Times New Roman" pitchFamily="18" charset="0"/>
              </a:rPr>
              <a:t>Signals represented as sequences of numbers, called </a:t>
            </a:r>
            <a:r>
              <a:rPr lang="en-US" altLang="zh-CN" sz="2800" dirty="0">
                <a:solidFill>
                  <a:srgbClr val="FF3300"/>
                </a:solidFill>
                <a:latin typeface="Times New Roman" pitchFamily="18" charset="0"/>
                <a:cs typeface="Times New Roman" pitchFamily="18" charset="0"/>
              </a:rPr>
              <a:t>samples</a:t>
            </a:r>
          </a:p>
          <a:p>
            <a:pPr algn="just">
              <a:lnSpc>
                <a:spcPct val="90000"/>
              </a:lnSpc>
            </a:pPr>
            <a:r>
              <a:rPr lang="en-US" altLang="zh-CN" sz="2800" dirty="0">
                <a:latin typeface="Times New Roman" pitchFamily="18" charset="0"/>
                <a:cs typeface="Times New Roman" pitchFamily="18" charset="0"/>
              </a:rPr>
              <a:t>Sample value of a typical signal or sequence denoted as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with n being an integer in the range </a:t>
            </a:r>
            <a:r>
              <a:rPr lang="en-US" altLang="zh-CN" sz="2800" dirty="0">
                <a:solidFill>
                  <a:srgbClr val="FF33CC"/>
                </a:solidFill>
                <a:latin typeface="Times New Roman" pitchFamily="18" charset="0"/>
                <a:cs typeface="Times New Roman" pitchFamily="18" charset="0"/>
              </a:rPr>
              <a:t>-</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i="1" dirty="0">
                <a:solidFill>
                  <a:srgbClr val="FF33CC"/>
                </a:solidFill>
                <a:latin typeface="Times New Roman" pitchFamily="18" charset="0"/>
                <a:cs typeface="Times New Roman" pitchFamily="18" charset="0"/>
                <a:sym typeface="Symbol" pitchFamily="18" charset="2"/>
              </a:rPr>
              <a:t> n </a:t>
            </a:r>
            <a:r>
              <a:rPr lang="en-US" altLang="zh-CN" sz="2800" dirty="0">
                <a:solidFill>
                  <a:srgbClr val="FF33CC"/>
                </a:solidFill>
                <a:latin typeface="Times New Roman" pitchFamily="18" charset="0"/>
                <a:cs typeface="Times New Roman" pitchFamily="18" charset="0"/>
                <a:sym typeface="Symbol" pitchFamily="18" charset="2"/>
              </a:rPr>
              <a:t></a:t>
            </a:r>
            <a:endParaRPr lang="en-US" altLang="zh-CN" sz="2800" dirty="0">
              <a:solidFill>
                <a:srgbClr val="FF33CC"/>
              </a:solidFill>
              <a:latin typeface="Times New Roman" pitchFamily="18" charset="0"/>
              <a:cs typeface="Times New Roman" pitchFamily="18" charset="0"/>
            </a:endParaRPr>
          </a:p>
          <a:p>
            <a:pPr algn="just">
              <a:lnSpc>
                <a:spcPct val="90000"/>
              </a:lnSpc>
            </a:pP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defined only for integer values of n and undefined for </a:t>
            </a:r>
            <a:r>
              <a:rPr lang="en-US" altLang="zh-CN" sz="2800" dirty="0" err="1">
                <a:latin typeface="Times New Roman" pitchFamily="18" charset="0"/>
                <a:cs typeface="Times New Roman" pitchFamily="18" charset="0"/>
              </a:rPr>
              <a:t>noninteger</a:t>
            </a:r>
            <a:r>
              <a:rPr lang="en-US" altLang="zh-CN" sz="2800" dirty="0">
                <a:latin typeface="Times New Roman" pitchFamily="18" charset="0"/>
                <a:cs typeface="Times New Roman" pitchFamily="18" charset="0"/>
              </a:rPr>
              <a:t> values of </a:t>
            </a:r>
            <a:r>
              <a:rPr lang="en-US" altLang="zh-CN" sz="2800" i="1" dirty="0">
                <a:solidFill>
                  <a:srgbClr val="FF33CC"/>
                </a:solidFill>
                <a:latin typeface="Times New Roman" pitchFamily="18" charset="0"/>
                <a:cs typeface="Times New Roman" pitchFamily="18" charset="0"/>
              </a:rPr>
              <a:t>n</a:t>
            </a:r>
          </a:p>
          <a:p>
            <a:pPr algn="just">
              <a:lnSpc>
                <a:spcPct val="90000"/>
              </a:lnSpc>
            </a:pPr>
            <a:r>
              <a:rPr lang="en-US" altLang="zh-CN" sz="2800" dirty="0">
                <a:latin typeface="Times New Roman" pitchFamily="18" charset="0"/>
                <a:cs typeface="Times New Roman" pitchFamily="18" charset="0"/>
              </a:rPr>
              <a:t>Discrete-time signal represented by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8CCF28A3-9629-4D2C-AB3F-7F2FC891F5E4}"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027" name="Rectangle 3"/>
          <p:cNvSpPr>
            <a:spLocks noGrp="1" noRot="1" noChangeArrowheads="1"/>
          </p:cNvSpPr>
          <p:nvPr>
            <p:ph type="body" idx="1"/>
          </p:nvPr>
        </p:nvSpPr>
        <p:spPr>
          <a:xfrm>
            <a:off x="304800" y="1981200"/>
            <a:ext cx="8540750" cy="4400550"/>
          </a:xfrm>
        </p:spPr>
        <p:txBody>
          <a:bodyPr>
            <a:normAutofit/>
          </a:bodyPr>
          <a:lstStyle/>
          <a:p>
            <a:r>
              <a:rPr lang="en-US" altLang="zh-CN" sz="2800" dirty="0">
                <a:latin typeface="Times New Roman" pitchFamily="18" charset="0"/>
                <a:cs typeface="Times New Roman" pitchFamily="18" charset="0"/>
              </a:rPr>
              <a:t>Discrete-time signal may also be written as a sequence of numbers inside braces:</a:t>
            </a:r>
          </a:p>
          <a:p>
            <a:pPr>
              <a:buFont typeface="Wingdings" pitchFamily="2" charset="2"/>
              <a:buNone/>
            </a:pPr>
            <a:r>
              <a:rPr lang="en-US" altLang="zh-CN" sz="2800" dirty="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]}={…,-0.2,2.2,1.1,0.2,-3.7,2.9,…}</a:t>
            </a:r>
          </a:p>
          <a:p>
            <a:pPr>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sym typeface="Symbol" pitchFamily="18" charset="2"/>
              </a:rPr>
              <a:t></a:t>
            </a:r>
            <a:endParaRPr lang="en-US" altLang="zh-CN" sz="2800" dirty="0">
              <a:solidFill>
                <a:srgbClr val="000000"/>
              </a:solidFill>
              <a:latin typeface="Times New Roman" pitchFamily="18" charset="0"/>
              <a:cs typeface="Times New Roman" pitchFamily="18" charset="0"/>
            </a:endParaRPr>
          </a:p>
          <a:p>
            <a:r>
              <a:rPr lang="en-US" altLang="zh-CN" sz="2800" dirty="0">
                <a:latin typeface="Times New Roman" pitchFamily="18" charset="0"/>
                <a:cs typeface="Times New Roman" pitchFamily="18" charset="0"/>
              </a:rPr>
              <a:t>In the above,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[-1]= -0.2,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[0]=2.2,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[1]=1.1</a:t>
            </a:r>
            <a:r>
              <a:rPr lang="en-US" altLang="zh-CN" sz="2800" dirty="0">
                <a:latin typeface="Times New Roman" pitchFamily="18" charset="0"/>
                <a:cs typeface="Times New Roman" pitchFamily="18" charset="0"/>
              </a:rPr>
              <a:t>, etc.</a:t>
            </a:r>
          </a:p>
          <a:p>
            <a:r>
              <a:rPr lang="en-US" altLang="zh-CN" sz="2800" dirty="0">
                <a:latin typeface="Times New Roman" pitchFamily="18" charset="0"/>
                <a:cs typeface="Times New Roman" pitchFamily="18" charset="0"/>
              </a:rPr>
              <a:t>The arrow is placed under the sample at time index </a:t>
            </a:r>
            <a:r>
              <a:rPr lang="en-US" altLang="zh-CN" sz="2800" i="1" dirty="0">
                <a:solidFill>
                  <a:srgbClr val="FF33CC"/>
                </a:solidFill>
                <a:latin typeface="Times New Roman" pitchFamily="18" charset="0"/>
                <a:cs typeface="Times New Roman" pitchFamily="18" charset="0"/>
              </a:rPr>
              <a:t>n </a:t>
            </a:r>
            <a:r>
              <a:rPr lang="en-US" altLang="zh-CN" sz="2800" dirty="0">
                <a:solidFill>
                  <a:srgbClr val="FF33CC"/>
                </a:solidFill>
                <a:latin typeface="Times New Roman" pitchFamily="18" charset="0"/>
                <a:cs typeface="Times New Roman" pitchFamily="18" charset="0"/>
              </a:rPr>
              <a:t>= 0</a:t>
            </a:r>
            <a:r>
              <a:rPr lang="en-US" altLang="zh-CN" sz="2800" dirty="0">
                <a:latin typeface="Times New Roman" pitchFamily="18" charset="0"/>
                <a:cs typeface="Times New Roman" pitchFamily="18" charset="0"/>
              </a:rPr>
              <a:t> </a:t>
            </a:r>
          </a:p>
        </p:txBody>
      </p:sp>
      <p:sp>
        <p:nvSpPr>
          <p:cNvPr id="4" name="Date Placeholder 3"/>
          <p:cNvSpPr>
            <a:spLocks noGrp="1"/>
          </p:cNvSpPr>
          <p:nvPr>
            <p:ph type="dt" sz="half" idx="10"/>
          </p:nvPr>
        </p:nvSpPr>
        <p:spPr/>
        <p:txBody>
          <a:bodyPr/>
          <a:lstStyle/>
          <a:p>
            <a:fld id="{41669C02-CDDC-44F0-990F-22C8F0FC28E2}"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additive="base">
                                        <p:cTn id="31"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6147" name="Rectangle 3"/>
          <p:cNvSpPr>
            <a:spLocks noGrp="1" noRot="1" noChangeArrowheads="1"/>
          </p:cNvSpPr>
          <p:nvPr>
            <p:ph type="body" idx="1"/>
          </p:nvPr>
        </p:nvSpPr>
        <p:spPr>
          <a:xfrm>
            <a:off x="304800" y="1981200"/>
            <a:ext cx="8540750" cy="1447800"/>
          </a:xfrm>
        </p:spPr>
        <p:txBody>
          <a:bodyPr>
            <a:normAutofit/>
          </a:bodyPr>
          <a:lstStyle/>
          <a:p>
            <a:pPr algn="just"/>
            <a:r>
              <a:rPr lang="en-US" altLang="zh-CN" sz="2800" dirty="0">
                <a:latin typeface="Times New Roman" pitchFamily="18" charset="0"/>
                <a:cs typeface="Times New Roman" pitchFamily="18" charset="0"/>
              </a:rPr>
              <a:t>Graphical representation of a discrete-time signal with real-valued samples is as shown below:</a:t>
            </a:r>
          </a:p>
        </p:txBody>
      </p:sp>
      <p:pic>
        <p:nvPicPr>
          <p:cNvPr id="6148" name="Picture 4"/>
          <p:cNvPicPr>
            <a:picLocks noChangeAspect="1" noChangeArrowheads="1"/>
          </p:cNvPicPr>
          <p:nvPr/>
        </p:nvPicPr>
        <p:blipFill>
          <a:blip r:embed="rId2"/>
          <a:srcRect/>
          <a:stretch>
            <a:fillRect/>
          </a:stretch>
        </p:blipFill>
        <p:spPr bwMode="auto">
          <a:xfrm>
            <a:off x="1295400" y="3429000"/>
            <a:ext cx="6400800" cy="2101850"/>
          </a:xfrm>
          <a:prstGeom prst="rect">
            <a:avLst/>
          </a:prstGeom>
          <a:noFill/>
          <a:ln w="12700">
            <a:noFill/>
            <a:miter lim="800000"/>
            <a:headEnd/>
            <a:tailEnd/>
          </a:ln>
          <a:effectLst/>
        </p:spPr>
      </p:pic>
      <p:sp>
        <p:nvSpPr>
          <p:cNvPr id="5" name="Date Placeholder 4"/>
          <p:cNvSpPr>
            <a:spLocks noGrp="1"/>
          </p:cNvSpPr>
          <p:nvPr>
            <p:ph type="dt" sz="half" idx="10"/>
          </p:nvPr>
        </p:nvSpPr>
        <p:spPr/>
        <p:txBody>
          <a:bodyPr/>
          <a:lstStyle/>
          <a:p>
            <a:fld id="{588FAA75-4B14-4379-8569-9D8CDE536095}" type="datetime4">
              <a:rPr lang="en-US" smtClean="0"/>
              <a:t>April 2, 2020</a:t>
            </a:fld>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0-#ppt_w/2"/>
                                          </p:val>
                                        </p:tav>
                                        <p:tav tm="100000">
                                          <p:val>
                                            <p:strVal val="#ppt_x"/>
                                          </p:val>
                                        </p:tav>
                                      </p:tavLst>
                                    </p:anim>
                                    <p:anim calcmode="lin" valueType="num">
                                      <p:cBhvr additive="base">
                                        <p:cTn id="14"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66915" name="Rectangle 3"/>
          <p:cNvSpPr>
            <a:spLocks noGrp="1" noRot="1" noChangeArrowheads="1"/>
          </p:cNvSpPr>
          <p:nvPr>
            <p:ph type="body" idx="1"/>
          </p:nvPr>
        </p:nvSpPr>
        <p:spPr>
          <a:xfrm>
            <a:off x="304800" y="1981200"/>
            <a:ext cx="8540750" cy="2239963"/>
          </a:xfrm>
        </p:spPr>
        <p:txBody>
          <a:bodyPr>
            <a:normAutofit/>
          </a:bodyPr>
          <a:lstStyle/>
          <a:p>
            <a:pPr algn="just"/>
            <a:r>
              <a:rPr lang="en-US" altLang="zh-CN" sz="2800" dirty="0">
                <a:latin typeface="Times New Roman" pitchFamily="18" charset="0"/>
                <a:cs typeface="Times New Roman" pitchFamily="18" charset="0"/>
              </a:rPr>
              <a:t>In some applications, a discrete-time sequence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may be generated by periodically sampling a continuous-time signal </a:t>
            </a:r>
            <a:r>
              <a:rPr lang="en-US" altLang="zh-CN" sz="2800" i="1" dirty="0" err="1">
                <a:solidFill>
                  <a:srgbClr val="FF33CC"/>
                </a:solidFill>
                <a:latin typeface="Times New Roman" pitchFamily="18" charset="0"/>
                <a:cs typeface="Times New Roman" pitchFamily="18" charset="0"/>
              </a:rPr>
              <a:t>x</a:t>
            </a:r>
            <a:r>
              <a:rPr lang="en-US" altLang="zh-CN" sz="2800" i="1" baseline="-25000" dirty="0" err="1">
                <a:solidFill>
                  <a:srgbClr val="FF33CC"/>
                </a:solidFill>
                <a:latin typeface="Times New Roman" pitchFamily="18" charset="0"/>
                <a:cs typeface="Times New Roman" pitchFamily="18" charset="0"/>
              </a:rPr>
              <a:t>a</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t</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at uniform intervals of time</a:t>
            </a:r>
          </a:p>
        </p:txBody>
      </p:sp>
      <p:pic>
        <p:nvPicPr>
          <p:cNvPr id="166916" name="Picture 4"/>
          <p:cNvPicPr>
            <a:picLocks noChangeAspect="1" noChangeArrowheads="1"/>
          </p:cNvPicPr>
          <p:nvPr/>
        </p:nvPicPr>
        <p:blipFill>
          <a:blip r:embed="rId2"/>
          <a:srcRect/>
          <a:stretch>
            <a:fillRect/>
          </a:stretch>
        </p:blipFill>
        <p:spPr bwMode="auto">
          <a:xfrm>
            <a:off x="1447800" y="3886200"/>
            <a:ext cx="6477000" cy="2049462"/>
          </a:xfrm>
          <a:prstGeom prst="rect">
            <a:avLst/>
          </a:prstGeom>
          <a:noFill/>
          <a:ln w="12700">
            <a:noFill/>
            <a:miter lim="800000"/>
            <a:headEnd/>
            <a:tailEnd/>
          </a:ln>
          <a:effectLst/>
        </p:spPr>
      </p:pic>
      <p:sp>
        <p:nvSpPr>
          <p:cNvPr id="5" name="Date Placeholder 4"/>
          <p:cNvSpPr>
            <a:spLocks noGrp="1"/>
          </p:cNvSpPr>
          <p:nvPr>
            <p:ph type="dt" sz="half" idx="10"/>
          </p:nvPr>
        </p:nvSpPr>
        <p:spPr/>
        <p:txBody>
          <a:bodyPr/>
          <a:lstStyle/>
          <a:p>
            <a:fld id="{CC167505-E5AE-4E41-9BC3-66F1E3DCB376}" type="datetime4">
              <a:rPr lang="en-US" smtClean="0"/>
              <a:t>April 2, 2020</a:t>
            </a:fld>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35</a:t>
            </a:fld>
            <a:endParaRPr lang="en-US"/>
          </a:p>
        </p:txBody>
      </p:sp>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500" fill="hold"/>
                                        <p:tgtEl>
                                          <p:spTgt spid="166916"/>
                                        </p:tgtEl>
                                        <p:attrNameLst>
                                          <p:attrName>ppt_x</p:attrName>
                                        </p:attrNameLst>
                                      </p:cBhvr>
                                      <p:tavLst>
                                        <p:tav tm="0">
                                          <p:val>
                                            <p:strVal val="0-#ppt_w/2"/>
                                          </p:val>
                                        </p:tav>
                                        <p:tav tm="100000">
                                          <p:val>
                                            <p:strVal val="#ppt_x"/>
                                          </p:val>
                                        </p:tav>
                                      </p:tavLst>
                                    </p:anim>
                                    <p:anim calcmode="lin" valueType="num">
                                      <p:cBhvr additive="base">
                                        <p:cTn id="8" dur="500" fill="hold"/>
                                        <p:tgtEl>
                                          <p:spTgt spid="166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Autofit/>
          </a:bodyPr>
          <a:lstStyle/>
          <a:p>
            <a:r>
              <a:rPr lang="en-US" altLang="zh-CN" sz="3600" b="1" dirty="0" smtClean="0">
                <a:solidFill>
                  <a:srgbClr val="C00000"/>
                </a:solidFill>
                <a:latin typeface="Times New Roman" pitchFamily="18" charset="0"/>
                <a:cs typeface="Times New Roman" pitchFamily="18" charset="0"/>
              </a:rPr>
              <a:t>Discrete-Time </a:t>
            </a:r>
            <a:r>
              <a:rPr lang="en-US" altLang="zh-CN" sz="3600" b="1" dirty="0">
                <a:solidFill>
                  <a:srgbClr val="C00000"/>
                </a:solidFill>
                <a:latin typeface="Times New Roman" pitchFamily="18" charset="0"/>
                <a:cs typeface="Times New Roman" pitchFamily="18" charset="0"/>
              </a:rPr>
              <a:t>Signals:</a:t>
            </a:r>
            <a:br>
              <a:rPr lang="en-US" altLang="zh-CN" sz="3600" b="1" dirty="0">
                <a:solidFill>
                  <a:srgbClr val="C00000"/>
                </a:solidFill>
                <a:latin typeface="Times New Roman" pitchFamily="18" charset="0"/>
                <a:cs typeface="Times New Roman" pitchFamily="18" charset="0"/>
              </a:rPr>
            </a:br>
            <a:r>
              <a:rPr lang="en-US" altLang="zh-CN" sz="3600" b="1" dirty="0">
                <a:solidFill>
                  <a:srgbClr val="C00000"/>
                </a:solidFill>
                <a:latin typeface="Times New Roman" pitchFamily="18" charset="0"/>
                <a:cs typeface="Times New Roman" pitchFamily="18" charset="0"/>
              </a:rPr>
              <a:t>Time-Domain Representation</a:t>
            </a:r>
          </a:p>
        </p:txBody>
      </p:sp>
      <p:sp>
        <p:nvSpPr>
          <p:cNvPr id="8195" name="Rectangle 3"/>
          <p:cNvSpPr>
            <a:spLocks noGrp="1" noRot="1" noChangeArrowheads="1"/>
          </p:cNvSpPr>
          <p:nvPr>
            <p:ph type="body" sz="half" idx="1"/>
          </p:nvPr>
        </p:nvSpPr>
        <p:spPr>
          <a:xfrm>
            <a:off x="304800" y="1981200"/>
            <a:ext cx="8443913" cy="3679825"/>
          </a:xfrm>
        </p:spPr>
        <p:txBody>
          <a:bodyPr>
            <a:normAutofit/>
          </a:bodyPr>
          <a:lstStyle/>
          <a:p>
            <a:pPr algn="just"/>
            <a:r>
              <a:rPr lang="en-US" altLang="zh-CN" sz="2800" dirty="0">
                <a:latin typeface="Times New Roman" pitchFamily="18" charset="0"/>
                <a:cs typeface="Times New Roman" pitchFamily="18" charset="0"/>
              </a:rPr>
              <a:t>Here, </a:t>
            </a:r>
            <a:r>
              <a:rPr lang="en-US" altLang="zh-CN" sz="2800" i="1" dirty="0">
                <a:solidFill>
                  <a:srgbClr val="FF33CC"/>
                </a:solidFill>
                <a:latin typeface="Times New Roman" pitchFamily="18" charset="0"/>
                <a:cs typeface="Times New Roman" pitchFamily="18" charset="0"/>
              </a:rPr>
              <a:t>n</a:t>
            </a:r>
            <a:r>
              <a:rPr lang="en-US" altLang="zh-CN" sz="2800" dirty="0">
                <a:latin typeface="Times New Roman" pitchFamily="18" charset="0"/>
                <a:cs typeface="Times New Roman" pitchFamily="18" charset="0"/>
              </a:rPr>
              <a:t>-</a:t>
            </a:r>
            <a:r>
              <a:rPr lang="en-US" altLang="zh-CN" sz="2800" dirty="0" err="1">
                <a:latin typeface="Times New Roman" pitchFamily="18" charset="0"/>
                <a:cs typeface="Times New Roman" pitchFamily="18" charset="0"/>
              </a:rPr>
              <a:t>th</a:t>
            </a:r>
            <a:r>
              <a:rPr lang="en-US" altLang="zh-CN" sz="2800" dirty="0">
                <a:latin typeface="Times New Roman" pitchFamily="18" charset="0"/>
                <a:cs typeface="Times New Roman" pitchFamily="18" charset="0"/>
              </a:rPr>
              <a:t> sample is given by</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i="1" dirty="0">
                <a:solidFill>
                  <a:srgbClr val="FF33CC"/>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ea typeface=""/>
                <a:cs typeface="Times New Roman" pitchFamily="18" charset="0"/>
              </a:rPr>
              <a:t>(</a:t>
            </a:r>
            <a:r>
              <a:rPr lang="en-US" altLang="zh-CN" sz="2800" i="1" dirty="0">
                <a:solidFill>
                  <a:srgbClr val="000000"/>
                </a:solidFill>
                <a:latin typeface="Times New Roman" pitchFamily="18" charset="0"/>
                <a:ea typeface=""/>
                <a:cs typeface="Times New Roman" pitchFamily="18" charset="0"/>
              </a:rPr>
              <a:t>t</a:t>
            </a:r>
            <a:r>
              <a:rPr lang="en-US" altLang="zh-CN" sz="2800" dirty="0">
                <a:solidFill>
                  <a:srgbClr val="000000"/>
                </a:solidFill>
                <a:latin typeface="Times New Roman" pitchFamily="18" charset="0"/>
                <a:ea typeface=""/>
                <a:cs typeface="Times New Roman" pitchFamily="18" charset="0"/>
              </a:rPr>
              <a:t>)</a:t>
            </a:r>
            <a:r>
              <a:rPr lang="en-US" altLang="zh-CN" sz="2800" baseline="-25000" dirty="0">
                <a:solidFill>
                  <a:srgbClr val="000000"/>
                </a:solidFill>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baseline="-25000" dirty="0">
                <a:solidFill>
                  <a:srgbClr val="000000"/>
                </a:solidFill>
                <a:latin typeface="Times New Roman" pitchFamily="18" charset="0"/>
                <a:cs typeface="Times New Roman" pitchFamily="18" charset="0"/>
              </a:rPr>
              <a:t>t</a:t>
            </a:r>
            <a:r>
              <a:rPr lang="en-US" altLang="zh-CN" sz="2800" baseline="-25000" dirty="0">
                <a:solidFill>
                  <a:srgbClr val="000000"/>
                </a:solidFill>
                <a:latin typeface="Times New Roman" pitchFamily="18" charset="0"/>
                <a:cs typeface="Times New Roman" pitchFamily="18" charset="0"/>
              </a:rPr>
              <a:t>=</a:t>
            </a:r>
            <a:r>
              <a:rPr lang="en-US" altLang="zh-CN" sz="2800" i="1" baseline="-25000" dirty="0" err="1">
                <a:solidFill>
                  <a:srgbClr val="000000"/>
                </a:solidFill>
                <a:latin typeface="Times New Roman" pitchFamily="18" charset="0"/>
                <a:cs typeface="Times New Roman" pitchFamily="18" charset="0"/>
              </a:rPr>
              <a:t>nT</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nT</a:t>
            </a: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=…,-2,-1,0,1,…</a:t>
            </a:r>
          </a:p>
          <a:p>
            <a:pPr algn="just"/>
            <a:r>
              <a:rPr lang="en-US" altLang="zh-CN" sz="2800" dirty="0">
                <a:latin typeface="Times New Roman" pitchFamily="18" charset="0"/>
                <a:cs typeface="Times New Roman" pitchFamily="18" charset="0"/>
              </a:rPr>
              <a:t> The spacing </a:t>
            </a:r>
            <a:r>
              <a:rPr lang="en-US" altLang="zh-CN" sz="2800" i="1" dirty="0">
                <a:solidFill>
                  <a:srgbClr val="FF33CC"/>
                </a:solidFill>
                <a:latin typeface="Times New Roman" pitchFamily="18" charset="0"/>
                <a:cs typeface="Times New Roman" pitchFamily="18" charset="0"/>
              </a:rPr>
              <a:t>T</a:t>
            </a:r>
            <a:r>
              <a:rPr lang="en-US" altLang="zh-CN" sz="2800" dirty="0">
                <a:latin typeface="Times New Roman" pitchFamily="18" charset="0"/>
                <a:cs typeface="Times New Roman" pitchFamily="18" charset="0"/>
              </a:rPr>
              <a:t> between two consecutive samples is called the </a:t>
            </a:r>
            <a:r>
              <a:rPr lang="en-US" altLang="zh-CN" sz="2800" dirty="0">
                <a:solidFill>
                  <a:srgbClr val="FF3300"/>
                </a:solidFill>
                <a:latin typeface="Times New Roman" pitchFamily="18" charset="0"/>
                <a:cs typeface="Times New Roman" pitchFamily="18" charset="0"/>
              </a:rPr>
              <a:t>sampling interval</a:t>
            </a:r>
            <a:r>
              <a:rPr lang="en-US" altLang="zh-CN" sz="2800" dirty="0">
                <a:latin typeface="Times New Roman" pitchFamily="18" charset="0"/>
                <a:cs typeface="Times New Roman" pitchFamily="18" charset="0"/>
              </a:rPr>
              <a:t> or </a:t>
            </a:r>
            <a:r>
              <a:rPr lang="en-US" altLang="zh-CN" sz="2800" dirty="0">
                <a:solidFill>
                  <a:srgbClr val="FF3300"/>
                </a:solidFill>
                <a:latin typeface="Times New Roman" pitchFamily="18" charset="0"/>
                <a:cs typeface="Times New Roman" pitchFamily="18" charset="0"/>
              </a:rPr>
              <a:t>sampling period</a:t>
            </a:r>
          </a:p>
          <a:p>
            <a:pPr algn="just"/>
            <a:r>
              <a:rPr lang="en-US" altLang="zh-CN" sz="2800" dirty="0">
                <a:latin typeface="Times New Roman" pitchFamily="18" charset="0"/>
                <a:cs typeface="Times New Roman" pitchFamily="18" charset="0"/>
              </a:rPr>
              <a:t>Reciprocal of sampling interval</a:t>
            </a:r>
            <a:r>
              <a:rPr lang="en-US" altLang="zh-CN" sz="2800" dirty="0">
                <a:solidFill>
                  <a:srgbClr val="FF33CC"/>
                </a:solidFill>
                <a:latin typeface="Times New Roman" pitchFamily="18" charset="0"/>
                <a:cs typeface="Times New Roman" pitchFamily="18" charset="0"/>
              </a:rPr>
              <a:t> </a:t>
            </a:r>
            <a:r>
              <a:rPr lang="en-US" altLang="zh-CN" sz="2800" i="1" dirty="0">
                <a:solidFill>
                  <a:srgbClr val="FF33CC"/>
                </a:solidFill>
                <a:latin typeface="Times New Roman" pitchFamily="18" charset="0"/>
                <a:cs typeface="Times New Roman" pitchFamily="18" charset="0"/>
              </a:rPr>
              <a:t>T</a:t>
            </a:r>
            <a:r>
              <a:rPr lang="en-US" altLang="zh-CN" sz="2800" dirty="0">
                <a:latin typeface="Times New Roman" pitchFamily="18" charset="0"/>
                <a:cs typeface="Times New Roman" pitchFamily="18" charset="0"/>
              </a:rPr>
              <a:t>, denoted as </a:t>
            </a:r>
            <a:r>
              <a:rPr lang="en-US" altLang="zh-CN" sz="2800" i="1" dirty="0">
                <a:solidFill>
                  <a:srgbClr val="FF33CC"/>
                </a:solidFill>
                <a:latin typeface="Times New Roman" pitchFamily="18" charset="0"/>
                <a:cs typeface="Times New Roman" pitchFamily="18" charset="0"/>
              </a:rPr>
              <a:t>F</a:t>
            </a:r>
            <a:r>
              <a:rPr lang="en-US" altLang="zh-CN" sz="2800" i="1" baseline="-25000" dirty="0">
                <a:solidFill>
                  <a:srgbClr val="FF33CC"/>
                </a:solidFill>
                <a:latin typeface="Times New Roman" pitchFamily="18" charset="0"/>
                <a:cs typeface="Times New Roman" pitchFamily="18" charset="0"/>
              </a:rPr>
              <a:t>T</a:t>
            </a:r>
            <a:r>
              <a:rPr lang="en-US" altLang="zh-CN" sz="2800" dirty="0">
                <a:latin typeface="Times New Roman" pitchFamily="18" charset="0"/>
                <a:cs typeface="Times New Roman" pitchFamily="18" charset="0"/>
              </a:rPr>
              <a:t> , is called the </a:t>
            </a:r>
            <a:r>
              <a:rPr lang="en-US" altLang="zh-CN" sz="2800" dirty="0">
                <a:solidFill>
                  <a:srgbClr val="FF3300"/>
                </a:solidFill>
                <a:latin typeface="Times New Roman" pitchFamily="18" charset="0"/>
                <a:cs typeface="Times New Roman" pitchFamily="18" charset="0"/>
              </a:rPr>
              <a:t>sampling frequency</a:t>
            </a:r>
            <a:r>
              <a:rPr lang="en-US" altLang="zh-CN" sz="2800" dirty="0">
                <a:latin typeface="Times New Roman" pitchFamily="18" charset="0"/>
                <a:cs typeface="Times New Roman" pitchFamily="18" charset="0"/>
              </a:rPr>
              <a:t>:</a:t>
            </a:r>
          </a:p>
        </p:txBody>
      </p:sp>
      <p:graphicFrame>
        <p:nvGraphicFramePr>
          <p:cNvPr id="8196" name="Object 4"/>
          <p:cNvGraphicFramePr>
            <a:graphicFrameLocks noChangeAspect="1"/>
          </p:cNvGraphicFramePr>
          <p:nvPr/>
        </p:nvGraphicFramePr>
        <p:xfrm>
          <a:off x="4330700" y="3232150"/>
          <a:ext cx="482600" cy="393700"/>
        </p:xfrm>
        <a:graphic>
          <a:graphicData uri="http://schemas.openxmlformats.org/presentationml/2006/ole">
            <p:oleObj spid="_x0000_s44034" name="公式" r:id="rId3" imgW="482400" imgH="393480" progId="Equation.3">
              <p:embed/>
            </p:oleObj>
          </a:graphicData>
        </a:graphic>
      </p:graphicFrame>
      <p:graphicFrame>
        <p:nvGraphicFramePr>
          <p:cNvPr id="8198" name="Object 6"/>
          <p:cNvGraphicFramePr>
            <a:graphicFrameLocks noChangeAspect="1"/>
          </p:cNvGraphicFramePr>
          <p:nvPr>
            <p:ph sz="half" idx="2"/>
          </p:nvPr>
        </p:nvGraphicFramePr>
        <p:xfrm>
          <a:off x="3886200" y="5105400"/>
          <a:ext cx="1079500" cy="881063"/>
        </p:xfrm>
        <a:graphic>
          <a:graphicData uri="http://schemas.openxmlformats.org/presentationml/2006/ole">
            <p:oleObj spid="_x0000_s44035" name="公式" r:id="rId4" imgW="482400" imgH="393480" progId="Equation.3">
              <p:embed/>
            </p:oleObj>
          </a:graphicData>
        </a:graphic>
      </p:graphicFrame>
      <p:sp>
        <p:nvSpPr>
          <p:cNvPr id="6" name="Date Placeholder 5"/>
          <p:cNvSpPr>
            <a:spLocks noGrp="1"/>
          </p:cNvSpPr>
          <p:nvPr>
            <p:ph type="dt" sz="half" idx="10"/>
          </p:nvPr>
        </p:nvSpPr>
        <p:spPr/>
        <p:txBody>
          <a:bodyPr/>
          <a:lstStyle/>
          <a:p>
            <a:fld id="{3E310DC3-E840-4208-9738-00EA29B26E61}" type="datetime4">
              <a:rPr lang="en-US" altLang="zh-CN" smtClean="0"/>
              <a:t>April 2, 2020</a:t>
            </a:fld>
            <a:endParaRPr lang="en-US" altLang="zh-CN"/>
          </a:p>
        </p:txBody>
      </p:sp>
      <p:sp>
        <p:nvSpPr>
          <p:cNvPr id="7" name="Slide Number Placeholder 6"/>
          <p:cNvSpPr>
            <a:spLocks noGrp="1"/>
          </p:cNvSpPr>
          <p:nvPr>
            <p:ph type="sldNum" sz="quarter" idx="12"/>
          </p:nvPr>
        </p:nvSpPr>
        <p:spPr/>
        <p:txBody>
          <a:bodyPr/>
          <a:lstStyle/>
          <a:p>
            <a:fld id="{0E6055B8-19E2-40C3-982B-EEDE39A1989F}" type="slidenum">
              <a:rPr lang="en-US" altLang="zh-CN" smtClean="0"/>
              <a:pPr/>
              <a:t>36</a:t>
            </a:fld>
            <a:endParaRPr lang="en-US" altLang="zh-CN"/>
          </a:p>
        </p:txBody>
      </p:sp>
      <p:sp>
        <p:nvSpPr>
          <p:cNvPr id="8" name="Footer Placeholder 7"/>
          <p:cNvSpPr>
            <a:spLocks noGrp="1"/>
          </p:cNvSpPr>
          <p:nvPr>
            <p:ph type="ftr" sz="quarter" idx="11"/>
          </p:nvPr>
        </p:nvSpPr>
        <p:spPr/>
        <p:txBody>
          <a:bodyPr/>
          <a:lstStyle/>
          <a:p>
            <a:r>
              <a:rPr lang="en-US" altLang="zh-CN" smtClean="0"/>
              <a:t>CSE 447, Digital Signal Processing, Dept. of Computer Science and Engineering</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9219" name="Rectangle 3"/>
          <p:cNvSpPr>
            <a:spLocks noGrp="1" noRot="1" noChangeArrowheads="1"/>
          </p:cNvSpPr>
          <p:nvPr>
            <p:ph type="body" idx="1"/>
          </p:nvPr>
        </p:nvSpPr>
        <p:spPr>
          <a:xfrm>
            <a:off x="304800" y="1981200"/>
            <a:ext cx="8540750" cy="4400550"/>
          </a:xfrm>
        </p:spPr>
        <p:txBody>
          <a:bodyPr>
            <a:normAutofit/>
          </a:bodyPr>
          <a:lstStyle/>
          <a:p>
            <a:pPr algn="just"/>
            <a:r>
              <a:rPr lang="en-US" altLang="zh-CN" sz="2800" dirty="0">
                <a:latin typeface="Times New Roman" pitchFamily="18" charset="0"/>
                <a:cs typeface="Times New Roman" pitchFamily="18" charset="0"/>
              </a:rPr>
              <a:t>Unit of sampling frequency is cycles per second, or hertz </a:t>
            </a:r>
            <a:r>
              <a:rPr lang="en-US" altLang="zh-CN" sz="2800" dirty="0">
                <a:solidFill>
                  <a:srgbClr val="FF33CC"/>
                </a:solidFill>
                <a:latin typeface="Times New Roman" pitchFamily="18" charset="0"/>
                <a:cs typeface="Times New Roman" pitchFamily="18" charset="0"/>
              </a:rPr>
              <a:t>(Hz)</a:t>
            </a:r>
            <a:r>
              <a:rPr lang="en-US" altLang="zh-CN" sz="2800" dirty="0">
                <a:latin typeface="Times New Roman" pitchFamily="18" charset="0"/>
                <a:cs typeface="Times New Roman" pitchFamily="18" charset="0"/>
              </a:rPr>
              <a:t> , if T is in seconds</a:t>
            </a:r>
          </a:p>
          <a:p>
            <a:pPr algn="just"/>
            <a:r>
              <a:rPr lang="en-US" altLang="zh-CN" sz="2800" dirty="0">
                <a:latin typeface="Times New Roman" pitchFamily="18" charset="0"/>
                <a:cs typeface="Times New Roman" pitchFamily="18" charset="0"/>
              </a:rPr>
              <a:t>Whether or not the sequence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has been obtained by sampling, the quantity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called the </a:t>
            </a:r>
            <a:r>
              <a:rPr lang="en-US" altLang="zh-CN" sz="2800" i="1" dirty="0">
                <a:solidFill>
                  <a:srgbClr val="FF33CC"/>
                </a:solidFill>
                <a:latin typeface="Times New Roman" pitchFamily="18" charset="0"/>
                <a:cs typeface="Times New Roman" pitchFamily="18" charset="0"/>
              </a:rPr>
              <a:t>n</a:t>
            </a:r>
            <a:r>
              <a:rPr lang="en-US" altLang="zh-CN" sz="2800" dirty="0">
                <a:latin typeface="Times New Roman" pitchFamily="18" charset="0"/>
                <a:cs typeface="Times New Roman" pitchFamily="18" charset="0"/>
              </a:rPr>
              <a:t>-</a:t>
            </a:r>
            <a:r>
              <a:rPr lang="en-US" altLang="zh-CN" sz="2800" dirty="0" err="1">
                <a:latin typeface="Times New Roman" pitchFamily="18" charset="0"/>
                <a:cs typeface="Times New Roman" pitchFamily="18" charset="0"/>
              </a:rPr>
              <a:t>th</a:t>
            </a:r>
            <a:r>
              <a:rPr lang="en-US" altLang="zh-CN" sz="2800" dirty="0">
                <a:latin typeface="Times New Roman" pitchFamily="18" charset="0"/>
                <a:cs typeface="Times New Roman" pitchFamily="18" charset="0"/>
              </a:rPr>
              <a:t> sample of the sequence </a:t>
            </a:r>
          </a:p>
          <a:p>
            <a:pPr algn="just"/>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a </a:t>
            </a:r>
            <a:r>
              <a:rPr lang="en-US" altLang="zh-CN" sz="2800" dirty="0">
                <a:solidFill>
                  <a:srgbClr val="FF3300"/>
                </a:solidFill>
                <a:latin typeface="Times New Roman" pitchFamily="18" charset="0"/>
                <a:cs typeface="Times New Roman" pitchFamily="18" charset="0"/>
              </a:rPr>
              <a:t>real sequence</a:t>
            </a:r>
            <a:r>
              <a:rPr lang="en-US" altLang="zh-CN" sz="2800" dirty="0">
                <a:latin typeface="Times New Roman" pitchFamily="18" charset="0"/>
                <a:cs typeface="Times New Roman" pitchFamily="18" charset="0"/>
              </a:rPr>
              <a:t>, if the </a:t>
            </a:r>
            <a:r>
              <a:rPr lang="en-US" altLang="zh-CN" sz="2800" i="1" dirty="0">
                <a:solidFill>
                  <a:srgbClr val="FF33CC"/>
                </a:solidFill>
                <a:latin typeface="Times New Roman" pitchFamily="18" charset="0"/>
                <a:cs typeface="Times New Roman" pitchFamily="18" charset="0"/>
              </a:rPr>
              <a:t>n</a:t>
            </a:r>
            <a:r>
              <a:rPr lang="en-US" altLang="zh-CN" sz="2800" dirty="0">
                <a:latin typeface="Times New Roman" pitchFamily="18" charset="0"/>
                <a:cs typeface="Times New Roman" pitchFamily="18" charset="0"/>
              </a:rPr>
              <a:t>-</a:t>
            </a:r>
            <a:r>
              <a:rPr lang="en-US" altLang="zh-CN" sz="2800" dirty="0" err="1">
                <a:latin typeface="Times New Roman" pitchFamily="18" charset="0"/>
                <a:cs typeface="Times New Roman" pitchFamily="18" charset="0"/>
              </a:rPr>
              <a:t>th</a:t>
            </a:r>
            <a:r>
              <a:rPr lang="en-US" altLang="zh-CN" sz="2800" dirty="0">
                <a:latin typeface="Times New Roman" pitchFamily="18" charset="0"/>
                <a:cs typeface="Times New Roman" pitchFamily="18" charset="0"/>
              </a:rPr>
              <a:t> sample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real for all values of </a:t>
            </a:r>
            <a:r>
              <a:rPr lang="en-US" altLang="zh-CN" sz="2800" i="1" dirty="0">
                <a:solidFill>
                  <a:srgbClr val="FF33CC"/>
                </a:solidFill>
                <a:latin typeface="Times New Roman" pitchFamily="18" charset="0"/>
                <a:cs typeface="Times New Roman" pitchFamily="18" charset="0"/>
              </a:rPr>
              <a:t>n</a:t>
            </a:r>
          </a:p>
          <a:p>
            <a:pPr algn="just"/>
            <a:r>
              <a:rPr lang="en-US" altLang="zh-CN" sz="2800" dirty="0">
                <a:latin typeface="Times New Roman" pitchFamily="18" charset="0"/>
                <a:cs typeface="Times New Roman" pitchFamily="18" charset="0"/>
              </a:rPr>
              <a:t>Otherwise,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a </a:t>
            </a:r>
            <a:r>
              <a:rPr lang="en-US" altLang="zh-CN" sz="2800" dirty="0">
                <a:solidFill>
                  <a:srgbClr val="FF3300"/>
                </a:solidFill>
                <a:latin typeface="Times New Roman" pitchFamily="18" charset="0"/>
                <a:cs typeface="Times New Roman" pitchFamily="18" charset="0"/>
              </a:rPr>
              <a:t>complex sequence</a:t>
            </a:r>
          </a:p>
        </p:txBody>
      </p:sp>
      <p:sp>
        <p:nvSpPr>
          <p:cNvPr id="4" name="Date Placeholder 3"/>
          <p:cNvSpPr>
            <a:spLocks noGrp="1"/>
          </p:cNvSpPr>
          <p:nvPr>
            <p:ph type="dt" sz="half" idx="10"/>
          </p:nvPr>
        </p:nvSpPr>
        <p:spPr/>
        <p:txBody>
          <a:bodyPr/>
          <a:lstStyle/>
          <a:p>
            <a:fld id="{9F15E984-F8C8-4782-A03A-9BEEC11717ED}"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0243" name="Rectangle 3"/>
          <p:cNvSpPr>
            <a:spLocks noGrp="1" noRot="1" noChangeArrowheads="1"/>
          </p:cNvSpPr>
          <p:nvPr>
            <p:ph type="body" idx="1"/>
          </p:nvPr>
        </p:nvSpPr>
        <p:spPr/>
        <p:txBody>
          <a:bodyPr>
            <a:normAutofit/>
          </a:bodyPr>
          <a:lstStyle/>
          <a:p>
            <a:pPr algn="just"/>
            <a:r>
              <a:rPr lang="en-US" altLang="zh-CN" sz="2800" dirty="0">
                <a:latin typeface="Times New Roman" pitchFamily="18" charset="0"/>
                <a:cs typeface="Times New Roman" pitchFamily="18" charset="0"/>
              </a:rPr>
              <a:t>A complex sequence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can be written as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re</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]}+j{</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im</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where  </a:t>
            </a:r>
            <a:r>
              <a:rPr lang="en-US" altLang="zh-CN" sz="2800" i="1" dirty="0" err="1">
                <a:solidFill>
                  <a:srgbClr val="FF33CC"/>
                </a:solidFill>
                <a:latin typeface="Times New Roman" pitchFamily="18" charset="0"/>
                <a:cs typeface="Times New Roman" pitchFamily="18" charset="0"/>
              </a:rPr>
              <a:t>x</a:t>
            </a:r>
            <a:r>
              <a:rPr lang="en-US" altLang="zh-CN" sz="2800" i="1" baseline="-25000" dirty="0" err="1">
                <a:solidFill>
                  <a:srgbClr val="FF33CC"/>
                </a:solidFill>
                <a:latin typeface="Times New Roman" pitchFamily="18" charset="0"/>
                <a:cs typeface="Times New Roman" pitchFamily="18" charset="0"/>
              </a:rPr>
              <a:t>re</a:t>
            </a:r>
            <a:r>
              <a:rPr lang="en-US" altLang="zh-CN" sz="2800" dirty="0">
                <a:latin typeface="Times New Roman" pitchFamily="18" charset="0"/>
                <a:cs typeface="Times New Roman" pitchFamily="18" charset="0"/>
              </a:rPr>
              <a:t> and </a:t>
            </a:r>
            <a:r>
              <a:rPr lang="en-US" altLang="zh-CN" sz="2800" i="1" dirty="0" err="1">
                <a:solidFill>
                  <a:srgbClr val="FF33CC"/>
                </a:solidFill>
                <a:latin typeface="Times New Roman" pitchFamily="18" charset="0"/>
                <a:cs typeface="Times New Roman" pitchFamily="18" charset="0"/>
              </a:rPr>
              <a:t>x</a:t>
            </a:r>
            <a:r>
              <a:rPr lang="en-US" altLang="zh-CN" sz="2800" i="1" baseline="-25000" dirty="0" err="1">
                <a:solidFill>
                  <a:srgbClr val="FF33CC"/>
                </a:solidFill>
                <a:latin typeface="Times New Roman" pitchFamily="18" charset="0"/>
                <a:cs typeface="Times New Roman" pitchFamily="18" charset="0"/>
              </a:rPr>
              <a:t>im</a:t>
            </a:r>
            <a:r>
              <a:rPr lang="en-US" altLang="zh-CN" sz="2800" dirty="0">
                <a:latin typeface="Times New Roman" pitchFamily="18" charset="0"/>
                <a:cs typeface="Times New Roman" pitchFamily="18" charset="0"/>
              </a:rPr>
              <a:t> are the real and imaginary parts of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a:t>
            </a:r>
          </a:p>
          <a:p>
            <a:pPr algn="just"/>
            <a:r>
              <a:rPr lang="en-US" altLang="zh-CN" sz="2800" dirty="0">
                <a:latin typeface="Times New Roman" pitchFamily="18" charset="0"/>
                <a:cs typeface="Times New Roman" pitchFamily="18" charset="0"/>
              </a:rPr>
              <a:t>The complex conjugate sequence of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given by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re</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]}-j{</a:t>
            </a:r>
            <a:r>
              <a:rPr lang="en-US" altLang="zh-CN" sz="2800" i="1" dirty="0" err="1">
                <a:solidFill>
                  <a:srgbClr val="000000"/>
                </a:solidFill>
                <a:latin typeface="Times New Roman" pitchFamily="18" charset="0"/>
                <a:cs typeface="Times New Roman" pitchFamily="18" charset="0"/>
              </a:rPr>
              <a:t>x</a:t>
            </a:r>
            <a:r>
              <a:rPr lang="en-US" altLang="zh-CN" sz="2800" i="1" baseline="-25000" dirty="0" err="1">
                <a:solidFill>
                  <a:srgbClr val="000000"/>
                </a:solidFill>
                <a:latin typeface="Times New Roman" pitchFamily="18" charset="0"/>
                <a:cs typeface="Times New Roman" pitchFamily="18" charset="0"/>
              </a:rPr>
              <a:t>im</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a:t>
            </a:r>
          </a:p>
          <a:p>
            <a:pPr algn="just"/>
            <a:r>
              <a:rPr lang="en-US" altLang="zh-CN" sz="2800" dirty="0">
                <a:latin typeface="Times New Roman" pitchFamily="18" charset="0"/>
                <a:cs typeface="Times New Roman" pitchFamily="18" charset="0"/>
              </a:rPr>
              <a:t> Often the braces are ignored to denote a sequence if there is no ambiguity</a:t>
            </a:r>
          </a:p>
        </p:txBody>
      </p:sp>
      <p:sp>
        <p:nvSpPr>
          <p:cNvPr id="4" name="Date Placeholder 3"/>
          <p:cNvSpPr>
            <a:spLocks noGrp="1"/>
          </p:cNvSpPr>
          <p:nvPr>
            <p:ph type="dt" sz="half" idx="10"/>
          </p:nvPr>
        </p:nvSpPr>
        <p:spPr/>
        <p:txBody>
          <a:bodyPr/>
          <a:lstStyle/>
          <a:p>
            <a:fld id="{E2F98220-CC57-492D-B951-44263D72811A}"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1267" name="Rectangle 3"/>
          <p:cNvSpPr>
            <a:spLocks noGrp="1" noRot="1" noChangeArrowheads="1"/>
          </p:cNvSpPr>
          <p:nvPr>
            <p:ph type="body" idx="1"/>
          </p:nvPr>
        </p:nvSpPr>
        <p:spPr>
          <a:xfrm>
            <a:off x="304800" y="1752600"/>
            <a:ext cx="8540750" cy="4556125"/>
          </a:xfrm>
        </p:spPr>
        <p:txBody>
          <a:bodyPr>
            <a:normAutofit/>
          </a:bodyPr>
          <a:lstStyle/>
          <a:p>
            <a:pPr algn="just">
              <a:lnSpc>
                <a:spcPct val="90000"/>
              </a:lnSpc>
            </a:pPr>
            <a:r>
              <a:rPr lang="en-US" altLang="zh-CN" sz="2800" u="sng" dirty="0">
                <a:solidFill>
                  <a:srgbClr val="FF3300"/>
                </a:solidFill>
                <a:latin typeface="Times New Roman" pitchFamily="18" charset="0"/>
                <a:cs typeface="Times New Roman" pitchFamily="18" charset="0"/>
              </a:rPr>
              <a:t>Example</a:t>
            </a:r>
            <a:r>
              <a:rPr lang="en-US" altLang="zh-CN" sz="2800" dirty="0">
                <a:latin typeface="Times New Roman" pitchFamily="18" charset="0"/>
                <a:cs typeface="Times New Roman" pitchFamily="18" charset="0"/>
              </a:rPr>
              <a:t> -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cos0.25</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a real sequence  </a:t>
            </a:r>
            <a:r>
              <a:rPr lang="en-US" altLang="zh-CN" sz="2800" dirty="0" smtClean="0">
                <a:latin typeface="Times New Roman" pitchFamily="18" charset="0"/>
                <a:cs typeface="Times New Roman" pitchFamily="18" charset="0"/>
              </a:rPr>
              <a:t> </a:t>
            </a:r>
            <a:r>
              <a:rPr lang="en-US" altLang="zh-CN" sz="2800" dirty="0" smtClean="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y</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e</a:t>
            </a:r>
            <a:r>
              <a:rPr lang="en-US" altLang="zh-CN" sz="2800" baseline="30000" dirty="0" err="1">
                <a:solidFill>
                  <a:srgbClr val="000000"/>
                </a:solidFill>
                <a:latin typeface="Times New Roman" pitchFamily="18" charset="0"/>
                <a:cs typeface="Times New Roman" pitchFamily="18" charset="0"/>
              </a:rPr>
              <a:t>j0.3</a:t>
            </a:r>
            <a:r>
              <a:rPr lang="en-US" altLang="zh-CN" sz="2800" i="1" baseline="30000"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a complex sequence</a:t>
            </a:r>
          </a:p>
          <a:p>
            <a:pPr algn="just">
              <a:lnSpc>
                <a:spcPct val="90000"/>
              </a:lnSpc>
            </a:pPr>
            <a:r>
              <a:rPr lang="en-US" altLang="zh-CN" sz="2800" dirty="0">
                <a:latin typeface="Times New Roman" pitchFamily="18" charset="0"/>
                <a:cs typeface="Times New Roman" pitchFamily="18" charset="0"/>
              </a:rPr>
              <a:t>We can write</a:t>
            </a:r>
          </a:p>
          <a:p>
            <a:pPr algn="just">
              <a:lnSpc>
                <a:spcPct val="90000"/>
              </a:lnSpc>
              <a:buFont typeface="Wingdings" pitchFamily="2" charset="2"/>
              <a:buNone/>
            </a:pPr>
            <a:r>
              <a:rPr lang="en-US" altLang="zh-CN" sz="2800" dirty="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y</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cos0.3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 </a:t>
            </a:r>
            <a:r>
              <a:rPr lang="en-US" altLang="zh-CN" sz="2800" dirty="0" err="1">
                <a:solidFill>
                  <a:srgbClr val="000000"/>
                </a:solidFill>
                <a:latin typeface="Times New Roman" pitchFamily="18" charset="0"/>
                <a:cs typeface="Times New Roman" pitchFamily="18" charset="0"/>
              </a:rPr>
              <a:t>jsin0.3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p>
          <a:p>
            <a:pPr algn="just">
              <a:lnSpc>
                <a:spcPct val="90000"/>
              </a:lnSpc>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dirty="0" err="1">
                <a:solidFill>
                  <a:srgbClr val="000000"/>
                </a:solidFill>
                <a:latin typeface="Times New Roman" pitchFamily="18" charset="0"/>
                <a:cs typeface="Times New Roman" pitchFamily="18" charset="0"/>
              </a:rPr>
              <a:t>cos0.3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 j{</a:t>
            </a:r>
            <a:r>
              <a:rPr lang="en-US" altLang="zh-CN" sz="2800" dirty="0" err="1">
                <a:solidFill>
                  <a:srgbClr val="000000"/>
                </a:solidFill>
                <a:latin typeface="Times New Roman" pitchFamily="18" charset="0"/>
                <a:cs typeface="Times New Roman" pitchFamily="18" charset="0"/>
              </a:rPr>
              <a:t>sin0.3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p>
          <a:p>
            <a:pPr algn="just">
              <a:lnSpc>
                <a:spcPct val="90000"/>
              </a:lnSpc>
              <a:buFont typeface="Wingdings" pitchFamily="2" charset="2"/>
              <a:buNone/>
            </a:pPr>
            <a:r>
              <a:rPr lang="en-US" altLang="zh-CN" sz="2800" dirty="0">
                <a:latin typeface="Times New Roman" pitchFamily="18" charset="0"/>
                <a:cs typeface="Times New Roman" pitchFamily="18" charset="0"/>
              </a:rPr>
              <a:t>  	where  </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y</a:t>
            </a:r>
            <a:r>
              <a:rPr lang="en-US" altLang="zh-CN" sz="2800" i="1" baseline="-25000" dirty="0" err="1">
                <a:solidFill>
                  <a:srgbClr val="000000"/>
                </a:solidFill>
                <a:latin typeface="Times New Roman" pitchFamily="18" charset="0"/>
                <a:cs typeface="Times New Roman" pitchFamily="18" charset="0"/>
              </a:rPr>
              <a:t>re</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cos0.3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p>
          <a:p>
            <a:pPr algn="just">
              <a:lnSpc>
                <a:spcPct val="90000"/>
              </a:lnSpc>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i="1" dirty="0" err="1">
                <a:solidFill>
                  <a:srgbClr val="000000"/>
                </a:solidFill>
                <a:latin typeface="Times New Roman" pitchFamily="18" charset="0"/>
                <a:cs typeface="Times New Roman" pitchFamily="18" charset="0"/>
              </a:rPr>
              <a:t>y</a:t>
            </a:r>
            <a:r>
              <a:rPr lang="en-US" altLang="zh-CN" sz="2800" i="1" baseline="-25000" dirty="0" err="1">
                <a:solidFill>
                  <a:srgbClr val="000000"/>
                </a:solidFill>
                <a:latin typeface="Times New Roman" pitchFamily="18" charset="0"/>
                <a:cs typeface="Times New Roman" pitchFamily="18" charset="0"/>
              </a:rPr>
              <a:t>im</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sin0.3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6CDC1ED2-D2C6-4B31-AB08-DAF9B6D6DB28}"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ctr">
              <a:buNone/>
            </a:pPr>
            <a:r>
              <a:rPr lang="en-US" dirty="0" smtClean="0">
                <a:latin typeface="Kalpurush" pitchFamily="2" charset="0"/>
                <a:cs typeface="Kalpurush" pitchFamily="2" charset="0"/>
              </a:rPr>
              <a:t>“</a:t>
            </a:r>
            <a:r>
              <a:rPr lang="en-US" dirty="0" err="1" smtClean="0">
                <a:latin typeface="Kalpurush" pitchFamily="2" charset="0"/>
                <a:cs typeface="Kalpurush" pitchFamily="2" charset="0"/>
              </a:rPr>
              <a:t>প্রকৃত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আনন্দ</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পেতে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হলে</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দুঃখবরণ</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আবশ্যক</a:t>
            </a:r>
            <a:r>
              <a:rPr lang="en-US" dirty="0" smtClean="0">
                <a:latin typeface="Kalpurush" pitchFamily="2" charset="0"/>
                <a:cs typeface="Kalpurush" pitchFamily="2" charset="0"/>
              </a:rPr>
              <a:t>”</a:t>
            </a:r>
          </a:p>
          <a:p>
            <a:pPr algn="r">
              <a:buNone/>
            </a:pP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মহাভারত</a:t>
            </a:r>
            <a:endParaRPr lang="en-US" dirty="0">
              <a:latin typeface="Kalpurush" pitchFamily="2" charset="0"/>
              <a:cs typeface="Kalpurush" pitchFamily="2" charset="0"/>
            </a:endParaRPr>
          </a:p>
        </p:txBody>
      </p:sp>
      <p:sp>
        <p:nvSpPr>
          <p:cNvPr id="4" name="Date Placeholder 3"/>
          <p:cNvSpPr>
            <a:spLocks noGrp="1"/>
          </p:cNvSpPr>
          <p:nvPr>
            <p:ph type="dt" sz="half" idx="10"/>
          </p:nvPr>
        </p:nvSpPr>
        <p:spPr/>
        <p:txBody>
          <a:bodyPr/>
          <a:lstStyle/>
          <a:p>
            <a:fld id="{0B90A578-9BAF-40CF-B139-0836896CE910}"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4</a:t>
            </a:fld>
            <a:endParaRPr lang="en-US"/>
          </a:p>
        </p:txBody>
      </p:sp>
      <p:pic>
        <p:nvPicPr>
          <p:cNvPr id="7" name="Content Placeholder 5">
            <a:extLst>
              <a:ext uri="{FF2B5EF4-FFF2-40B4-BE49-F238E27FC236}">
                <a16:creationId xmlns:a16="http://schemas.microsoft.com/office/drawing/2014/main" xmlns="" id="{7E057D81-B6AF-4E58-A991-E976FED665B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2200" y="2133600"/>
            <a:ext cx="4419600" cy="3276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69987" name="Rectangle 3"/>
          <p:cNvSpPr>
            <a:spLocks noGrp="1" noRot="1" noChangeArrowheads="1"/>
          </p:cNvSpPr>
          <p:nvPr>
            <p:ph type="body" idx="1"/>
          </p:nvPr>
        </p:nvSpPr>
        <p:spPr/>
        <p:txBody>
          <a:bodyPr/>
          <a:lstStyle/>
          <a:p>
            <a:pPr algn="just"/>
            <a:r>
              <a:rPr lang="en-US" altLang="zh-CN" sz="2800" u="sng" dirty="0">
                <a:solidFill>
                  <a:srgbClr val="FF3300"/>
                </a:solidFill>
                <a:latin typeface="Times New Roman" pitchFamily="18" charset="0"/>
                <a:cs typeface="Times New Roman" pitchFamily="18" charset="0"/>
              </a:rPr>
              <a:t>Example</a:t>
            </a:r>
            <a:r>
              <a:rPr lang="en-US" altLang="zh-CN" sz="2800" dirty="0">
                <a:latin typeface="Times New Roman" pitchFamily="18" charset="0"/>
                <a:cs typeface="Times New Roman" pitchFamily="18" charset="0"/>
              </a:rPr>
              <a:t> –</a:t>
            </a:r>
          </a:p>
          <a:p>
            <a:pPr algn="just">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w</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cos0.3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j{</a:t>
            </a:r>
            <a:r>
              <a:rPr lang="en-US" altLang="zh-CN" sz="2800" dirty="0" err="1">
                <a:solidFill>
                  <a:srgbClr val="000000"/>
                </a:solidFill>
                <a:latin typeface="Times New Roman" pitchFamily="18" charset="0"/>
                <a:cs typeface="Times New Roman" pitchFamily="18" charset="0"/>
              </a:rPr>
              <a:t>sin0.3</a:t>
            </a:r>
            <a:r>
              <a:rPr lang="en-US" altLang="zh-CN" sz="2800" i="1"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e</a:t>
            </a:r>
            <a:r>
              <a:rPr lang="en-US" altLang="zh-CN" sz="2800" baseline="30000" dirty="0">
                <a:solidFill>
                  <a:srgbClr val="000000"/>
                </a:solidFill>
                <a:latin typeface="Times New Roman" pitchFamily="18" charset="0"/>
                <a:cs typeface="Times New Roman" pitchFamily="18" charset="0"/>
              </a:rPr>
              <a:t>-</a:t>
            </a:r>
            <a:r>
              <a:rPr lang="en-US" altLang="zh-CN" sz="2800" baseline="30000" dirty="0" err="1">
                <a:solidFill>
                  <a:srgbClr val="000000"/>
                </a:solidFill>
                <a:latin typeface="Times New Roman" pitchFamily="18" charset="0"/>
                <a:cs typeface="Times New Roman" pitchFamily="18" charset="0"/>
              </a:rPr>
              <a:t>j0.3</a:t>
            </a:r>
            <a:r>
              <a:rPr lang="en-US" altLang="zh-CN" sz="2800" i="1" baseline="30000" dirty="0" err="1">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is the complex conjugate sequence of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y</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smtClean="0">
                <a:solidFill>
                  <a:srgbClr val="FF33CC"/>
                </a:solidFill>
                <a:latin typeface="Times New Roman" pitchFamily="18" charset="0"/>
                <a:cs typeface="Times New Roman" pitchFamily="18" charset="0"/>
              </a:rPr>
              <a:t>]}.</a:t>
            </a:r>
            <a:r>
              <a:rPr lang="en-US" altLang="zh-CN" sz="2800" dirty="0" smtClean="0">
                <a:latin typeface="Times New Roman" pitchFamily="18" charset="0"/>
                <a:cs typeface="Times New Roman" pitchFamily="18" charset="0"/>
              </a:rPr>
              <a:t>That </a:t>
            </a:r>
            <a:r>
              <a:rPr lang="en-US" altLang="zh-CN" sz="2800" dirty="0">
                <a:latin typeface="Times New Roman" pitchFamily="18" charset="0"/>
                <a:cs typeface="Times New Roman" pitchFamily="18" charset="0"/>
              </a:rPr>
              <a:t>is,</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w</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y*</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a:t>
            </a:r>
            <a:r>
              <a:rPr lang="en-US" altLang="zh-CN" dirty="0"/>
              <a:t>	             </a:t>
            </a:r>
          </a:p>
        </p:txBody>
      </p:sp>
      <p:sp>
        <p:nvSpPr>
          <p:cNvPr id="4" name="Date Placeholder 3"/>
          <p:cNvSpPr>
            <a:spLocks noGrp="1"/>
          </p:cNvSpPr>
          <p:nvPr>
            <p:ph type="dt" sz="half" idx="10"/>
          </p:nvPr>
        </p:nvSpPr>
        <p:spPr/>
        <p:txBody>
          <a:bodyPr/>
          <a:lstStyle/>
          <a:p>
            <a:fld id="{563CB87F-1C2D-4421-AB4B-2ED3049F116A}"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3315" name="Rectangle 3"/>
          <p:cNvSpPr>
            <a:spLocks noGrp="1" noRot="1" noChangeArrowheads="1"/>
          </p:cNvSpPr>
          <p:nvPr>
            <p:ph type="body" idx="1"/>
          </p:nvPr>
        </p:nvSpPr>
        <p:spPr>
          <a:xfrm>
            <a:off x="304800" y="1981200"/>
            <a:ext cx="8540750" cy="4327525"/>
          </a:xfrm>
        </p:spPr>
        <p:txBody>
          <a:bodyPr>
            <a:normAutofit/>
          </a:bodyPr>
          <a:lstStyle/>
          <a:p>
            <a:pPr algn="just">
              <a:lnSpc>
                <a:spcPct val="90000"/>
              </a:lnSpc>
            </a:pPr>
            <a:r>
              <a:rPr lang="en-US" altLang="zh-CN" sz="2800" dirty="0">
                <a:latin typeface="Times New Roman" pitchFamily="18" charset="0"/>
                <a:cs typeface="Times New Roman" pitchFamily="18" charset="0"/>
              </a:rPr>
              <a:t>Two types of discrete-time signals: 	</a:t>
            </a:r>
          </a:p>
          <a:p>
            <a:pPr algn="just">
              <a:lnSpc>
                <a:spcPct val="90000"/>
              </a:lnSpc>
              <a:buFont typeface="Wingdings" pitchFamily="2" charset="2"/>
              <a:buNone/>
            </a:pPr>
            <a:r>
              <a:rPr lang="en-US" altLang="zh-CN" sz="2800" dirty="0">
                <a:latin typeface="Times New Roman" pitchFamily="18" charset="0"/>
                <a:cs typeface="Times New Roman" pitchFamily="18" charset="0"/>
              </a:rPr>
              <a:t>	- </a:t>
            </a:r>
            <a:r>
              <a:rPr lang="en-US" altLang="zh-CN" sz="2800" dirty="0">
                <a:solidFill>
                  <a:srgbClr val="FF3300"/>
                </a:solidFill>
                <a:latin typeface="Times New Roman" pitchFamily="18" charset="0"/>
                <a:cs typeface="Times New Roman" pitchFamily="18" charset="0"/>
              </a:rPr>
              <a:t>Sampled-data signals</a:t>
            </a:r>
            <a:r>
              <a:rPr lang="en-US" altLang="zh-CN" sz="2800" dirty="0">
                <a:latin typeface="Times New Roman" pitchFamily="18" charset="0"/>
                <a:cs typeface="Times New Roman" pitchFamily="18" charset="0"/>
              </a:rPr>
              <a:t> in which samples are continuous-valued</a:t>
            </a:r>
          </a:p>
          <a:p>
            <a:pPr algn="just">
              <a:lnSpc>
                <a:spcPct val="90000"/>
              </a:lnSpc>
              <a:buFont typeface="Wingdings" pitchFamily="2" charset="2"/>
              <a:buNone/>
            </a:pPr>
            <a:r>
              <a:rPr lang="en-US" altLang="zh-CN" sz="2800" dirty="0">
                <a:latin typeface="Times New Roman" pitchFamily="18" charset="0"/>
                <a:cs typeface="Times New Roman" pitchFamily="18" charset="0"/>
              </a:rPr>
              <a:t>	- </a:t>
            </a:r>
            <a:r>
              <a:rPr lang="en-US" altLang="zh-CN" sz="2800" dirty="0">
                <a:solidFill>
                  <a:srgbClr val="FF3300"/>
                </a:solidFill>
                <a:latin typeface="Times New Roman" pitchFamily="18" charset="0"/>
                <a:cs typeface="Times New Roman" pitchFamily="18" charset="0"/>
              </a:rPr>
              <a:t>Digital signals</a:t>
            </a:r>
            <a:r>
              <a:rPr lang="en-US" altLang="zh-CN" sz="2800" dirty="0">
                <a:latin typeface="Times New Roman" pitchFamily="18" charset="0"/>
                <a:cs typeface="Times New Roman" pitchFamily="18" charset="0"/>
              </a:rPr>
              <a:t> in which samples are discrete-valued</a:t>
            </a:r>
          </a:p>
          <a:p>
            <a:pPr algn="just">
              <a:lnSpc>
                <a:spcPct val="90000"/>
              </a:lnSpc>
            </a:pPr>
            <a:r>
              <a:rPr lang="en-US" altLang="zh-CN" sz="2800" dirty="0">
                <a:solidFill>
                  <a:srgbClr val="FF33CC"/>
                </a:solidFill>
                <a:latin typeface="Times New Roman" pitchFamily="18" charset="0"/>
                <a:cs typeface="Times New Roman" pitchFamily="18" charset="0"/>
              </a:rPr>
              <a:t>Signals in a practical digital signal processing system are digital signals obtained by quantizing the sample values </a:t>
            </a:r>
            <a:r>
              <a:rPr lang="en-US" altLang="zh-CN" dirty="0">
                <a:solidFill>
                  <a:srgbClr val="FF33CC"/>
                </a:solidFill>
              </a:rPr>
              <a:t>either by </a:t>
            </a:r>
            <a:r>
              <a:rPr lang="en-US" altLang="zh-CN" dirty="0">
                <a:solidFill>
                  <a:srgbClr val="000000"/>
                </a:solidFill>
              </a:rPr>
              <a:t>rounding</a:t>
            </a:r>
            <a:r>
              <a:rPr lang="en-US" altLang="zh-CN" dirty="0">
                <a:solidFill>
                  <a:srgbClr val="FF33CC"/>
                </a:solidFill>
              </a:rPr>
              <a:t> or </a:t>
            </a:r>
            <a:r>
              <a:rPr lang="en-US" altLang="zh-CN" dirty="0">
                <a:solidFill>
                  <a:srgbClr val="000000"/>
                </a:solidFill>
              </a:rPr>
              <a:t>truncation</a:t>
            </a:r>
          </a:p>
        </p:txBody>
      </p:sp>
      <p:sp>
        <p:nvSpPr>
          <p:cNvPr id="4" name="Date Placeholder 3"/>
          <p:cNvSpPr>
            <a:spLocks noGrp="1"/>
          </p:cNvSpPr>
          <p:nvPr>
            <p:ph type="dt" sz="half" idx="10"/>
          </p:nvPr>
        </p:nvSpPr>
        <p:spPr/>
        <p:txBody>
          <a:bodyPr/>
          <a:lstStyle/>
          <a:p>
            <a:fld id="{08DF03BB-C5A5-49D6-8002-43BD5394A12D}"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4339" name="Rectangle 3"/>
          <p:cNvSpPr>
            <a:spLocks noGrp="1" noRot="1" noChangeArrowheads="1"/>
          </p:cNvSpPr>
          <p:nvPr>
            <p:ph type="body" idx="1"/>
          </p:nvPr>
        </p:nvSpPr>
        <p:spPr>
          <a:xfrm>
            <a:off x="304800" y="1981200"/>
            <a:ext cx="8540750" cy="647700"/>
          </a:xfrm>
        </p:spPr>
        <p:txBody>
          <a:bodyPr>
            <a:normAutofit/>
          </a:bodyPr>
          <a:lstStyle/>
          <a:p>
            <a:pPr>
              <a:buFont typeface="Wingdings" pitchFamily="2" charset="2"/>
              <a:buNone/>
            </a:pPr>
            <a:r>
              <a:rPr lang="en-US" altLang="zh-CN" sz="2800" u="sng" dirty="0">
                <a:solidFill>
                  <a:srgbClr val="FF3300"/>
                </a:solidFill>
                <a:latin typeface="Times New Roman" pitchFamily="18" charset="0"/>
                <a:cs typeface="Times New Roman" pitchFamily="18" charset="0"/>
              </a:rPr>
              <a:t>Example </a:t>
            </a:r>
            <a:r>
              <a:rPr lang="en-US" altLang="zh-CN" sz="2800" dirty="0">
                <a:latin typeface="Times New Roman" pitchFamily="18" charset="0"/>
                <a:cs typeface="Times New Roman" pitchFamily="18" charset="0"/>
              </a:rPr>
              <a:t>–</a:t>
            </a:r>
          </a:p>
        </p:txBody>
      </p:sp>
      <p:grpSp>
        <p:nvGrpSpPr>
          <p:cNvPr id="2" name="Group 79"/>
          <p:cNvGrpSpPr>
            <a:grpSpLocks/>
          </p:cNvGrpSpPr>
          <p:nvPr/>
        </p:nvGrpSpPr>
        <p:grpSpPr bwMode="auto">
          <a:xfrm>
            <a:off x="679450" y="2659063"/>
            <a:ext cx="7924800" cy="3086100"/>
            <a:chOff x="528" y="1675"/>
            <a:chExt cx="4992" cy="1944"/>
          </a:xfrm>
        </p:grpSpPr>
        <p:grpSp>
          <p:nvGrpSpPr>
            <p:cNvPr id="3" name="Group 78"/>
            <p:cNvGrpSpPr>
              <a:grpSpLocks/>
            </p:cNvGrpSpPr>
            <p:nvPr/>
          </p:nvGrpSpPr>
          <p:grpSpPr bwMode="auto">
            <a:xfrm>
              <a:off x="3120" y="1675"/>
              <a:ext cx="2264" cy="1944"/>
              <a:chOff x="3120" y="1675"/>
              <a:chExt cx="2264" cy="1944"/>
            </a:xfrm>
          </p:grpSpPr>
          <p:sp>
            <p:nvSpPr>
              <p:cNvPr id="14361" name="Line 25"/>
              <p:cNvSpPr>
                <a:spLocks noChangeShapeType="1"/>
              </p:cNvSpPr>
              <p:nvPr/>
            </p:nvSpPr>
            <p:spPr bwMode="auto">
              <a:xfrm>
                <a:off x="3120" y="2544"/>
                <a:ext cx="2256" cy="0"/>
              </a:xfrm>
              <a:prstGeom prst="line">
                <a:avLst/>
              </a:prstGeom>
              <a:noFill/>
              <a:ln w="12700">
                <a:solidFill>
                  <a:schemeClr val="tx1"/>
                </a:solidFill>
                <a:round/>
                <a:headEnd/>
                <a:tailEnd/>
              </a:ln>
              <a:effectLst/>
            </p:spPr>
            <p:txBody>
              <a:bodyPr wrap="none" anchor="ctr"/>
              <a:lstStyle/>
              <a:p>
                <a:endParaRPr lang="en-US"/>
              </a:p>
            </p:txBody>
          </p:sp>
          <p:sp>
            <p:nvSpPr>
              <p:cNvPr id="14362" name="Line 26"/>
              <p:cNvSpPr>
                <a:spLocks noChangeShapeType="1"/>
              </p:cNvSpPr>
              <p:nvPr/>
            </p:nvSpPr>
            <p:spPr bwMode="auto">
              <a:xfrm>
                <a:off x="3856" y="1824"/>
                <a:ext cx="0" cy="1440"/>
              </a:xfrm>
              <a:prstGeom prst="line">
                <a:avLst/>
              </a:prstGeom>
              <a:noFill/>
              <a:ln w="12700">
                <a:solidFill>
                  <a:schemeClr val="tx1"/>
                </a:solidFill>
                <a:round/>
                <a:headEnd/>
                <a:tailEnd/>
              </a:ln>
              <a:effectLst/>
            </p:spPr>
            <p:txBody>
              <a:bodyPr wrap="none" anchor="ctr"/>
              <a:lstStyle/>
              <a:p>
                <a:endParaRPr lang="en-US"/>
              </a:p>
            </p:txBody>
          </p:sp>
          <p:sp>
            <p:nvSpPr>
              <p:cNvPr id="14363" name="Line 27"/>
              <p:cNvSpPr>
                <a:spLocks noChangeShapeType="1"/>
              </p:cNvSpPr>
              <p:nvPr/>
            </p:nvSpPr>
            <p:spPr bwMode="auto">
              <a:xfrm>
                <a:off x="3856" y="1824"/>
                <a:ext cx="0" cy="1440"/>
              </a:xfrm>
              <a:prstGeom prst="line">
                <a:avLst/>
              </a:prstGeom>
              <a:noFill/>
              <a:ln w="12700">
                <a:solidFill>
                  <a:srgbClr val="0000FF"/>
                </a:solidFill>
                <a:round/>
                <a:headEnd/>
                <a:tailEnd/>
              </a:ln>
              <a:effectLst/>
            </p:spPr>
            <p:txBody>
              <a:bodyPr wrap="none" anchor="ctr"/>
              <a:lstStyle/>
              <a:p>
                <a:endParaRPr lang="en-US"/>
              </a:p>
            </p:txBody>
          </p:sp>
          <p:sp>
            <p:nvSpPr>
              <p:cNvPr id="14364" name="Line 28"/>
              <p:cNvSpPr>
                <a:spLocks noChangeShapeType="1"/>
              </p:cNvSpPr>
              <p:nvPr/>
            </p:nvSpPr>
            <p:spPr bwMode="auto">
              <a:xfrm>
                <a:off x="3120" y="23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65" name="Line 29"/>
              <p:cNvSpPr>
                <a:spLocks noChangeShapeType="1"/>
              </p:cNvSpPr>
              <p:nvPr/>
            </p:nvSpPr>
            <p:spPr bwMode="auto">
              <a:xfrm>
                <a:off x="3128" y="2544"/>
                <a:ext cx="2256" cy="0"/>
              </a:xfrm>
              <a:prstGeom prst="line">
                <a:avLst/>
              </a:prstGeom>
              <a:noFill/>
              <a:ln w="12700">
                <a:solidFill>
                  <a:schemeClr val="tx1"/>
                </a:solidFill>
                <a:round/>
                <a:headEnd/>
                <a:tailEnd/>
              </a:ln>
              <a:effectLst/>
            </p:spPr>
            <p:txBody>
              <a:bodyPr wrap="none" anchor="ctr"/>
              <a:lstStyle/>
              <a:p>
                <a:endParaRPr lang="en-US"/>
              </a:p>
            </p:txBody>
          </p:sp>
          <p:sp>
            <p:nvSpPr>
              <p:cNvPr id="14366" name="Line 30"/>
              <p:cNvSpPr>
                <a:spLocks noChangeShapeType="1"/>
              </p:cNvSpPr>
              <p:nvPr/>
            </p:nvSpPr>
            <p:spPr bwMode="auto">
              <a:xfrm>
                <a:off x="3120" y="19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67" name="Line 31"/>
              <p:cNvSpPr>
                <a:spLocks noChangeShapeType="1"/>
              </p:cNvSpPr>
              <p:nvPr/>
            </p:nvSpPr>
            <p:spPr bwMode="auto">
              <a:xfrm>
                <a:off x="3128" y="21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68" name="Line 32"/>
              <p:cNvSpPr>
                <a:spLocks noChangeShapeType="1"/>
              </p:cNvSpPr>
              <p:nvPr/>
            </p:nvSpPr>
            <p:spPr bwMode="auto">
              <a:xfrm>
                <a:off x="3120" y="27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69" name="Line 33"/>
              <p:cNvSpPr>
                <a:spLocks noChangeShapeType="1"/>
              </p:cNvSpPr>
              <p:nvPr/>
            </p:nvSpPr>
            <p:spPr bwMode="auto">
              <a:xfrm>
                <a:off x="3128" y="29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70" name="Line 34"/>
              <p:cNvSpPr>
                <a:spLocks noChangeShapeType="1"/>
              </p:cNvSpPr>
              <p:nvPr/>
            </p:nvSpPr>
            <p:spPr bwMode="auto">
              <a:xfrm>
                <a:off x="3120" y="2544"/>
                <a:ext cx="2256" cy="0"/>
              </a:xfrm>
              <a:prstGeom prst="line">
                <a:avLst/>
              </a:prstGeom>
              <a:noFill/>
              <a:ln w="12700">
                <a:solidFill>
                  <a:srgbClr val="0000FF"/>
                </a:solidFill>
                <a:round/>
                <a:headEnd/>
                <a:tailEnd/>
              </a:ln>
              <a:effectLst/>
            </p:spPr>
            <p:txBody>
              <a:bodyPr wrap="none" anchor="ctr"/>
              <a:lstStyle/>
              <a:p>
                <a:endParaRPr lang="en-US"/>
              </a:p>
            </p:txBody>
          </p:sp>
          <p:sp>
            <p:nvSpPr>
              <p:cNvPr id="14371" name="Line 35"/>
              <p:cNvSpPr>
                <a:spLocks noChangeShapeType="1"/>
              </p:cNvSpPr>
              <p:nvPr/>
            </p:nvSpPr>
            <p:spPr bwMode="auto">
              <a:xfrm>
                <a:off x="3128" y="3144"/>
                <a:ext cx="2256" cy="0"/>
              </a:xfrm>
              <a:prstGeom prst="line">
                <a:avLst/>
              </a:prstGeom>
              <a:noFill/>
              <a:ln w="12700" cap="rnd">
                <a:solidFill>
                  <a:schemeClr val="tx1"/>
                </a:solidFill>
                <a:prstDash val="sysDot"/>
                <a:round/>
                <a:headEnd/>
                <a:tailEnd/>
              </a:ln>
              <a:effectLst/>
            </p:spPr>
            <p:txBody>
              <a:bodyPr wrap="none" anchor="ctr"/>
              <a:lstStyle/>
              <a:p>
                <a:endParaRPr lang="en-US"/>
              </a:p>
            </p:txBody>
          </p:sp>
          <p:sp>
            <p:nvSpPr>
              <p:cNvPr id="14372" name="Line 36"/>
              <p:cNvSpPr>
                <a:spLocks noChangeShapeType="1"/>
              </p:cNvSpPr>
              <p:nvPr/>
            </p:nvSpPr>
            <p:spPr bwMode="auto">
              <a:xfrm>
                <a:off x="3360" y="2352"/>
                <a:ext cx="0" cy="192"/>
              </a:xfrm>
              <a:prstGeom prst="line">
                <a:avLst/>
              </a:prstGeom>
              <a:noFill/>
              <a:ln w="19050">
                <a:solidFill>
                  <a:schemeClr val="tx1"/>
                </a:solidFill>
                <a:round/>
                <a:headEnd/>
                <a:tailEnd/>
              </a:ln>
              <a:effectLst/>
            </p:spPr>
            <p:txBody>
              <a:bodyPr wrap="none" anchor="ctr"/>
              <a:lstStyle/>
              <a:p>
                <a:endParaRPr lang="en-US"/>
              </a:p>
            </p:txBody>
          </p:sp>
          <p:sp>
            <p:nvSpPr>
              <p:cNvPr id="14373" name="Line 37"/>
              <p:cNvSpPr>
                <a:spLocks noChangeShapeType="1"/>
              </p:cNvSpPr>
              <p:nvPr/>
            </p:nvSpPr>
            <p:spPr bwMode="auto">
              <a:xfrm>
                <a:off x="3600" y="2536"/>
                <a:ext cx="0" cy="392"/>
              </a:xfrm>
              <a:prstGeom prst="line">
                <a:avLst/>
              </a:prstGeom>
              <a:noFill/>
              <a:ln w="19050">
                <a:solidFill>
                  <a:schemeClr val="tx1"/>
                </a:solidFill>
                <a:round/>
                <a:headEnd/>
                <a:tailEnd/>
              </a:ln>
              <a:effectLst/>
            </p:spPr>
            <p:txBody>
              <a:bodyPr wrap="none" anchor="ctr"/>
              <a:lstStyle/>
              <a:p>
                <a:endParaRPr lang="en-US"/>
              </a:p>
            </p:txBody>
          </p:sp>
          <p:sp>
            <p:nvSpPr>
              <p:cNvPr id="14374" name="Line 38"/>
              <p:cNvSpPr>
                <a:spLocks noChangeShapeType="1"/>
              </p:cNvSpPr>
              <p:nvPr/>
            </p:nvSpPr>
            <p:spPr bwMode="auto">
              <a:xfrm>
                <a:off x="4104" y="2160"/>
                <a:ext cx="0" cy="392"/>
              </a:xfrm>
              <a:prstGeom prst="line">
                <a:avLst/>
              </a:prstGeom>
              <a:noFill/>
              <a:ln w="19050">
                <a:solidFill>
                  <a:schemeClr val="tx1"/>
                </a:solidFill>
                <a:round/>
                <a:headEnd/>
                <a:tailEnd/>
              </a:ln>
              <a:effectLst/>
            </p:spPr>
            <p:txBody>
              <a:bodyPr wrap="none" anchor="ctr"/>
              <a:lstStyle/>
              <a:p>
                <a:endParaRPr lang="en-US"/>
              </a:p>
            </p:txBody>
          </p:sp>
          <p:sp>
            <p:nvSpPr>
              <p:cNvPr id="14375" name="Line 39"/>
              <p:cNvSpPr>
                <a:spLocks noChangeShapeType="1"/>
              </p:cNvSpPr>
              <p:nvPr/>
            </p:nvSpPr>
            <p:spPr bwMode="auto">
              <a:xfrm>
                <a:off x="4352" y="2544"/>
                <a:ext cx="0" cy="192"/>
              </a:xfrm>
              <a:prstGeom prst="line">
                <a:avLst/>
              </a:prstGeom>
              <a:noFill/>
              <a:ln w="19050">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a:off x="3864" y="1944"/>
                <a:ext cx="0" cy="600"/>
              </a:xfrm>
              <a:prstGeom prst="line">
                <a:avLst/>
              </a:prstGeom>
              <a:noFill/>
              <a:ln w="19050">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4600" y="1944"/>
                <a:ext cx="0" cy="600"/>
              </a:xfrm>
              <a:prstGeom prst="line">
                <a:avLst/>
              </a:prstGeom>
              <a:noFill/>
              <a:ln w="19050">
                <a:solidFill>
                  <a:schemeClr val="tx1"/>
                </a:solidFill>
                <a:round/>
                <a:headEnd/>
                <a:tailEnd/>
              </a:ln>
              <a:effectLst/>
            </p:spPr>
            <p:txBody>
              <a:bodyPr wrap="none" anchor="ctr"/>
              <a:lstStyle/>
              <a:p>
                <a:endParaRPr lang="en-US"/>
              </a:p>
            </p:txBody>
          </p:sp>
          <p:sp>
            <p:nvSpPr>
              <p:cNvPr id="14378" name="Line 42"/>
              <p:cNvSpPr>
                <a:spLocks noChangeShapeType="1"/>
              </p:cNvSpPr>
              <p:nvPr/>
            </p:nvSpPr>
            <p:spPr bwMode="auto">
              <a:xfrm>
                <a:off x="4856" y="2352"/>
                <a:ext cx="0" cy="192"/>
              </a:xfrm>
              <a:prstGeom prst="line">
                <a:avLst/>
              </a:prstGeom>
              <a:noFill/>
              <a:ln w="19050">
                <a:solidFill>
                  <a:schemeClr val="tx1"/>
                </a:solidFill>
                <a:round/>
                <a:headEnd/>
                <a:tailEnd/>
              </a:ln>
              <a:effectLst/>
            </p:spPr>
            <p:txBody>
              <a:bodyPr wrap="none" anchor="ctr"/>
              <a:lstStyle/>
              <a:p>
                <a:endParaRPr lang="en-US"/>
              </a:p>
            </p:txBody>
          </p:sp>
          <p:sp>
            <p:nvSpPr>
              <p:cNvPr id="14379" name="Oval 43"/>
              <p:cNvSpPr>
                <a:spLocks noChangeArrowheads="1"/>
              </p:cNvSpPr>
              <p:nvPr/>
            </p:nvSpPr>
            <p:spPr bwMode="auto">
              <a:xfrm>
                <a:off x="3336" y="23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0" name="Oval 44"/>
              <p:cNvSpPr>
                <a:spLocks noChangeArrowheads="1"/>
              </p:cNvSpPr>
              <p:nvPr/>
            </p:nvSpPr>
            <p:spPr bwMode="auto">
              <a:xfrm>
                <a:off x="3576" y="29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1" name="Oval 45"/>
              <p:cNvSpPr>
                <a:spLocks noChangeArrowheads="1"/>
              </p:cNvSpPr>
              <p:nvPr/>
            </p:nvSpPr>
            <p:spPr bwMode="auto">
              <a:xfrm>
                <a:off x="3832" y="19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2" name="Oval 46"/>
              <p:cNvSpPr>
                <a:spLocks noChangeArrowheads="1"/>
              </p:cNvSpPr>
              <p:nvPr/>
            </p:nvSpPr>
            <p:spPr bwMode="auto">
              <a:xfrm>
                <a:off x="4080" y="21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3" name="Oval 47"/>
              <p:cNvSpPr>
                <a:spLocks noChangeArrowheads="1"/>
              </p:cNvSpPr>
              <p:nvPr/>
            </p:nvSpPr>
            <p:spPr bwMode="auto">
              <a:xfrm>
                <a:off x="4320" y="2728"/>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4" name="Oval 48"/>
              <p:cNvSpPr>
                <a:spLocks noChangeArrowheads="1"/>
              </p:cNvSpPr>
              <p:nvPr/>
            </p:nvSpPr>
            <p:spPr bwMode="auto">
              <a:xfrm>
                <a:off x="4576" y="19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5" name="Oval 49"/>
              <p:cNvSpPr>
                <a:spLocks noChangeArrowheads="1"/>
              </p:cNvSpPr>
              <p:nvPr/>
            </p:nvSpPr>
            <p:spPr bwMode="auto">
              <a:xfrm>
                <a:off x="4832" y="2320"/>
                <a:ext cx="48" cy="48"/>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4386" name="Text Box 50"/>
              <p:cNvSpPr txBox="1">
                <a:spLocks noChangeArrowheads="1"/>
              </p:cNvSpPr>
              <p:nvPr/>
            </p:nvSpPr>
            <p:spPr bwMode="auto">
              <a:xfrm rot="-5400000">
                <a:off x="3330" y="1945"/>
                <a:ext cx="772" cy="231"/>
              </a:xfrm>
              <a:prstGeom prst="rect">
                <a:avLst/>
              </a:prstGeom>
              <a:noFill/>
              <a:ln w="12700">
                <a:noFill/>
                <a:miter lim="800000"/>
                <a:headEnd/>
                <a:tailEnd/>
              </a:ln>
              <a:effectLst/>
            </p:spPr>
            <p:txBody>
              <a:bodyPr wrap="none">
                <a:spAutoFit/>
              </a:bodyPr>
              <a:lstStyle/>
              <a:p>
                <a:pPr eaLnBrk="0" hangingPunct="0"/>
                <a:r>
                  <a:rPr lang="en-US" altLang="zh-CN" b="1">
                    <a:latin typeface="Times New Roman" pitchFamily="18" charset="0"/>
                  </a:rPr>
                  <a:t>Amplitude</a:t>
                </a:r>
                <a:endParaRPr lang="en-US" altLang="zh-CN" sz="2400" b="1">
                  <a:latin typeface="Times New Roman" pitchFamily="18" charset="0"/>
                </a:endParaRPr>
              </a:p>
            </p:txBody>
          </p:sp>
          <p:sp>
            <p:nvSpPr>
              <p:cNvPr id="14389" name="Text Box 53"/>
              <p:cNvSpPr txBox="1">
                <a:spLocks noChangeArrowheads="1"/>
              </p:cNvSpPr>
              <p:nvPr/>
            </p:nvSpPr>
            <p:spPr bwMode="auto">
              <a:xfrm>
                <a:off x="3590" y="3369"/>
                <a:ext cx="1016" cy="250"/>
              </a:xfrm>
              <a:prstGeom prst="rect">
                <a:avLst/>
              </a:prstGeom>
              <a:noFill/>
              <a:ln w="12700">
                <a:noFill/>
                <a:miter lim="800000"/>
                <a:headEnd/>
                <a:tailEnd/>
              </a:ln>
              <a:effectLst/>
            </p:spPr>
            <p:txBody>
              <a:bodyPr wrap="none">
                <a:spAutoFit/>
              </a:bodyPr>
              <a:lstStyle/>
              <a:p>
                <a:pPr eaLnBrk="0" hangingPunct="0"/>
                <a:r>
                  <a:rPr lang="en-US" altLang="zh-CN" sz="2000" b="1">
                    <a:latin typeface="Times New Roman" pitchFamily="18" charset="0"/>
                  </a:rPr>
                  <a:t>Digital signal</a:t>
                </a:r>
                <a:endParaRPr lang="en-US" altLang="zh-CN" sz="2400" b="1">
                  <a:latin typeface="Times New Roman" pitchFamily="18" charset="0"/>
                </a:endParaRPr>
              </a:p>
            </p:txBody>
          </p:sp>
        </p:grpSp>
        <p:grpSp>
          <p:nvGrpSpPr>
            <p:cNvPr id="4" name="Group 55"/>
            <p:cNvGrpSpPr>
              <a:grpSpLocks/>
            </p:cNvGrpSpPr>
            <p:nvPr/>
          </p:nvGrpSpPr>
          <p:grpSpPr bwMode="auto">
            <a:xfrm>
              <a:off x="528" y="1728"/>
              <a:ext cx="2304" cy="1882"/>
              <a:chOff x="528" y="1728"/>
              <a:chExt cx="2304" cy="1882"/>
            </a:xfrm>
          </p:grpSpPr>
          <p:sp>
            <p:nvSpPr>
              <p:cNvPr id="14341" name="Line 5"/>
              <p:cNvSpPr>
                <a:spLocks noChangeShapeType="1"/>
              </p:cNvSpPr>
              <p:nvPr/>
            </p:nvSpPr>
            <p:spPr bwMode="auto">
              <a:xfrm>
                <a:off x="528" y="2561"/>
                <a:ext cx="1968" cy="0"/>
              </a:xfrm>
              <a:prstGeom prst="line">
                <a:avLst/>
              </a:prstGeom>
              <a:noFill/>
              <a:ln w="12700">
                <a:solidFill>
                  <a:srgbClr val="0000FF"/>
                </a:solidFill>
                <a:round/>
                <a:headEnd/>
                <a:tailEnd/>
              </a:ln>
              <a:effectLst/>
            </p:spPr>
            <p:txBody>
              <a:bodyPr wrap="none" anchor="ctr"/>
              <a:lstStyle/>
              <a:p>
                <a:endParaRPr lang="en-US"/>
              </a:p>
            </p:txBody>
          </p:sp>
          <p:sp>
            <p:nvSpPr>
              <p:cNvPr id="14342" name="Line 6"/>
              <p:cNvSpPr>
                <a:spLocks noChangeShapeType="1"/>
              </p:cNvSpPr>
              <p:nvPr/>
            </p:nvSpPr>
            <p:spPr bwMode="auto">
              <a:xfrm>
                <a:off x="1248" y="1793"/>
                <a:ext cx="0" cy="1488"/>
              </a:xfrm>
              <a:prstGeom prst="line">
                <a:avLst/>
              </a:prstGeom>
              <a:noFill/>
              <a:ln w="12700">
                <a:solidFill>
                  <a:schemeClr val="tx1"/>
                </a:solidFill>
                <a:round/>
                <a:headEnd/>
                <a:tailEnd/>
              </a:ln>
              <a:effectLst/>
            </p:spPr>
            <p:txBody>
              <a:bodyPr wrap="none" anchor="ctr"/>
              <a:lstStyle/>
              <a:p>
                <a:endParaRPr lang="en-US"/>
              </a:p>
            </p:txBody>
          </p:sp>
          <p:sp>
            <p:nvSpPr>
              <p:cNvPr id="14343" name="Line 7"/>
              <p:cNvSpPr>
                <a:spLocks noChangeShapeType="1"/>
              </p:cNvSpPr>
              <p:nvPr/>
            </p:nvSpPr>
            <p:spPr bwMode="auto">
              <a:xfrm>
                <a:off x="1248" y="1793"/>
                <a:ext cx="0" cy="1392"/>
              </a:xfrm>
              <a:prstGeom prst="line">
                <a:avLst/>
              </a:prstGeom>
              <a:noFill/>
              <a:ln w="12700">
                <a:solidFill>
                  <a:srgbClr val="0000FF"/>
                </a:solidFill>
                <a:round/>
                <a:headEnd/>
                <a:tailEnd/>
              </a:ln>
              <a:effectLst/>
            </p:spPr>
            <p:txBody>
              <a:bodyPr wrap="none" anchor="ctr"/>
              <a:lstStyle/>
              <a:p>
                <a:endParaRPr lang="en-US"/>
              </a:p>
            </p:txBody>
          </p:sp>
          <p:grpSp>
            <p:nvGrpSpPr>
              <p:cNvPr id="5" name="Group 8"/>
              <p:cNvGrpSpPr>
                <a:grpSpLocks/>
              </p:cNvGrpSpPr>
              <p:nvPr/>
            </p:nvGrpSpPr>
            <p:grpSpPr bwMode="auto">
              <a:xfrm>
                <a:off x="768" y="2081"/>
                <a:ext cx="1680" cy="1056"/>
                <a:chOff x="768" y="2064"/>
                <a:chExt cx="1680" cy="1056"/>
              </a:xfrm>
            </p:grpSpPr>
            <p:sp>
              <p:nvSpPr>
                <p:cNvPr id="14345" name="Line 9"/>
                <p:cNvSpPr>
                  <a:spLocks noChangeShapeType="1"/>
                </p:cNvSpPr>
                <p:nvPr/>
              </p:nvSpPr>
              <p:spPr bwMode="auto">
                <a:xfrm>
                  <a:off x="768" y="2400"/>
                  <a:ext cx="240" cy="0"/>
                </a:xfrm>
                <a:prstGeom prst="line">
                  <a:avLst/>
                </a:prstGeom>
                <a:noFill/>
                <a:ln w="19050">
                  <a:solidFill>
                    <a:schemeClr val="tx1"/>
                  </a:solidFill>
                  <a:round/>
                  <a:headEnd/>
                  <a:tailEnd/>
                </a:ln>
                <a:effectLst/>
              </p:spPr>
              <p:txBody>
                <a:bodyPr wrap="none" anchor="ctr"/>
                <a:lstStyle/>
                <a:p>
                  <a:endParaRPr lang="en-US"/>
                </a:p>
              </p:txBody>
            </p:sp>
            <p:sp>
              <p:nvSpPr>
                <p:cNvPr id="14346" name="Line 10"/>
                <p:cNvSpPr>
                  <a:spLocks noChangeShapeType="1"/>
                </p:cNvSpPr>
                <p:nvPr/>
              </p:nvSpPr>
              <p:spPr bwMode="auto">
                <a:xfrm>
                  <a:off x="1008" y="2976"/>
                  <a:ext cx="240" cy="0"/>
                </a:xfrm>
                <a:prstGeom prst="line">
                  <a:avLst/>
                </a:prstGeom>
                <a:noFill/>
                <a:ln w="19050">
                  <a:solidFill>
                    <a:schemeClr val="tx1"/>
                  </a:solidFill>
                  <a:round/>
                  <a:headEnd/>
                  <a:tailEnd/>
                </a:ln>
                <a:effectLst/>
              </p:spPr>
              <p:txBody>
                <a:bodyPr wrap="none" anchor="ctr"/>
                <a:lstStyle/>
                <a:p>
                  <a:endParaRPr lang="en-US"/>
                </a:p>
              </p:txBody>
            </p:sp>
            <p:sp>
              <p:nvSpPr>
                <p:cNvPr id="14347" name="Line 11"/>
                <p:cNvSpPr>
                  <a:spLocks noChangeShapeType="1"/>
                </p:cNvSpPr>
                <p:nvPr/>
              </p:nvSpPr>
              <p:spPr bwMode="auto">
                <a:xfrm>
                  <a:off x="1248" y="2064"/>
                  <a:ext cx="240" cy="0"/>
                </a:xfrm>
                <a:prstGeom prst="line">
                  <a:avLst/>
                </a:prstGeom>
                <a:noFill/>
                <a:ln w="19050">
                  <a:solidFill>
                    <a:schemeClr val="tx1"/>
                  </a:solidFill>
                  <a:round/>
                  <a:headEnd/>
                  <a:tailEnd/>
                </a:ln>
                <a:effectLst/>
              </p:spPr>
              <p:txBody>
                <a:bodyPr wrap="none" anchor="ctr"/>
                <a:lstStyle/>
                <a:p>
                  <a:endParaRPr lang="en-US"/>
                </a:p>
              </p:txBody>
            </p:sp>
            <p:sp>
              <p:nvSpPr>
                <p:cNvPr id="14348" name="Line 12"/>
                <p:cNvSpPr>
                  <a:spLocks noChangeShapeType="1"/>
                </p:cNvSpPr>
                <p:nvPr/>
              </p:nvSpPr>
              <p:spPr bwMode="auto">
                <a:xfrm>
                  <a:off x="1488" y="2208"/>
                  <a:ext cx="240" cy="0"/>
                </a:xfrm>
                <a:prstGeom prst="line">
                  <a:avLst/>
                </a:prstGeom>
                <a:noFill/>
                <a:ln w="19050">
                  <a:solidFill>
                    <a:schemeClr val="tx1"/>
                  </a:solidFill>
                  <a:round/>
                  <a:headEnd/>
                  <a:tailEnd/>
                </a:ln>
                <a:effectLst/>
              </p:spPr>
              <p:txBody>
                <a:bodyPr wrap="none" anchor="ctr"/>
                <a:lstStyle/>
                <a:p>
                  <a:endParaRPr lang="en-US"/>
                </a:p>
              </p:txBody>
            </p:sp>
            <p:sp>
              <p:nvSpPr>
                <p:cNvPr id="14349" name="Line 13"/>
                <p:cNvSpPr>
                  <a:spLocks noChangeShapeType="1"/>
                </p:cNvSpPr>
                <p:nvPr/>
              </p:nvSpPr>
              <p:spPr bwMode="auto">
                <a:xfrm>
                  <a:off x="1728" y="2736"/>
                  <a:ext cx="240" cy="0"/>
                </a:xfrm>
                <a:prstGeom prst="line">
                  <a:avLst/>
                </a:prstGeom>
                <a:noFill/>
                <a:ln w="19050">
                  <a:solidFill>
                    <a:schemeClr val="tx1"/>
                  </a:solidFill>
                  <a:round/>
                  <a:headEnd/>
                  <a:tailEnd/>
                </a:ln>
                <a:effectLst/>
              </p:spPr>
              <p:txBody>
                <a:bodyPr wrap="none" anchor="ctr"/>
                <a:lstStyle/>
                <a:p>
                  <a:endParaRPr lang="en-US"/>
                </a:p>
              </p:txBody>
            </p:sp>
            <p:sp>
              <p:nvSpPr>
                <p:cNvPr id="14350" name="Line 14"/>
                <p:cNvSpPr>
                  <a:spLocks noChangeShapeType="1"/>
                </p:cNvSpPr>
                <p:nvPr/>
              </p:nvSpPr>
              <p:spPr bwMode="auto">
                <a:xfrm>
                  <a:off x="1968" y="3120"/>
                  <a:ext cx="240" cy="0"/>
                </a:xfrm>
                <a:prstGeom prst="line">
                  <a:avLst/>
                </a:prstGeom>
                <a:noFill/>
                <a:ln w="19050">
                  <a:solidFill>
                    <a:schemeClr val="tx1"/>
                  </a:solidFill>
                  <a:round/>
                  <a:headEnd/>
                  <a:tailEnd/>
                </a:ln>
                <a:effectLst/>
              </p:spPr>
              <p:txBody>
                <a:bodyPr wrap="none" anchor="ctr"/>
                <a:lstStyle/>
                <a:p>
                  <a:endParaRPr lang="en-US"/>
                </a:p>
              </p:txBody>
            </p:sp>
            <p:sp>
              <p:nvSpPr>
                <p:cNvPr id="14351" name="Line 15"/>
                <p:cNvSpPr>
                  <a:spLocks noChangeShapeType="1"/>
                </p:cNvSpPr>
                <p:nvPr/>
              </p:nvSpPr>
              <p:spPr bwMode="auto">
                <a:xfrm>
                  <a:off x="2208" y="2448"/>
                  <a:ext cx="240" cy="0"/>
                </a:xfrm>
                <a:prstGeom prst="line">
                  <a:avLst/>
                </a:prstGeom>
                <a:noFill/>
                <a:ln w="19050">
                  <a:solidFill>
                    <a:schemeClr val="tx1"/>
                  </a:solidFill>
                  <a:round/>
                  <a:headEnd/>
                  <a:tailEnd/>
                </a:ln>
                <a:effectLst/>
              </p:spPr>
              <p:txBody>
                <a:bodyPr wrap="none" anchor="ctr"/>
                <a:lstStyle/>
                <a:p>
                  <a:endParaRPr lang="en-US"/>
                </a:p>
              </p:txBody>
            </p:sp>
            <p:sp>
              <p:nvSpPr>
                <p:cNvPr id="14352" name="Line 16"/>
                <p:cNvSpPr>
                  <a:spLocks noChangeShapeType="1"/>
                </p:cNvSpPr>
                <p:nvPr/>
              </p:nvSpPr>
              <p:spPr bwMode="auto">
                <a:xfrm>
                  <a:off x="1008" y="2400"/>
                  <a:ext cx="0" cy="576"/>
                </a:xfrm>
                <a:prstGeom prst="line">
                  <a:avLst/>
                </a:prstGeom>
                <a:noFill/>
                <a:ln w="19050">
                  <a:solidFill>
                    <a:schemeClr val="tx1"/>
                  </a:solidFill>
                  <a:round/>
                  <a:headEnd/>
                  <a:tailEnd/>
                </a:ln>
                <a:effectLst/>
              </p:spPr>
              <p:txBody>
                <a:bodyPr wrap="none" anchor="ctr"/>
                <a:lstStyle/>
                <a:p>
                  <a:endParaRPr lang="en-US"/>
                </a:p>
              </p:txBody>
            </p:sp>
            <p:sp>
              <p:nvSpPr>
                <p:cNvPr id="14353" name="Line 17"/>
                <p:cNvSpPr>
                  <a:spLocks noChangeShapeType="1"/>
                </p:cNvSpPr>
                <p:nvPr/>
              </p:nvSpPr>
              <p:spPr bwMode="auto">
                <a:xfrm>
                  <a:off x="1248" y="2064"/>
                  <a:ext cx="0" cy="912"/>
                </a:xfrm>
                <a:prstGeom prst="line">
                  <a:avLst/>
                </a:prstGeom>
                <a:noFill/>
                <a:ln w="19050">
                  <a:solidFill>
                    <a:schemeClr val="tx1"/>
                  </a:solidFill>
                  <a:round/>
                  <a:headEnd/>
                  <a:tailEnd/>
                </a:ln>
                <a:effectLst/>
              </p:spPr>
              <p:txBody>
                <a:bodyPr wrap="none" anchor="ctr"/>
                <a:lstStyle/>
                <a:p>
                  <a:endParaRPr lang="en-US"/>
                </a:p>
              </p:txBody>
            </p:sp>
            <p:sp>
              <p:nvSpPr>
                <p:cNvPr id="14354" name="Line 18"/>
                <p:cNvSpPr>
                  <a:spLocks noChangeShapeType="1"/>
                </p:cNvSpPr>
                <p:nvPr/>
              </p:nvSpPr>
              <p:spPr bwMode="auto">
                <a:xfrm>
                  <a:off x="1488" y="2064"/>
                  <a:ext cx="0" cy="144"/>
                </a:xfrm>
                <a:prstGeom prst="line">
                  <a:avLst/>
                </a:prstGeom>
                <a:noFill/>
                <a:ln w="19050">
                  <a:solidFill>
                    <a:schemeClr val="tx1"/>
                  </a:solidFill>
                  <a:round/>
                  <a:headEnd/>
                  <a:tailEnd/>
                </a:ln>
                <a:effectLst/>
              </p:spPr>
              <p:txBody>
                <a:bodyPr wrap="none" anchor="ctr"/>
                <a:lstStyle/>
                <a:p>
                  <a:endParaRPr lang="en-US"/>
                </a:p>
              </p:txBody>
            </p:sp>
            <p:sp>
              <p:nvSpPr>
                <p:cNvPr id="14355" name="Line 19"/>
                <p:cNvSpPr>
                  <a:spLocks noChangeShapeType="1"/>
                </p:cNvSpPr>
                <p:nvPr/>
              </p:nvSpPr>
              <p:spPr bwMode="auto">
                <a:xfrm>
                  <a:off x="1728" y="2208"/>
                  <a:ext cx="0" cy="528"/>
                </a:xfrm>
                <a:prstGeom prst="line">
                  <a:avLst/>
                </a:prstGeom>
                <a:noFill/>
                <a:ln w="19050">
                  <a:solidFill>
                    <a:schemeClr val="tx1"/>
                  </a:solidFill>
                  <a:round/>
                  <a:headEnd/>
                  <a:tailEnd/>
                </a:ln>
                <a:effectLst/>
              </p:spPr>
              <p:txBody>
                <a:bodyPr wrap="none" anchor="ctr"/>
                <a:lstStyle/>
                <a:p>
                  <a:endParaRPr lang="en-US"/>
                </a:p>
              </p:txBody>
            </p:sp>
            <p:sp>
              <p:nvSpPr>
                <p:cNvPr id="14356" name="Line 20"/>
                <p:cNvSpPr>
                  <a:spLocks noChangeShapeType="1"/>
                </p:cNvSpPr>
                <p:nvPr/>
              </p:nvSpPr>
              <p:spPr bwMode="auto">
                <a:xfrm>
                  <a:off x="1968" y="2736"/>
                  <a:ext cx="0" cy="384"/>
                </a:xfrm>
                <a:prstGeom prst="line">
                  <a:avLst/>
                </a:prstGeom>
                <a:noFill/>
                <a:ln w="19050">
                  <a:solidFill>
                    <a:schemeClr val="tx1"/>
                  </a:solidFill>
                  <a:round/>
                  <a:headEnd/>
                  <a:tailEnd/>
                </a:ln>
                <a:effectLst/>
              </p:spPr>
              <p:txBody>
                <a:bodyPr wrap="none" anchor="ctr"/>
                <a:lstStyle/>
                <a:p>
                  <a:endParaRPr lang="en-US"/>
                </a:p>
              </p:txBody>
            </p:sp>
            <p:sp>
              <p:nvSpPr>
                <p:cNvPr id="14357" name="Line 21"/>
                <p:cNvSpPr>
                  <a:spLocks noChangeShapeType="1"/>
                </p:cNvSpPr>
                <p:nvPr/>
              </p:nvSpPr>
              <p:spPr bwMode="auto">
                <a:xfrm>
                  <a:off x="2208" y="2448"/>
                  <a:ext cx="0" cy="672"/>
                </a:xfrm>
                <a:prstGeom prst="line">
                  <a:avLst/>
                </a:prstGeom>
                <a:noFill/>
                <a:ln w="19050">
                  <a:solidFill>
                    <a:schemeClr val="tx1"/>
                  </a:solidFill>
                  <a:round/>
                  <a:headEnd/>
                  <a:tailEnd/>
                </a:ln>
                <a:effectLst/>
              </p:spPr>
              <p:txBody>
                <a:bodyPr wrap="none" anchor="ctr"/>
                <a:lstStyle/>
                <a:p>
                  <a:endParaRPr lang="en-US"/>
                </a:p>
              </p:txBody>
            </p:sp>
          </p:grpSp>
          <p:sp>
            <p:nvSpPr>
              <p:cNvPr id="14359" name="Text Box 23"/>
              <p:cNvSpPr txBox="1">
                <a:spLocks noChangeArrowheads="1"/>
              </p:cNvSpPr>
              <p:nvPr/>
            </p:nvSpPr>
            <p:spPr bwMode="auto">
              <a:xfrm rot="-5400000">
                <a:off x="738" y="1998"/>
                <a:ext cx="772" cy="231"/>
              </a:xfrm>
              <a:prstGeom prst="rect">
                <a:avLst/>
              </a:prstGeom>
              <a:noFill/>
              <a:ln w="12700">
                <a:noFill/>
                <a:miter lim="800000"/>
                <a:headEnd/>
                <a:tailEnd/>
              </a:ln>
              <a:effectLst/>
            </p:spPr>
            <p:txBody>
              <a:bodyPr wrap="none">
                <a:spAutoFit/>
              </a:bodyPr>
              <a:lstStyle/>
              <a:p>
                <a:pPr eaLnBrk="0" hangingPunct="0"/>
                <a:r>
                  <a:rPr lang="en-US" altLang="zh-CN" b="1">
                    <a:latin typeface="Times New Roman" pitchFamily="18" charset="0"/>
                  </a:rPr>
                  <a:t>Amplitude</a:t>
                </a:r>
                <a:endParaRPr lang="en-US" altLang="zh-CN" sz="2400" b="1">
                  <a:latin typeface="Times New Roman" pitchFamily="18" charset="0"/>
                </a:endParaRPr>
              </a:p>
            </p:txBody>
          </p:sp>
          <p:sp>
            <p:nvSpPr>
              <p:cNvPr id="14388" name="Text Box 52"/>
              <p:cNvSpPr txBox="1">
                <a:spLocks noChangeArrowheads="1"/>
              </p:cNvSpPr>
              <p:nvPr/>
            </p:nvSpPr>
            <p:spPr bwMode="auto">
              <a:xfrm>
                <a:off x="912" y="3360"/>
                <a:ext cx="1204" cy="250"/>
              </a:xfrm>
              <a:prstGeom prst="rect">
                <a:avLst/>
              </a:prstGeom>
              <a:noFill/>
              <a:ln w="12700">
                <a:noFill/>
                <a:miter lim="800000"/>
                <a:headEnd/>
                <a:tailEnd/>
              </a:ln>
              <a:effectLst/>
            </p:spPr>
            <p:txBody>
              <a:bodyPr wrap="none">
                <a:spAutoFit/>
              </a:bodyPr>
              <a:lstStyle/>
              <a:p>
                <a:pPr eaLnBrk="0" hangingPunct="0"/>
                <a:r>
                  <a:rPr lang="en-US" altLang="zh-CN" sz="2000" b="1">
                    <a:latin typeface="Times New Roman" pitchFamily="18" charset="0"/>
                  </a:rPr>
                  <a:t>Boxedcar signal</a:t>
                </a:r>
                <a:endParaRPr lang="en-US" altLang="zh-CN" sz="2400" b="1">
                  <a:latin typeface="Times New Roman" pitchFamily="18" charset="0"/>
                </a:endParaRPr>
              </a:p>
            </p:txBody>
          </p:sp>
          <p:sp>
            <p:nvSpPr>
              <p:cNvPr id="14390" name="Text Box 54"/>
              <p:cNvSpPr txBox="1">
                <a:spLocks noChangeArrowheads="1"/>
              </p:cNvSpPr>
              <p:nvPr/>
            </p:nvSpPr>
            <p:spPr bwMode="auto">
              <a:xfrm>
                <a:off x="2304" y="2592"/>
                <a:ext cx="528" cy="231"/>
              </a:xfrm>
              <a:prstGeom prst="rect">
                <a:avLst/>
              </a:prstGeom>
              <a:noFill/>
              <a:ln w="9525">
                <a:noFill/>
                <a:miter lim="800000"/>
                <a:headEnd/>
                <a:tailEnd/>
              </a:ln>
              <a:effectLst/>
            </p:spPr>
            <p:txBody>
              <a:bodyPr>
                <a:spAutoFit/>
              </a:bodyPr>
              <a:lstStyle/>
              <a:p>
                <a:pPr>
                  <a:spcBef>
                    <a:spcPct val="50000"/>
                  </a:spcBef>
                </a:pPr>
                <a:r>
                  <a:rPr kumimoji="1" lang="en-US" altLang="zh-CN" b="1">
                    <a:latin typeface="Times New Roman" pitchFamily="18" charset="0"/>
                  </a:rPr>
                  <a:t>Time,t</a:t>
                </a:r>
              </a:p>
            </p:txBody>
          </p:sp>
        </p:grpSp>
        <p:sp>
          <p:nvSpPr>
            <p:cNvPr id="14413" name="Text Box 77"/>
            <p:cNvSpPr txBox="1">
              <a:spLocks noChangeArrowheads="1"/>
            </p:cNvSpPr>
            <p:nvPr/>
          </p:nvSpPr>
          <p:spPr bwMode="auto">
            <a:xfrm>
              <a:off x="4944" y="2592"/>
              <a:ext cx="576" cy="231"/>
            </a:xfrm>
            <a:prstGeom prst="rect">
              <a:avLst/>
            </a:prstGeom>
            <a:noFill/>
            <a:ln w="9525">
              <a:noFill/>
              <a:miter lim="800000"/>
              <a:headEnd/>
              <a:tailEnd/>
            </a:ln>
            <a:effectLst/>
          </p:spPr>
          <p:txBody>
            <a:bodyPr>
              <a:spAutoFit/>
            </a:bodyPr>
            <a:lstStyle/>
            <a:p>
              <a:pPr>
                <a:spcBef>
                  <a:spcPct val="50000"/>
                </a:spcBef>
              </a:pPr>
              <a:r>
                <a:rPr kumimoji="1" lang="en-US" altLang="zh-CN" b="1">
                  <a:latin typeface="Times New Roman" pitchFamily="18" charset="0"/>
                </a:rPr>
                <a:t>Time,t</a:t>
              </a:r>
            </a:p>
          </p:txBody>
        </p:sp>
      </p:grpSp>
      <p:sp>
        <p:nvSpPr>
          <p:cNvPr id="55" name="Date Placeholder 54"/>
          <p:cNvSpPr>
            <a:spLocks noGrp="1"/>
          </p:cNvSpPr>
          <p:nvPr>
            <p:ph type="dt" sz="half" idx="10"/>
          </p:nvPr>
        </p:nvSpPr>
        <p:spPr/>
        <p:txBody>
          <a:bodyPr/>
          <a:lstStyle/>
          <a:p>
            <a:fld id="{C63AA2BC-5C1D-438B-AF69-63467D02B992}" type="datetime4">
              <a:rPr lang="en-US" smtClean="0"/>
              <a:t>April 2, 2020</a:t>
            </a:fld>
            <a:endParaRPr lang="en-US"/>
          </a:p>
        </p:txBody>
      </p:sp>
      <p:sp>
        <p:nvSpPr>
          <p:cNvPr id="56" name="Slide Number Placeholder 55"/>
          <p:cNvSpPr>
            <a:spLocks noGrp="1"/>
          </p:cNvSpPr>
          <p:nvPr>
            <p:ph type="sldNum" sz="quarter" idx="12"/>
          </p:nvPr>
        </p:nvSpPr>
        <p:spPr/>
        <p:txBody>
          <a:bodyPr/>
          <a:lstStyle/>
          <a:p>
            <a:fld id="{D254C499-68F3-4A36-AC55-137D8BD15353}" type="slidenum">
              <a:rPr lang="en-US" smtClean="0"/>
              <a:pPr/>
              <a:t>42</a:t>
            </a:fld>
            <a:endParaRPr lang="en-US"/>
          </a:p>
        </p:txBody>
      </p:sp>
      <p:sp>
        <p:nvSpPr>
          <p:cNvPr id="57" name="Footer Placeholder 5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5363" name="Rectangle 3"/>
          <p:cNvSpPr>
            <a:spLocks noGrp="1" noRot="1" noChangeArrowheads="1"/>
          </p:cNvSpPr>
          <p:nvPr>
            <p:ph type="body" idx="1"/>
          </p:nvPr>
        </p:nvSpPr>
        <p:spPr/>
        <p:txBody>
          <a:bodyPr>
            <a:normAutofit/>
          </a:bodyPr>
          <a:lstStyle/>
          <a:p>
            <a:pPr algn="just">
              <a:lnSpc>
                <a:spcPct val="90000"/>
              </a:lnSpc>
            </a:pPr>
            <a:r>
              <a:rPr lang="en-US" altLang="zh-CN" sz="2800" dirty="0">
                <a:latin typeface="Times New Roman" pitchFamily="18" charset="0"/>
                <a:cs typeface="Times New Roman" pitchFamily="18" charset="0"/>
              </a:rPr>
              <a:t>A discrete-time signal may be a </a:t>
            </a:r>
            <a:r>
              <a:rPr lang="en-US" altLang="zh-CN" sz="2800" dirty="0">
                <a:solidFill>
                  <a:srgbClr val="FF3300"/>
                </a:solidFill>
                <a:latin typeface="Times New Roman" pitchFamily="18" charset="0"/>
                <a:cs typeface="Times New Roman" pitchFamily="18" charset="0"/>
              </a:rPr>
              <a:t>finite-length</a:t>
            </a:r>
            <a:r>
              <a:rPr lang="en-US" altLang="zh-CN" sz="2800" dirty="0">
                <a:latin typeface="Times New Roman" pitchFamily="18" charset="0"/>
                <a:cs typeface="Times New Roman" pitchFamily="18" charset="0"/>
              </a:rPr>
              <a:t> or an </a:t>
            </a:r>
            <a:r>
              <a:rPr lang="en-US" altLang="zh-CN" sz="2800" dirty="0">
                <a:solidFill>
                  <a:srgbClr val="FF3300"/>
                </a:solidFill>
                <a:latin typeface="Times New Roman" pitchFamily="18" charset="0"/>
                <a:cs typeface="Times New Roman" pitchFamily="18" charset="0"/>
              </a:rPr>
              <a:t>infinite-length sequence</a:t>
            </a:r>
          </a:p>
          <a:p>
            <a:pPr algn="just">
              <a:lnSpc>
                <a:spcPct val="90000"/>
              </a:lnSpc>
            </a:pPr>
            <a:r>
              <a:rPr lang="en-US" altLang="zh-CN" sz="2800" dirty="0">
                <a:latin typeface="Times New Roman" pitchFamily="18" charset="0"/>
                <a:cs typeface="Times New Roman" pitchFamily="18" charset="0"/>
              </a:rPr>
              <a:t>Finite-length (also called </a:t>
            </a:r>
            <a:r>
              <a:rPr lang="en-US" altLang="zh-CN" sz="2800" dirty="0">
                <a:solidFill>
                  <a:srgbClr val="FF3300"/>
                </a:solidFill>
                <a:latin typeface="Times New Roman" pitchFamily="18" charset="0"/>
                <a:cs typeface="Times New Roman" pitchFamily="18" charset="0"/>
              </a:rPr>
              <a:t>finite-duration</a:t>
            </a:r>
            <a:r>
              <a:rPr lang="en-US" altLang="zh-CN" sz="2800" dirty="0">
                <a:latin typeface="Times New Roman" pitchFamily="18" charset="0"/>
                <a:cs typeface="Times New Roman" pitchFamily="18" charset="0"/>
              </a:rPr>
              <a:t> or </a:t>
            </a:r>
            <a:r>
              <a:rPr lang="en-US" altLang="zh-CN" sz="2800" dirty="0">
                <a:solidFill>
                  <a:srgbClr val="FF3300"/>
                </a:solidFill>
                <a:latin typeface="Times New Roman" pitchFamily="18" charset="0"/>
                <a:cs typeface="Times New Roman" pitchFamily="18" charset="0"/>
              </a:rPr>
              <a:t>finite-extent</a:t>
            </a:r>
            <a:r>
              <a:rPr lang="en-US" altLang="zh-CN" sz="2800" dirty="0">
                <a:latin typeface="Times New Roman" pitchFamily="18" charset="0"/>
                <a:cs typeface="Times New Roman" pitchFamily="18" charset="0"/>
              </a:rPr>
              <a:t>) sequence is defined only for a finite time interval: </a:t>
            </a:r>
            <a:r>
              <a:rPr lang="en-US" altLang="zh-CN" sz="2800" i="1" dirty="0">
                <a:solidFill>
                  <a:srgbClr val="000000"/>
                </a:solidFill>
                <a:latin typeface="Times New Roman" pitchFamily="18" charset="0"/>
                <a:cs typeface="Times New Roman" pitchFamily="18" charset="0"/>
              </a:rPr>
              <a:t>N</a:t>
            </a:r>
            <a:r>
              <a:rPr lang="en-US" altLang="zh-CN" sz="2800" baseline="-25000" dirty="0">
                <a:solidFill>
                  <a:srgbClr val="000000"/>
                </a:solidFill>
                <a:latin typeface="Times New Roman" pitchFamily="18" charset="0"/>
                <a:cs typeface="Times New Roman" pitchFamily="18" charset="0"/>
              </a:rPr>
              <a:t>1</a:t>
            </a:r>
            <a:r>
              <a:rPr lang="en-US" altLang="zh-CN" sz="2800" dirty="0">
                <a:solidFill>
                  <a:srgbClr val="000000"/>
                </a:solidFill>
                <a:latin typeface="Times New Roman" pitchFamily="18" charset="0"/>
                <a:cs typeface="Times New Roman" pitchFamily="18" charset="0"/>
                <a:sym typeface="Symbol" pitchFamily="18" charset="2"/>
              </a:rPr>
              <a:t> </a:t>
            </a:r>
            <a:r>
              <a:rPr lang="en-US" altLang="zh-CN" sz="2800" i="1" dirty="0">
                <a:solidFill>
                  <a:srgbClr val="000000"/>
                </a:solidFill>
                <a:latin typeface="Times New Roman" pitchFamily="18" charset="0"/>
                <a:cs typeface="Times New Roman" pitchFamily="18" charset="0"/>
                <a:sym typeface="Symbol" pitchFamily="18" charset="2"/>
              </a:rPr>
              <a:t>n</a:t>
            </a:r>
            <a:r>
              <a:rPr lang="en-US" altLang="zh-CN" sz="2800" dirty="0">
                <a:solidFill>
                  <a:srgbClr val="000000"/>
                </a:solidFill>
                <a:latin typeface="Times New Roman" pitchFamily="18" charset="0"/>
                <a:cs typeface="Times New Roman" pitchFamily="18" charset="0"/>
                <a:sym typeface="Symbol" pitchFamily="18" charset="2"/>
              </a:rPr>
              <a:t> </a:t>
            </a:r>
            <a:r>
              <a:rPr lang="en-US" altLang="zh-CN" sz="2800" i="1" dirty="0">
                <a:solidFill>
                  <a:srgbClr val="000000"/>
                </a:solidFill>
                <a:latin typeface="Times New Roman" pitchFamily="18" charset="0"/>
                <a:cs typeface="Times New Roman" pitchFamily="18" charset="0"/>
                <a:sym typeface="Symbol" pitchFamily="18" charset="2"/>
              </a:rPr>
              <a:t>N</a:t>
            </a:r>
            <a:r>
              <a:rPr lang="en-US" altLang="zh-CN" sz="2800" baseline="-25000" dirty="0">
                <a:solidFill>
                  <a:srgbClr val="000000"/>
                </a:solidFill>
                <a:latin typeface="Times New Roman" pitchFamily="18" charset="0"/>
                <a:cs typeface="Times New Roman" pitchFamily="18" charset="0"/>
                <a:sym typeface="Symbol" pitchFamily="18" charset="2"/>
              </a:rPr>
              <a:t>2</a:t>
            </a:r>
            <a:endParaRPr lang="en-US" altLang="zh-CN" sz="2800" baseline="-25000" dirty="0">
              <a:solidFill>
                <a:srgbClr val="000000"/>
              </a:solidFill>
              <a:latin typeface="Times New Roman" pitchFamily="18" charset="0"/>
              <a:cs typeface="Times New Roman" pitchFamily="18" charset="0"/>
            </a:endParaRPr>
          </a:p>
          <a:p>
            <a:pPr algn="just">
              <a:lnSpc>
                <a:spcPct val="90000"/>
              </a:lnSpc>
              <a:buFont typeface="Wingdings" pitchFamily="2" charset="2"/>
              <a:buNone/>
            </a:pPr>
            <a:r>
              <a:rPr lang="en-US" altLang="zh-CN" sz="2800" dirty="0">
                <a:latin typeface="Times New Roman" pitchFamily="18" charset="0"/>
                <a:cs typeface="Times New Roman" pitchFamily="18" charset="0"/>
              </a:rPr>
              <a:t>	where </a:t>
            </a:r>
            <a:r>
              <a:rPr lang="en-US" altLang="zh-CN" sz="2800" dirty="0">
                <a:solidFill>
                  <a:srgbClr val="FF33CC"/>
                </a:solidFill>
                <a:latin typeface="Times New Roman" pitchFamily="18" charset="0"/>
                <a:cs typeface="Times New Roman" pitchFamily="18" charset="0"/>
              </a:rPr>
              <a:t>- </a:t>
            </a:r>
            <a:r>
              <a:rPr lang="en-US" altLang="zh-CN" sz="2800" dirty="0">
                <a:solidFill>
                  <a:srgbClr val="FF33CC"/>
                </a:solidFill>
                <a:latin typeface="Times New Roman" pitchFamily="18" charset="0"/>
                <a:cs typeface="Times New Roman" pitchFamily="18" charset="0"/>
                <a:sym typeface="Symbol" pitchFamily="18" charset="2"/>
              </a:rPr>
              <a:t>&lt;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1</a:t>
            </a:r>
            <a:r>
              <a:rPr lang="en-US" altLang="zh-CN" sz="2800" dirty="0">
                <a:latin typeface="Times New Roman" pitchFamily="18" charset="0"/>
                <a:cs typeface="Times New Roman" pitchFamily="18" charset="0"/>
              </a:rPr>
              <a:t> and </a:t>
            </a:r>
            <a:r>
              <a:rPr lang="en-US" altLang="zh-CN" sz="2800" i="1" dirty="0">
                <a:solidFill>
                  <a:srgbClr val="FF33CC"/>
                </a:solidFill>
                <a:latin typeface="Times New Roman" pitchFamily="18" charset="0"/>
                <a:cs typeface="Times New Roman" pitchFamily="18" charset="0"/>
                <a:sym typeface="Symbol" pitchFamily="18" charset="2"/>
              </a:rPr>
              <a:t>N</a:t>
            </a:r>
            <a:r>
              <a:rPr lang="en-US" altLang="zh-CN" sz="2800" baseline="-25000" dirty="0">
                <a:solidFill>
                  <a:srgbClr val="FF33CC"/>
                </a:solidFill>
                <a:latin typeface="Times New Roman" pitchFamily="18" charset="0"/>
                <a:cs typeface="Times New Roman" pitchFamily="18" charset="0"/>
                <a:sym typeface="Symbol" pitchFamily="18" charset="2"/>
              </a:rPr>
              <a:t>2</a:t>
            </a:r>
            <a:r>
              <a:rPr lang="en-US" altLang="zh-CN" sz="2800" dirty="0">
                <a:solidFill>
                  <a:srgbClr val="FF33CC"/>
                </a:solidFill>
                <a:latin typeface="Times New Roman" pitchFamily="18" charset="0"/>
                <a:cs typeface="Times New Roman" pitchFamily="18" charset="0"/>
              </a:rPr>
              <a:t> &lt;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dirty="0">
                <a:latin typeface="Times New Roman" pitchFamily="18" charset="0"/>
                <a:cs typeface="Times New Roman" pitchFamily="18" charset="0"/>
              </a:rPr>
              <a:t> with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1</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i="1" dirty="0">
                <a:solidFill>
                  <a:srgbClr val="FF33CC"/>
                </a:solidFill>
                <a:latin typeface="Times New Roman" pitchFamily="18" charset="0"/>
                <a:cs typeface="Times New Roman" pitchFamily="18" charset="0"/>
                <a:sym typeface="Symbol" pitchFamily="18" charset="2"/>
              </a:rPr>
              <a:t> N</a:t>
            </a:r>
            <a:r>
              <a:rPr lang="en-US" altLang="zh-CN" sz="2800" baseline="-25000" dirty="0">
                <a:solidFill>
                  <a:srgbClr val="FF33CC"/>
                </a:solidFill>
                <a:latin typeface="Times New Roman" pitchFamily="18" charset="0"/>
                <a:cs typeface="Times New Roman" pitchFamily="18" charset="0"/>
                <a:sym typeface="Symbol" pitchFamily="18" charset="2"/>
              </a:rPr>
              <a:t>2</a:t>
            </a:r>
            <a:endParaRPr lang="en-US" altLang="zh-CN" sz="2800" dirty="0">
              <a:solidFill>
                <a:srgbClr val="FF33CC"/>
              </a:solidFill>
              <a:latin typeface="Times New Roman" pitchFamily="18" charset="0"/>
              <a:cs typeface="Times New Roman" pitchFamily="18" charset="0"/>
            </a:endParaRPr>
          </a:p>
          <a:p>
            <a:pPr algn="just">
              <a:lnSpc>
                <a:spcPct val="90000"/>
              </a:lnSpc>
            </a:pPr>
            <a:r>
              <a:rPr lang="en-US" altLang="zh-CN" sz="2800" dirty="0">
                <a:solidFill>
                  <a:srgbClr val="FF3300"/>
                </a:solidFill>
                <a:latin typeface="Times New Roman" pitchFamily="18" charset="0"/>
                <a:cs typeface="Times New Roman" pitchFamily="18" charset="0"/>
              </a:rPr>
              <a:t>Length</a:t>
            </a:r>
            <a:r>
              <a:rPr lang="en-US" altLang="zh-CN" sz="2800" dirty="0">
                <a:latin typeface="Times New Roman" pitchFamily="18" charset="0"/>
                <a:cs typeface="Times New Roman" pitchFamily="18" charset="0"/>
              </a:rPr>
              <a:t> or </a:t>
            </a:r>
            <a:r>
              <a:rPr lang="en-US" altLang="zh-CN" sz="2800" dirty="0">
                <a:solidFill>
                  <a:srgbClr val="FF3300"/>
                </a:solidFill>
                <a:latin typeface="Times New Roman" pitchFamily="18" charset="0"/>
                <a:cs typeface="Times New Roman" pitchFamily="18" charset="0"/>
              </a:rPr>
              <a:t>duration</a:t>
            </a:r>
            <a:r>
              <a:rPr lang="en-US" altLang="zh-CN" sz="2800" dirty="0">
                <a:latin typeface="Times New Roman" pitchFamily="18" charset="0"/>
                <a:cs typeface="Times New Roman" pitchFamily="18" charset="0"/>
              </a:rPr>
              <a:t> of</a:t>
            </a:r>
            <a:r>
              <a:rPr lang="en-US" altLang="zh-CN" sz="2800" i="1" dirty="0">
                <a:latin typeface="Times New Roman" pitchFamily="18" charset="0"/>
                <a:cs typeface="Times New Roman" pitchFamily="18" charset="0"/>
              </a:rPr>
              <a:t> </a:t>
            </a:r>
            <a:r>
              <a:rPr lang="en-US" altLang="zh-CN" sz="2800" dirty="0">
                <a:latin typeface="Times New Roman" pitchFamily="18" charset="0"/>
                <a:cs typeface="Times New Roman" pitchFamily="18" charset="0"/>
              </a:rPr>
              <a:t>the above finite-length sequence is </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sym typeface="Symbol" pitchFamily="18" charset="2"/>
              </a:rPr>
              <a:t>N</a:t>
            </a:r>
            <a:r>
              <a:rPr lang="en-US" altLang="zh-CN" sz="2800" baseline="-25000" dirty="0">
                <a:solidFill>
                  <a:srgbClr val="000000"/>
                </a:solidFill>
                <a:latin typeface="Times New Roman" pitchFamily="18" charset="0"/>
                <a:cs typeface="Times New Roman" pitchFamily="18" charset="0"/>
                <a:sym typeface="Symbol" pitchFamily="18" charset="2"/>
              </a:rPr>
              <a:t>2</a:t>
            </a:r>
            <a:r>
              <a:rPr lang="en-US" altLang="zh-CN" sz="2800" dirty="0">
                <a:solidFill>
                  <a:srgbClr val="000000"/>
                </a:solidFill>
                <a:latin typeface="Times New Roman" pitchFamily="18" charset="0"/>
                <a:cs typeface="Times New Roman" pitchFamily="18" charset="0"/>
              </a:rPr>
              <a:t> - </a:t>
            </a:r>
            <a:r>
              <a:rPr lang="en-US" altLang="zh-CN" sz="2800" i="1" dirty="0">
                <a:solidFill>
                  <a:srgbClr val="000000"/>
                </a:solidFill>
                <a:latin typeface="Times New Roman" pitchFamily="18" charset="0"/>
                <a:cs typeface="Times New Roman" pitchFamily="18" charset="0"/>
              </a:rPr>
              <a:t>N</a:t>
            </a:r>
            <a:r>
              <a:rPr lang="en-US" altLang="zh-CN" sz="2800" baseline="-25000" dirty="0">
                <a:solidFill>
                  <a:srgbClr val="000000"/>
                </a:solidFill>
                <a:latin typeface="Times New Roman" pitchFamily="18" charset="0"/>
                <a:cs typeface="Times New Roman" pitchFamily="18" charset="0"/>
              </a:rPr>
              <a:t>1</a:t>
            </a:r>
            <a:r>
              <a:rPr lang="en-US" altLang="zh-CN" sz="2800" dirty="0">
                <a:solidFill>
                  <a:srgbClr val="000000"/>
                </a:solidFill>
                <a:latin typeface="Times New Roman" pitchFamily="18" charset="0"/>
                <a:cs typeface="Times New Roman" pitchFamily="18" charset="0"/>
              </a:rPr>
              <a:t>+ 1</a:t>
            </a:r>
          </a:p>
        </p:txBody>
      </p:sp>
      <p:sp>
        <p:nvSpPr>
          <p:cNvPr id="4" name="Date Placeholder 3"/>
          <p:cNvSpPr>
            <a:spLocks noGrp="1"/>
          </p:cNvSpPr>
          <p:nvPr>
            <p:ph type="dt" sz="half" idx="10"/>
          </p:nvPr>
        </p:nvSpPr>
        <p:spPr/>
        <p:txBody>
          <a:bodyPr/>
          <a:lstStyle/>
          <a:p>
            <a:fld id="{71FEEF10-6260-4427-8203-9E7DE6BE953C}"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6387" name="Rectangle 3"/>
          <p:cNvSpPr>
            <a:spLocks noGrp="1" noRot="1" noChangeArrowheads="1"/>
          </p:cNvSpPr>
          <p:nvPr>
            <p:ph type="body" idx="1"/>
          </p:nvPr>
        </p:nvSpPr>
        <p:spPr/>
        <p:txBody>
          <a:bodyPr>
            <a:normAutofit/>
          </a:bodyPr>
          <a:lstStyle/>
          <a:p>
            <a:pPr algn="just"/>
            <a:r>
              <a:rPr lang="en-US" altLang="zh-CN" sz="2800" u="sng" dirty="0">
                <a:solidFill>
                  <a:srgbClr val="FF3300"/>
                </a:solidFill>
                <a:latin typeface="Times New Roman" pitchFamily="18" charset="0"/>
                <a:cs typeface="Times New Roman" pitchFamily="18" charset="0"/>
              </a:rPr>
              <a:t>Example</a:t>
            </a:r>
            <a:r>
              <a:rPr lang="en-US" altLang="zh-CN" sz="2800" dirty="0">
                <a:latin typeface="Times New Roman" pitchFamily="18" charset="0"/>
                <a:cs typeface="Times New Roman" pitchFamily="18" charset="0"/>
              </a:rPr>
              <a:t> –  </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n</a:t>
            </a:r>
            <a:r>
              <a:rPr lang="en-US" altLang="zh-CN" sz="2800" baseline="30000" dirty="0" err="1">
                <a:solidFill>
                  <a:srgbClr val="000000"/>
                </a:solidFill>
                <a:latin typeface="Times New Roman" pitchFamily="18" charset="0"/>
                <a:cs typeface="Times New Roman" pitchFamily="18" charset="0"/>
              </a:rPr>
              <a:t>2</a:t>
            </a:r>
            <a:r>
              <a:rPr lang="en-US" altLang="zh-CN" sz="2800" dirty="0">
                <a:solidFill>
                  <a:srgbClr val="000000"/>
                </a:solidFill>
                <a:latin typeface="Times New Roman" pitchFamily="18" charset="0"/>
                <a:cs typeface="Times New Roman" pitchFamily="18" charset="0"/>
              </a:rPr>
              <a:t>, -3 </a:t>
            </a:r>
            <a:r>
              <a:rPr lang="en-US" altLang="zh-CN" sz="2800" dirty="0">
                <a:solidFill>
                  <a:srgbClr val="000000"/>
                </a:solidFill>
                <a:latin typeface="Times New Roman" pitchFamily="18" charset="0"/>
                <a:cs typeface="Times New Roman" pitchFamily="18" charset="0"/>
                <a:sym typeface="Symbol" pitchFamily="18" charset="2"/>
              </a:rPr>
              <a:t></a:t>
            </a:r>
            <a:r>
              <a:rPr lang="en-US" altLang="zh-CN" sz="2800" i="1" dirty="0">
                <a:solidFill>
                  <a:srgbClr val="000000"/>
                </a:solidFill>
                <a:latin typeface="Times New Roman" pitchFamily="18" charset="0"/>
                <a:cs typeface="Times New Roman" pitchFamily="18" charset="0"/>
                <a:sym typeface="Symbol" pitchFamily="18" charset="2"/>
              </a:rPr>
              <a:t>n</a:t>
            </a:r>
            <a:r>
              <a:rPr lang="en-US" altLang="zh-CN" sz="2800" dirty="0">
                <a:solidFill>
                  <a:srgbClr val="000000"/>
                </a:solidFill>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sym typeface="Symbol" pitchFamily="18" charset="2"/>
              </a:rPr>
              <a:t></a:t>
            </a:r>
            <a:r>
              <a:rPr lang="en-US" altLang="zh-CN" sz="2800" dirty="0">
                <a:solidFill>
                  <a:srgbClr val="000000"/>
                </a:solidFill>
                <a:latin typeface="Times New Roman" pitchFamily="18" charset="0"/>
                <a:cs typeface="Times New Roman" pitchFamily="18" charset="0"/>
              </a:rPr>
              <a:t> 4</a:t>
            </a:r>
            <a:r>
              <a:rPr lang="en-US" altLang="zh-CN" sz="2800" dirty="0">
                <a:latin typeface="Times New Roman" pitchFamily="18" charset="0"/>
                <a:cs typeface="Times New Roman" pitchFamily="18" charset="0"/>
              </a:rPr>
              <a:t> is a finite-length sequence of length </a:t>
            </a:r>
            <a:r>
              <a:rPr lang="en-US" altLang="zh-CN" sz="2800" dirty="0">
                <a:solidFill>
                  <a:srgbClr val="000000"/>
                </a:solidFill>
                <a:latin typeface="Times New Roman" pitchFamily="18" charset="0"/>
                <a:cs typeface="Times New Roman" pitchFamily="18" charset="0"/>
              </a:rPr>
              <a:t>4 -(-3)+1=8</a:t>
            </a:r>
          </a:p>
          <a:p>
            <a:pPr algn="just">
              <a:buFont typeface="Wingdings" pitchFamily="2" charset="2"/>
              <a:buNone/>
            </a:pPr>
            <a:endParaRPr lang="en-US" altLang="zh-CN" sz="2800" dirty="0">
              <a:solidFill>
                <a:srgbClr val="000000"/>
              </a:solidFill>
              <a:latin typeface="Times New Roman" pitchFamily="18" charset="0"/>
              <a:cs typeface="Times New Roman" pitchFamily="18" charset="0"/>
            </a:endParaRP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i="1" dirty="0">
                <a:solidFill>
                  <a:srgbClr val="FF33CC"/>
                </a:solidFill>
                <a:latin typeface="Times New Roman" pitchFamily="18" charset="0"/>
                <a:cs typeface="Times New Roman" pitchFamily="18" charset="0"/>
              </a:rPr>
              <a:t>y</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err="1">
                <a:solidFill>
                  <a:srgbClr val="FF33CC"/>
                </a:solidFill>
                <a:latin typeface="Times New Roman" pitchFamily="18" charset="0"/>
                <a:cs typeface="Times New Roman" pitchFamily="18" charset="0"/>
              </a:rPr>
              <a:t>cos0.4</a:t>
            </a:r>
            <a:r>
              <a:rPr lang="en-US" altLang="zh-CN" sz="2800" i="1" dirty="0" err="1">
                <a:solidFill>
                  <a:srgbClr val="FF33CC"/>
                </a:solidFill>
                <a:latin typeface="Times New Roman" pitchFamily="18" charset="0"/>
                <a:cs typeface="Times New Roman" pitchFamily="18" charset="0"/>
              </a:rPr>
              <a:t>n</a:t>
            </a:r>
            <a:r>
              <a:rPr lang="en-US" altLang="zh-CN" sz="2800" dirty="0">
                <a:latin typeface="Times New Roman" pitchFamily="18" charset="0"/>
                <a:cs typeface="Times New Roman" pitchFamily="18" charset="0"/>
              </a:rPr>
              <a:t> is an infinite-length sequence</a:t>
            </a:r>
          </a:p>
        </p:txBody>
      </p:sp>
      <p:sp>
        <p:nvSpPr>
          <p:cNvPr id="4" name="Date Placeholder 3"/>
          <p:cNvSpPr>
            <a:spLocks noGrp="1"/>
          </p:cNvSpPr>
          <p:nvPr>
            <p:ph type="dt" sz="half" idx="10"/>
          </p:nvPr>
        </p:nvSpPr>
        <p:spPr/>
        <p:txBody>
          <a:bodyPr/>
          <a:lstStyle/>
          <a:p>
            <a:fld id="{E1D91E8E-1D9D-4716-9D7C-3C3DBC9B73C8}"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71011" name="Rectangle 3"/>
          <p:cNvSpPr>
            <a:spLocks noGrp="1" noRot="1" noChangeArrowheads="1"/>
          </p:cNvSpPr>
          <p:nvPr>
            <p:ph type="body" idx="1"/>
          </p:nvPr>
        </p:nvSpPr>
        <p:spPr>
          <a:xfrm>
            <a:off x="304800" y="1981200"/>
            <a:ext cx="8540750" cy="2960688"/>
          </a:xfrm>
        </p:spPr>
        <p:txBody>
          <a:bodyPr>
            <a:normAutofit/>
          </a:bodyPr>
          <a:lstStyle/>
          <a:p>
            <a:pPr algn="just"/>
            <a:r>
              <a:rPr lang="en-US" altLang="zh-CN" sz="2800" dirty="0">
                <a:latin typeface="Times New Roman" pitchFamily="18" charset="0"/>
                <a:cs typeface="Times New Roman" pitchFamily="18" charset="0"/>
              </a:rPr>
              <a:t>A length-</a:t>
            </a:r>
            <a:r>
              <a:rPr lang="en-US" altLang="zh-CN" sz="2800" i="1" dirty="0">
                <a:solidFill>
                  <a:srgbClr val="FF33CC"/>
                </a:solidFill>
                <a:latin typeface="Times New Roman" pitchFamily="18" charset="0"/>
                <a:cs typeface="Times New Roman" pitchFamily="18" charset="0"/>
              </a:rPr>
              <a:t> N</a:t>
            </a:r>
            <a:r>
              <a:rPr lang="en-US" altLang="zh-CN" sz="2800" i="1" dirty="0">
                <a:latin typeface="Times New Roman" pitchFamily="18" charset="0"/>
                <a:cs typeface="Times New Roman" pitchFamily="18" charset="0"/>
              </a:rPr>
              <a:t> </a:t>
            </a:r>
            <a:r>
              <a:rPr lang="en-US" altLang="zh-CN" sz="2800" dirty="0">
                <a:latin typeface="Times New Roman" pitchFamily="18" charset="0"/>
                <a:cs typeface="Times New Roman" pitchFamily="18" charset="0"/>
              </a:rPr>
              <a:t>sequence is often referred to as an </a:t>
            </a:r>
            <a:r>
              <a:rPr lang="en-US" altLang="zh-CN" sz="2800" i="1" dirty="0">
                <a:solidFill>
                  <a:srgbClr val="FF33CC"/>
                </a:solidFill>
                <a:latin typeface="Times New Roman" pitchFamily="18" charset="0"/>
                <a:cs typeface="Times New Roman" pitchFamily="18" charset="0"/>
              </a:rPr>
              <a:t> N</a:t>
            </a:r>
            <a:r>
              <a:rPr lang="en-US" altLang="zh-CN" sz="2800" dirty="0">
                <a:solidFill>
                  <a:srgbClr val="FF33CC"/>
                </a:solidFill>
                <a:latin typeface="Times New Roman" pitchFamily="18" charset="0"/>
                <a:cs typeface="Times New Roman" pitchFamily="18" charset="0"/>
              </a:rPr>
              <a:t>-point sequence</a:t>
            </a:r>
          </a:p>
          <a:p>
            <a:pPr algn="just"/>
            <a:r>
              <a:rPr lang="en-US" altLang="zh-CN" sz="2800" dirty="0">
                <a:latin typeface="Times New Roman" pitchFamily="18" charset="0"/>
                <a:cs typeface="Times New Roman" pitchFamily="18" charset="0"/>
              </a:rPr>
              <a:t>The length of a finite-length sequence can be increased by zero-padding, i.e., by appending it </a:t>
            </a:r>
            <a:r>
              <a:rPr lang="en-US" altLang="zh-CN" sz="2800" dirty="0">
                <a:solidFill>
                  <a:srgbClr val="FF33CC"/>
                </a:solidFill>
                <a:latin typeface="Times New Roman" pitchFamily="18" charset="0"/>
                <a:cs typeface="Times New Roman" pitchFamily="18" charset="0"/>
              </a:rPr>
              <a:t>with zeros</a:t>
            </a:r>
          </a:p>
        </p:txBody>
      </p:sp>
      <p:sp>
        <p:nvSpPr>
          <p:cNvPr id="4" name="Date Placeholder 3"/>
          <p:cNvSpPr>
            <a:spLocks noGrp="1"/>
          </p:cNvSpPr>
          <p:nvPr>
            <p:ph type="dt" sz="half" idx="10"/>
          </p:nvPr>
        </p:nvSpPr>
        <p:spPr/>
        <p:txBody>
          <a:bodyPr/>
          <a:lstStyle/>
          <a:p>
            <a:fld id="{BDC9A794-C07F-4650-8657-3A8DEEDDD85A}"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72035" name="Rectangle 3"/>
          <p:cNvSpPr>
            <a:spLocks noGrp="1" noRot="1" noChangeArrowheads="1"/>
          </p:cNvSpPr>
          <p:nvPr>
            <p:ph type="body" sz="half" idx="1"/>
          </p:nvPr>
        </p:nvSpPr>
        <p:spPr>
          <a:xfrm>
            <a:off x="304800" y="1981200"/>
            <a:ext cx="4194175" cy="511175"/>
          </a:xfrm>
        </p:spPr>
        <p:txBody>
          <a:bodyPr>
            <a:normAutofit lnSpcReduction="10000"/>
          </a:bodyPr>
          <a:lstStyle/>
          <a:p>
            <a:pPr>
              <a:lnSpc>
                <a:spcPct val="90000"/>
              </a:lnSpc>
            </a:pPr>
            <a:r>
              <a:rPr lang="en-US" altLang="zh-CN">
                <a:solidFill>
                  <a:srgbClr val="FF3300"/>
                </a:solidFill>
              </a:rPr>
              <a:t>Example</a:t>
            </a:r>
            <a:r>
              <a:rPr lang="en-US" altLang="zh-CN"/>
              <a:t> – </a:t>
            </a:r>
          </a:p>
        </p:txBody>
      </p:sp>
      <p:sp>
        <p:nvSpPr>
          <p:cNvPr id="172037" name="Text Box 5"/>
          <p:cNvSpPr txBox="1">
            <a:spLocks noChangeArrowheads="1"/>
          </p:cNvSpPr>
          <p:nvPr/>
        </p:nvSpPr>
        <p:spPr bwMode="auto">
          <a:xfrm>
            <a:off x="468313" y="5075238"/>
            <a:ext cx="7920037"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172038" name="Rectangle 6"/>
          <p:cNvSpPr>
            <a:spLocks noRot="1" noChangeArrowheads="1"/>
          </p:cNvSpPr>
          <p:nvPr/>
        </p:nvSpPr>
        <p:spPr bwMode="auto">
          <a:xfrm>
            <a:off x="250825" y="4292600"/>
            <a:ext cx="8540750" cy="1519238"/>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None/>
            </a:pPr>
            <a:r>
              <a:rPr lang="en-US" altLang="zh-CN" sz="3200" dirty="0"/>
              <a:t>	</a:t>
            </a:r>
            <a:r>
              <a:rPr lang="en-US" altLang="zh-CN" sz="2800" dirty="0">
                <a:latin typeface="Times New Roman" pitchFamily="18" charset="0"/>
                <a:cs typeface="Times New Roman" pitchFamily="18" charset="0"/>
              </a:rPr>
              <a:t>is a finite-length sequence of length </a:t>
            </a:r>
            <a:r>
              <a:rPr lang="en-US" altLang="zh-CN" sz="2800" dirty="0">
                <a:solidFill>
                  <a:srgbClr val="FF33CC"/>
                </a:solidFill>
                <a:latin typeface="Times New Roman" pitchFamily="18" charset="0"/>
                <a:cs typeface="Times New Roman" pitchFamily="18" charset="0"/>
              </a:rPr>
              <a:t>12</a:t>
            </a:r>
            <a:r>
              <a:rPr lang="en-US" altLang="zh-CN" sz="2800" dirty="0">
                <a:latin typeface="Times New Roman" pitchFamily="18" charset="0"/>
                <a:cs typeface="Times New Roman" pitchFamily="18" charset="0"/>
              </a:rPr>
              <a:t>  obtained by zero-padding </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 =</a:t>
            </a:r>
            <a:r>
              <a:rPr lang="en-US" altLang="zh-CN" sz="2800" i="1" dirty="0" err="1">
                <a:solidFill>
                  <a:srgbClr val="000000"/>
                </a:solidFill>
                <a:latin typeface="Times New Roman" pitchFamily="18" charset="0"/>
                <a:cs typeface="Times New Roman" pitchFamily="18" charset="0"/>
              </a:rPr>
              <a:t>n</a:t>
            </a:r>
            <a:r>
              <a:rPr lang="en-US" altLang="zh-CN" sz="2800" baseline="30000" dirty="0" err="1">
                <a:solidFill>
                  <a:srgbClr val="000000"/>
                </a:solidFill>
                <a:latin typeface="Times New Roman" pitchFamily="18" charset="0"/>
                <a:cs typeface="Times New Roman" pitchFamily="18" charset="0"/>
              </a:rPr>
              <a:t>2</a:t>
            </a:r>
            <a:r>
              <a:rPr lang="en-US" altLang="zh-CN" sz="2800" dirty="0">
                <a:solidFill>
                  <a:srgbClr val="000000"/>
                </a:solidFill>
                <a:latin typeface="Times New Roman" pitchFamily="18" charset="0"/>
                <a:cs typeface="Times New Roman" pitchFamily="18" charset="0"/>
              </a:rPr>
              <a:t>, -</a:t>
            </a:r>
            <a:r>
              <a:rPr lang="en-US" altLang="zh-CN" sz="2800" dirty="0" err="1">
                <a:solidFill>
                  <a:srgbClr val="000000"/>
                </a:solidFill>
                <a:latin typeface="Times New Roman" pitchFamily="18" charset="0"/>
                <a:cs typeface="Times New Roman" pitchFamily="18" charset="0"/>
              </a:rPr>
              <a:t>3</a:t>
            </a:r>
            <a:r>
              <a:rPr lang="en-US" altLang="en-US" sz="2800" dirty="0" err="1">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n</a:t>
            </a:r>
            <a:r>
              <a:rPr lang="en-US" altLang="en-US" sz="2800" dirty="0" err="1">
                <a:solidFill>
                  <a:srgbClr val="000000"/>
                </a:solidFill>
                <a:latin typeface="Times New Roman" pitchFamily="18" charset="0"/>
                <a:cs typeface="Times New Roman" pitchFamily="18" charset="0"/>
              </a:rPr>
              <a:t>≤</a:t>
            </a:r>
            <a:r>
              <a:rPr lang="en-US" altLang="zh-CN" sz="2800" dirty="0" err="1">
                <a:solidFill>
                  <a:srgbClr val="000000"/>
                </a:solidFill>
                <a:latin typeface="Times New Roman" pitchFamily="18" charset="0"/>
                <a:cs typeface="Times New Roman" pitchFamily="18" charset="0"/>
              </a:rPr>
              <a:t>4</a:t>
            </a:r>
            <a:r>
              <a:rPr lang="en-US" altLang="en-US" sz="2800" dirty="0">
                <a:latin typeface="Times New Roman" pitchFamily="18" charset="0"/>
                <a:cs typeface="Times New Roman" pitchFamily="18" charset="0"/>
              </a:rPr>
              <a:t> </a:t>
            </a:r>
            <a:r>
              <a:rPr lang="en-US" altLang="zh-CN" sz="2800" dirty="0">
                <a:latin typeface="Times New Roman" pitchFamily="18" charset="0"/>
                <a:cs typeface="Times New Roman" pitchFamily="18" charset="0"/>
              </a:rPr>
              <a:t>with </a:t>
            </a:r>
            <a:r>
              <a:rPr lang="en-US" altLang="zh-CN" sz="2800" dirty="0">
                <a:solidFill>
                  <a:srgbClr val="FF33CC"/>
                </a:solidFill>
                <a:latin typeface="Times New Roman" pitchFamily="18" charset="0"/>
                <a:cs typeface="Times New Roman" pitchFamily="18" charset="0"/>
              </a:rPr>
              <a:t>4</a:t>
            </a:r>
            <a:r>
              <a:rPr lang="en-US" altLang="zh-CN" sz="2800" dirty="0">
                <a:latin typeface="Times New Roman" pitchFamily="18" charset="0"/>
                <a:cs typeface="Times New Roman" pitchFamily="18" charset="0"/>
              </a:rPr>
              <a:t> zero-valued samples</a:t>
            </a:r>
          </a:p>
        </p:txBody>
      </p:sp>
      <p:graphicFrame>
        <p:nvGraphicFramePr>
          <p:cNvPr id="172041" name="Object 9"/>
          <p:cNvGraphicFramePr>
            <a:graphicFrameLocks noChangeAspect="1"/>
          </p:cNvGraphicFramePr>
          <p:nvPr>
            <p:ph sz="quarter" idx="3"/>
          </p:nvPr>
        </p:nvGraphicFramePr>
        <p:xfrm>
          <a:off x="2195513" y="2781300"/>
          <a:ext cx="4392612" cy="1368425"/>
        </p:xfrm>
        <a:graphic>
          <a:graphicData uri="http://schemas.openxmlformats.org/presentationml/2006/ole">
            <p:oleObj spid="_x0000_s45058" name="公式" r:id="rId3" imgW="1549080" imgH="482400" progId="Equation.3">
              <p:embed/>
            </p:oleObj>
          </a:graphicData>
        </a:graphic>
      </p:graphicFrame>
      <p:sp>
        <p:nvSpPr>
          <p:cNvPr id="7" name="Date Placeholder 6"/>
          <p:cNvSpPr>
            <a:spLocks noGrp="1"/>
          </p:cNvSpPr>
          <p:nvPr>
            <p:ph type="dt" sz="half" idx="10"/>
          </p:nvPr>
        </p:nvSpPr>
        <p:spPr/>
        <p:txBody>
          <a:bodyPr/>
          <a:lstStyle/>
          <a:p>
            <a:fld id="{5A8B6183-BA5E-4902-AC8C-A2D937C94618}" type="datetime4">
              <a:rPr lang="en-US" altLang="zh-CN" smtClean="0"/>
              <a:t>April 2, 2020</a:t>
            </a:fld>
            <a:endParaRPr lang="en-US" altLang="zh-CN"/>
          </a:p>
        </p:txBody>
      </p:sp>
      <p:sp>
        <p:nvSpPr>
          <p:cNvPr id="8" name="Slide Number Placeholder 7"/>
          <p:cNvSpPr>
            <a:spLocks noGrp="1"/>
          </p:cNvSpPr>
          <p:nvPr>
            <p:ph type="sldNum" sz="quarter" idx="12"/>
          </p:nvPr>
        </p:nvSpPr>
        <p:spPr/>
        <p:txBody>
          <a:bodyPr/>
          <a:lstStyle/>
          <a:p>
            <a:fld id="{262FF679-6BA1-4D7D-91B0-4A1E350F1E2A}" type="slidenum">
              <a:rPr lang="en-US" altLang="zh-CN" smtClean="0"/>
              <a:pPr/>
              <a:t>46</a:t>
            </a:fld>
            <a:endParaRPr lang="en-US" altLang="zh-CN"/>
          </a:p>
        </p:txBody>
      </p:sp>
      <p:sp>
        <p:nvSpPr>
          <p:cNvPr id="9" name="Footer Placeholder 8"/>
          <p:cNvSpPr>
            <a:spLocks noGrp="1"/>
          </p:cNvSpPr>
          <p:nvPr>
            <p:ph type="ftr" sz="quarter" idx="11"/>
          </p:nvPr>
        </p:nvSpPr>
        <p:spPr/>
        <p:txBody>
          <a:bodyPr/>
          <a:lstStyle/>
          <a:p>
            <a:r>
              <a:rPr lang="en-US" altLang="zh-CN" smtClean="0"/>
              <a:t>CSE 447, Digital Signal Processing, Dept. of Computer Science and Engineering</a:t>
            </a:r>
            <a:endParaRPr lang="en-US" altLang="zh-C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9459" name="Rectangle 3"/>
          <p:cNvSpPr>
            <a:spLocks noGrp="1" noRot="1" noChangeArrowheads="1"/>
          </p:cNvSpPr>
          <p:nvPr>
            <p:ph type="body" idx="1"/>
          </p:nvPr>
        </p:nvSpPr>
        <p:spPr>
          <a:xfrm>
            <a:off x="304800" y="1981200"/>
            <a:ext cx="8540750" cy="1079500"/>
          </a:xfrm>
        </p:spPr>
        <p:txBody>
          <a:bodyPr>
            <a:normAutofit/>
          </a:bodyPr>
          <a:lstStyle/>
          <a:p>
            <a:pPr algn="just"/>
            <a:r>
              <a:rPr lang="en-US" altLang="zh-CN" sz="2800" dirty="0">
                <a:latin typeface="Times New Roman" pitchFamily="18" charset="0"/>
                <a:cs typeface="Times New Roman" pitchFamily="18" charset="0"/>
              </a:rPr>
              <a:t>A right-sided sequence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has zero-valued samples for </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 &lt;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1</a:t>
            </a:r>
            <a:endParaRPr lang="en-US" altLang="zh-CN" sz="2800" dirty="0">
              <a:latin typeface="Times New Roman" pitchFamily="18" charset="0"/>
              <a:cs typeface="Times New Roman" pitchFamily="18" charset="0"/>
            </a:endParaRPr>
          </a:p>
        </p:txBody>
      </p:sp>
      <p:grpSp>
        <p:nvGrpSpPr>
          <p:cNvPr id="2" name="Group 6"/>
          <p:cNvGrpSpPr>
            <a:grpSpLocks/>
          </p:cNvGrpSpPr>
          <p:nvPr/>
        </p:nvGrpSpPr>
        <p:grpSpPr bwMode="auto">
          <a:xfrm>
            <a:off x="2209800" y="3092450"/>
            <a:ext cx="4781550" cy="1920875"/>
            <a:chOff x="1392" y="1872"/>
            <a:chExt cx="3012" cy="1210"/>
          </a:xfrm>
        </p:grpSpPr>
        <p:graphicFrame>
          <p:nvGraphicFramePr>
            <p:cNvPr id="19460" name="Object 4"/>
            <p:cNvGraphicFramePr>
              <a:graphicFrameLocks noChangeAspect="1"/>
            </p:cNvGraphicFramePr>
            <p:nvPr/>
          </p:nvGraphicFramePr>
          <p:xfrm>
            <a:off x="1392" y="1872"/>
            <a:ext cx="3012" cy="931"/>
          </p:xfrm>
          <a:graphic>
            <a:graphicData uri="http://schemas.openxmlformats.org/presentationml/2006/ole">
              <p:oleObj spid="_x0000_s46082" name="文档" r:id="rId3" imgW="3986195" imgH="1231448" progId="Word.Document.8">
                <p:embed/>
              </p:oleObj>
            </a:graphicData>
          </a:graphic>
        </p:graphicFrame>
        <p:sp>
          <p:nvSpPr>
            <p:cNvPr id="19461" name="Rectangle 5"/>
            <p:cNvSpPr>
              <a:spLocks noChangeArrowheads="1"/>
            </p:cNvSpPr>
            <p:nvPr/>
          </p:nvSpPr>
          <p:spPr bwMode="auto">
            <a:xfrm>
              <a:off x="2016" y="2832"/>
              <a:ext cx="1589" cy="250"/>
            </a:xfrm>
            <a:prstGeom prst="rect">
              <a:avLst/>
            </a:prstGeom>
            <a:noFill/>
            <a:ln w="12700">
              <a:noFill/>
              <a:miter lim="800000"/>
              <a:headEnd/>
              <a:tailEnd/>
            </a:ln>
            <a:effectLst/>
          </p:spPr>
          <p:txBody>
            <a:bodyPr wrap="none">
              <a:spAutoFit/>
            </a:bodyPr>
            <a:lstStyle/>
            <a:p>
              <a:pPr eaLnBrk="0" hangingPunct="0"/>
              <a:r>
                <a:rPr lang="en-US" altLang="zh-CN" sz="2000">
                  <a:latin typeface="Times New Roman" pitchFamily="18" charset="0"/>
                </a:rPr>
                <a:t>A right-sided sequence</a:t>
              </a:r>
            </a:p>
          </p:txBody>
        </p:sp>
      </p:grpSp>
      <p:sp>
        <p:nvSpPr>
          <p:cNvPr id="19464" name="Rectangle 8"/>
          <p:cNvSpPr>
            <a:spLocks noRot="1" noChangeArrowheads="1"/>
          </p:cNvSpPr>
          <p:nvPr/>
        </p:nvSpPr>
        <p:spPr bwMode="auto">
          <a:xfrm>
            <a:off x="323850" y="5084763"/>
            <a:ext cx="8540750" cy="1079500"/>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Char char="v"/>
            </a:pPr>
            <a:r>
              <a:rPr kumimoji="1" lang="en-US" altLang="zh-CN" sz="2800" dirty="0">
                <a:latin typeface="Times New Roman" pitchFamily="18" charset="0"/>
                <a:cs typeface="Times New Roman" pitchFamily="18" charset="0"/>
              </a:rPr>
              <a:t>If </a:t>
            </a:r>
            <a:r>
              <a:rPr lang="en-US" altLang="zh-CN" sz="2800" dirty="0">
                <a:solidFill>
                  <a:srgbClr val="FF33CC"/>
                </a:solidFill>
                <a:latin typeface="Times New Roman" pitchFamily="18" charset="0"/>
                <a:cs typeface="Times New Roman" pitchFamily="18" charset="0"/>
              </a:rPr>
              <a:t>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1</a:t>
            </a:r>
            <a:r>
              <a:rPr kumimoji="1" lang="en-US" altLang="zh-CN" sz="2800" dirty="0">
                <a:solidFill>
                  <a:srgbClr val="FF33CC"/>
                </a:solidFill>
                <a:latin typeface="Times New Roman" pitchFamily="18" charset="0"/>
                <a:cs typeface="Times New Roman" pitchFamily="18" charset="0"/>
                <a:sym typeface="Symbol" pitchFamily="18" charset="2"/>
              </a:rPr>
              <a:t> 0</a:t>
            </a:r>
            <a:r>
              <a:rPr kumimoji="1" lang="en-US" altLang="zh-CN" sz="2800" dirty="0">
                <a:latin typeface="Times New Roman" pitchFamily="18" charset="0"/>
                <a:cs typeface="Times New Roman" pitchFamily="18" charset="0"/>
                <a:sym typeface="Symbol" pitchFamily="18" charset="2"/>
              </a:rPr>
              <a:t>,</a:t>
            </a:r>
            <a:r>
              <a:rPr kumimoji="1" lang="en-US" altLang="zh-CN" sz="2800" dirty="0">
                <a:latin typeface="Times New Roman" pitchFamily="18" charset="0"/>
                <a:cs typeface="Times New Roman" pitchFamily="18" charset="0"/>
              </a:rPr>
              <a:t> a right-sided sequence is called a </a:t>
            </a:r>
            <a:r>
              <a:rPr kumimoji="1" lang="en-US" altLang="zh-CN" sz="2800" dirty="0">
                <a:solidFill>
                  <a:srgbClr val="FF3300"/>
                </a:solidFill>
                <a:latin typeface="Times New Roman" pitchFamily="18" charset="0"/>
                <a:cs typeface="Times New Roman" pitchFamily="18" charset="0"/>
              </a:rPr>
              <a:t>causal sequence</a:t>
            </a:r>
            <a:endParaRPr lang="en-US" altLang="zh-CN" sz="28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23DE92BB-76DE-42C4-8911-B7A0935D0708}" type="datetime4">
              <a:rPr lang="en-US" smtClean="0"/>
              <a:t>April 2, 2020</a:t>
            </a:fld>
            <a:endParaRPr lang="en-US"/>
          </a:p>
        </p:txBody>
      </p:sp>
      <p:sp>
        <p:nvSpPr>
          <p:cNvPr id="9" name="Slide Number Placeholder 8"/>
          <p:cNvSpPr>
            <a:spLocks noGrp="1"/>
          </p:cNvSpPr>
          <p:nvPr>
            <p:ph type="sldNum" sz="quarter" idx="12"/>
          </p:nvPr>
        </p:nvSpPr>
        <p:spPr/>
        <p:txBody>
          <a:bodyPr/>
          <a:lstStyle/>
          <a:p>
            <a:fld id="{D254C499-68F3-4A36-AC55-137D8BD15353}" type="slidenum">
              <a:rPr lang="en-US" smtClean="0"/>
              <a:pPr/>
              <a:t>47</a:t>
            </a:fld>
            <a:endParaRPr lang="en-US"/>
          </a:p>
        </p:txBody>
      </p:sp>
      <p:sp>
        <p:nvSpPr>
          <p:cNvPr id="10" name="Footer Placeholder 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4">
                                            <p:txEl>
                                              <p:pRg st="0" end="0"/>
                                            </p:txEl>
                                          </p:spTgt>
                                        </p:tgtEl>
                                        <p:attrNameLst>
                                          <p:attrName>style.visibility</p:attrName>
                                        </p:attrNameLst>
                                      </p:cBhvr>
                                      <p:to>
                                        <p:strVal val="visible"/>
                                      </p:to>
                                    </p:set>
                                    <p:anim calcmode="lin" valueType="num">
                                      <p:cBhvr additive="base">
                                        <p:cTn id="19" dur="500" fill="hold"/>
                                        <p:tgtEl>
                                          <p:spTgt spid="1946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P spid="1946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normAutofit fontScale="90000"/>
          </a:bodyPr>
          <a:lstStyle/>
          <a:p>
            <a:r>
              <a:rPr lang="en-US" altLang="zh-CN" sz="4000" b="1" dirty="0" smtClean="0">
                <a:solidFill>
                  <a:srgbClr val="C00000"/>
                </a:solidFill>
                <a:latin typeface="Times New Roman" pitchFamily="18" charset="0"/>
                <a:cs typeface="Times New Roman" pitchFamily="18" charset="0"/>
              </a:rPr>
              <a:t>Discrete-Time </a:t>
            </a:r>
            <a:r>
              <a:rPr lang="en-US" altLang="zh-CN" sz="4000" b="1" dirty="0">
                <a:solidFill>
                  <a:srgbClr val="C00000"/>
                </a:solidFill>
                <a:latin typeface="Times New Roman" pitchFamily="18" charset="0"/>
                <a:cs typeface="Times New Roman" pitchFamily="18" charset="0"/>
              </a:rPr>
              <a:t>Signals:</a:t>
            </a:r>
            <a:br>
              <a:rPr lang="en-US" altLang="zh-CN" sz="4000" b="1" dirty="0">
                <a:solidFill>
                  <a:srgbClr val="C00000"/>
                </a:solidFill>
                <a:latin typeface="Times New Roman" pitchFamily="18" charset="0"/>
                <a:cs typeface="Times New Roman" pitchFamily="18" charset="0"/>
              </a:rPr>
            </a:br>
            <a:r>
              <a:rPr lang="en-US" altLang="zh-CN" sz="4000" b="1" dirty="0">
                <a:solidFill>
                  <a:srgbClr val="C00000"/>
                </a:solidFill>
                <a:latin typeface="Times New Roman" pitchFamily="18" charset="0"/>
                <a:cs typeface="Times New Roman" pitchFamily="18" charset="0"/>
              </a:rPr>
              <a:t>Time-Domain Representation</a:t>
            </a:r>
          </a:p>
        </p:txBody>
      </p:sp>
      <p:sp>
        <p:nvSpPr>
          <p:cNvPr id="175107" name="Rectangle 3"/>
          <p:cNvSpPr>
            <a:spLocks noGrp="1" noRot="1" noChangeArrowheads="1"/>
          </p:cNvSpPr>
          <p:nvPr>
            <p:ph type="body" idx="1"/>
          </p:nvPr>
        </p:nvSpPr>
        <p:spPr>
          <a:xfrm>
            <a:off x="304800" y="1981200"/>
            <a:ext cx="8540750" cy="1160463"/>
          </a:xfrm>
        </p:spPr>
        <p:txBody>
          <a:bodyPr>
            <a:normAutofit/>
          </a:bodyPr>
          <a:lstStyle/>
          <a:p>
            <a:pPr algn="just"/>
            <a:r>
              <a:rPr lang="en-US" altLang="zh-CN" sz="2800" dirty="0">
                <a:latin typeface="Times New Roman" pitchFamily="18" charset="0"/>
                <a:cs typeface="Times New Roman" pitchFamily="18" charset="0"/>
              </a:rPr>
              <a:t>A left-sided sequence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has zero-valued samples for </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 </a:t>
            </a:r>
            <a:r>
              <a:rPr lang="zh-CN" altLang="en-US" sz="2800" dirty="0">
                <a:solidFill>
                  <a:srgbClr val="FF33CC"/>
                </a:solidFill>
                <a:latin typeface="Times New Roman" pitchFamily="18" charset="0"/>
                <a:cs typeface="Times New Roman" pitchFamily="18" charset="0"/>
              </a:rPr>
              <a:t>＞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2</a:t>
            </a:r>
            <a:endParaRPr lang="en-US" altLang="zh-CN" sz="2800" dirty="0">
              <a:latin typeface="Times New Roman" pitchFamily="18" charset="0"/>
              <a:cs typeface="Times New Roman" pitchFamily="18" charset="0"/>
            </a:endParaRPr>
          </a:p>
        </p:txBody>
      </p:sp>
      <p:sp>
        <p:nvSpPr>
          <p:cNvPr id="175108" name="Rectangle 4"/>
          <p:cNvSpPr>
            <a:spLocks noRot="1" noChangeArrowheads="1"/>
          </p:cNvSpPr>
          <p:nvPr/>
        </p:nvSpPr>
        <p:spPr bwMode="auto">
          <a:xfrm>
            <a:off x="323850" y="4940300"/>
            <a:ext cx="8540750" cy="1296988"/>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Char char="v"/>
            </a:pPr>
            <a:r>
              <a:rPr lang="en-US" altLang="zh-CN" sz="2800" dirty="0">
                <a:latin typeface="Times New Roman" pitchFamily="18" charset="0"/>
                <a:cs typeface="Times New Roman" pitchFamily="18" charset="0"/>
              </a:rPr>
              <a:t>If </a:t>
            </a:r>
            <a:r>
              <a:rPr lang="en-US" altLang="zh-CN" sz="2800" i="1" dirty="0">
                <a:solidFill>
                  <a:srgbClr val="FF33CC"/>
                </a:solidFill>
                <a:latin typeface="Times New Roman" pitchFamily="18" charset="0"/>
                <a:cs typeface="Times New Roman" pitchFamily="18" charset="0"/>
              </a:rPr>
              <a:t>N</a:t>
            </a:r>
            <a:r>
              <a:rPr lang="en-US" altLang="zh-CN" sz="2800" baseline="-25000" dirty="0">
                <a:solidFill>
                  <a:srgbClr val="FF33CC"/>
                </a:solidFill>
                <a:latin typeface="Times New Roman" pitchFamily="18" charset="0"/>
                <a:cs typeface="Times New Roman" pitchFamily="18" charset="0"/>
              </a:rPr>
              <a:t>2</a:t>
            </a:r>
            <a:r>
              <a:rPr lang="en-US" altLang="en-US" sz="2800" dirty="0">
                <a:solidFill>
                  <a:srgbClr val="FF33CC"/>
                </a:solidFill>
                <a:latin typeface="Times New Roman" pitchFamily="18" charset="0"/>
                <a:cs typeface="Times New Roman" pitchFamily="18" charset="0"/>
              </a:rPr>
              <a:t>≤</a:t>
            </a:r>
            <a:r>
              <a:rPr lang="en-US" altLang="zh-CN" sz="2800" dirty="0">
                <a:solidFill>
                  <a:srgbClr val="FF33CC"/>
                </a:solidFill>
                <a:latin typeface="Times New Roman" pitchFamily="18" charset="0"/>
                <a:cs typeface="Times New Roman" pitchFamily="18" charset="0"/>
              </a:rPr>
              <a:t>0</a:t>
            </a:r>
            <a:r>
              <a:rPr lang="en-US" altLang="zh-CN" sz="2800" dirty="0">
                <a:latin typeface="Times New Roman" pitchFamily="18" charset="0"/>
                <a:cs typeface="Times New Roman" pitchFamily="18" charset="0"/>
              </a:rPr>
              <a:t>, a left-sided sequence is called a </a:t>
            </a:r>
            <a:r>
              <a:rPr lang="en-US" altLang="zh-CN" sz="2800" dirty="0">
                <a:solidFill>
                  <a:srgbClr val="FF3300"/>
                </a:solidFill>
                <a:latin typeface="Times New Roman" pitchFamily="18" charset="0"/>
                <a:cs typeface="Times New Roman" pitchFamily="18" charset="0"/>
              </a:rPr>
              <a:t>anti-causal sequence</a:t>
            </a:r>
          </a:p>
        </p:txBody>
      </p:sp>
      <p:grpSp>
        <p:nvGrpSpPr>
          <p:cNvPr id="2" name="Group 9"/>
          <p:cNvGrpSpPr>
            <a:grpSpLocks/>
          </p:cNvGrpSpPr>
          <p:nvPr/>
        </p:nvGrpSpPr>
        <p:grpSpPr bwMode="auto">
          <a:xfrm>
            <a:off x="2627313" y="3213100"/>
            <a:ext cx="4167187" cy="1687513"/>
            <a:chOff x="1752" y="2004"/>
            <a:chExt cx="2625" cy="1063"/>
          </a:xfrm>
        </p:grpSpPr>
        <p:pic>
          <p:nvPicPr>
            <p:cNvPr id="175109" name="Picture 5"/>
            <p:cNvPicPr>
              <a:picLocks noChangeAspect="1" noChangeArrowheads="1"/>
            </p:cNvPicPr>
            <p:nvPr/>
          </p:nvPicPr>
          <p:blipFill>
            <a:blip r:embed="rId2"/>
            <a:srcRect/>
            <a:stretch>
              <a:fillRect/>
            </a:stretch>
          </p:blipFill>
          <p:spPr bwMode="auto">
            <a:xfrm>
              <a:off x="1752" y="2004"/>
              <a:ext cx="2460" cy="786"/>
            </a:xfrm>
            <a:prstGeom prst="rect">
              <a:avLst/>
            </a:prstGeom>
            <a:noFill/>
            <a:ln w="9525">
              <a:noFill/>
              <a:miter lim="800000"/>
              <a:headEnd/>
              <a:tailEnd/>
            </a:ln>
          </p:spPr>
        </p:pic>
        <p:sp>
          <p:nvSpPr>
            <p:cNvPr id="175110" name="Text Box 6"/>
            <p:cNvSpPr txBox="1">
              <a:spLocks noChangeArrowheads="1"/>
            </p:cNvSpPr>
            <p:nvPr/>
          </p:nvSpPr>
          <p:spPr bwMode="auto">
            <a:xfrm>
              <a:off x="3516" y="2329"/>
              <a:ext cx="135" cy="149"/>
            </a:xfrm>
            <a:prstGeom prst="rect">
              <a:avLst/>
            </a:prstGeom>
            <a:noFill/>
            <a:ln w="9525">
              <a:noFill/>
              <a:miter lim="800000"/>
              <a:headEnd/>
              <a:tailEnd/>
            </a:ln>
          </p:spPr>
          <p:txBody>
            <a:bodyPr lIns="0" tIns="0" rIns="0" bIns="0"/>
            <a:lstStyle/>
            <a:p>
              <a:pPr>
                <a:lnSpc>
                  <a:spcPct val="148000"/>
                </a:lnSpc>
                <a:spcBef>
                  <a:spcPts val="13"/>
                </a:spcBef>
              </a:pPr>
              <a:r>
                <a:rPr lang="en-US" altLang="zh-CN" sz="1400" i="1">
                  <a:latin typeface="Times New Roman" pitchFamily="18" charset="0"/>
                </a:rPr>
                <a:t>N </a:t>
              </a:r>
              <a:r>
                <a:rPr lang="en-US" altLang="zh-CN" sz="1200" baseline="-25000">
                  <a:latin typeface="Times New Roman" pitchFamily="18" charset="0"/>
                </a:rPr>
                <a:t>2</a:t>
              </a:r>
              <a:endParaRPr lang="en-US" altLang="zh-CN"/>
            </a:p>
          </p:txBody>
        </p:sp>
        <p:sp>
          <p:nvSpPr>
            <p:cNvPr id="175111" name="Text Box 7"/>
            <p:cNvSpPr txBox="1">
              <a:spLocks noChangeArrowheads="1"/>
            </p:cNvSpPr>
            <p:nvPr/>
          </p:nvSpPr>
          <p:spPr bwMode="auto">
            <a:xfrm>
              <a:off x="4319" y="2499"/>
              <a:ext cx="58" cy="115"/>
            </a:xfrm>
            <a:prstGeom prst="rect">
              <a:avLst/>
            </a:prstGeom>
            <a:noFill/>
            <a:ln w="9525">
              <a:noFill/>
              <a:miter lim="800000"/>
              <a:headEnd/>
              <a:tailEnd/>
            </a:ln>
          </p:spPr>
          <p:txBody>
            <a:bodyPr lIns="0" tIns="0" rIns="0" bIns="0"/>
            <a:lstStyle/>
            <a:p>
              <a:pPr>
                <a:lnSpc>
                  <a:spcPct val="116000"/>
                </a:lnSpc>
              </a:pPr>
              <a:r>
                <a:rPr lang="en-US" altLang="zh-CN" sz="1400" i="1">
                  <a:latin typeface="Times New Roman" pitchFamily="18" charset="0"/>
                </a:rPr>
                <a:t>n</a:t>
              </a:r>
              <a:endParaRPr lang="en-US" altLang="zh-CN"/>
            </a:p>
          </p:txBody>
        </p:sp>
        <p:sp>
          <p:nvSpPr>
            <p:cNvPr id="175112" name="Rectangle 8"/>
            <p:cNvSpPr>
              <a:spLocks noChangeArrowheads="1"/>
            </p:cNvSpPr>
            <p:nvPr/>
          </p:nvSpPr>
          <p:spPr bwMode="auto">
            <a:xfrm>
              <a:off x="2109" y="2817"/>
              <a:ext cx="1540" cy="250"/>
            </a:xfrm>
            <a:prstGeom prst="rect">
              <a:avLst/>
            </a:prstGeom>
            <a:noFill/>
            <a:ln w="9525">
              <a:noFill/>
              <a:miter lim="800000"/>
              <a:headEnd/>
              <a:tailEnd/>
            </a:ln>
            <a:effectLst/>
          </p:spPr>
          <p:txBody>
            <a:bodyPr wrap="none" anchor="ctr">
              <a:spAutoFit/>
            </a:bodyPr>
            <a:lstStyle/>
            <a:p>
              <a:r>
                <a:rPr kumimoji="1" lang="en-US" altLang="zh-CN" sz="2000">
                  <a:latin typeface="Times New Roman" pitchFamily="18" charset="0"/>
                </a:rPr>
                <a:t>A left-sided sequence </a:t>
              </a:r>
            </a:p>
          </p:txBody>
        </p:sp>
      </p:grpSp>
      <p:sp>
        <p:nvSpPr>
          <p:cNvPr id="10" name="Date Placeholder 9"/>
          <p:cNvSpPr>
            <a:spLocks noGrp="1"/>
          </p:cNvSpPr>
          <p:nvPr>
            <p:ph type="dt" sz="half" idx="10"/>
          </p:nvPr>
        </p:nvSpPr>
        <p:spPr/>
        <p:txBody>
          <a:bodyPr/>
          <a:lstStyle/>
          <a:p>
            <a:fld id="{4385D56E-F2ED-4492-8950-211EBFFA3AD8}" type="datetime4">
              <a:rPr lang="en-US" smtClean="0"/>
              <a:t>April 2, 2020</a:t>
            </a:fld>
            <a:endParaRPr lang="en-US"/>
          </a:p>
        </p:txBody>
      </p:sp>
      <p:sp>
        <p:nvSpPr>
          <p:cNvPr id="11" name="Slide Number Placeholder 10"/>
          <p:cNvSpPr>
            <a:spLocks noGrp="1"/>
          </p:cNvSpPr>
          <p:nvPr>
            <p:ph type="sldNum" sz="quarter" idx="12"/>
          </p:nvPr>
        </p:nvSpPr>
        <p:spPr/>
        <p:txBody>
          <a:bodyPr/>
          <a:lstStyle/>
          <a:p>
            <a:fld id="{D254C499-68F3-4A36-AC55-137D8BD15353}" type="slidenum">
              <a:rPr lang="en-US" smtClean="0"/>
              <a:pPr/>
              <a:t>48</a:t>
            </a:fld>
            <a:endParaRPr lang="en-US"/>
          </a:p>
        </p:txBody>
      </p:sp>
      <p:sp>
        <p:nvSpPr>
          <p:cNvPr id="12" name="Footer Placeholder 11"/>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Operations </a:t>
            </a:r>
            <a:r>
              <a:rPr lang="en-US" altLang="zh-CN" sz="3600" b="1" dirty="0">
                <a:solidFill>
                  <a:srgbClr val="C00000"/>
                </a:solidFill>
                <a:latin typeface="Times New Roman" pitchFamily="18" charset="0"/>
                <a:cs typeface="Times New Roman" pitchFamily="18" charset="0"/>
              </a:rPr>
              <a:t>on Sequences</a:t>
            </a:r>
          </a:p>
        </p:txBody>
      </p:sp>
      <p:sp>
        <p:nvSpPr>
          <p:cNvPr id="21507" name="Rectangle 3"/>
          <p:cNvSpPr>
            <a:spLocks noGrp="1" noRot="1" noChangeArrowheads="1"/>
          </p:cNvSpPr>
          <p:nvPr>
            <p:ph type="body" idx="1"/>
          </p:nvPr>
        </p:nvSpPr>
        <p:spPr>
          <a:xfrm>
            <a:off x="304800" y="1524000"/>
            <a:ext cx="8540750" cy="3335338"/>
          </a:xfrm>
        </p:spPr>
        <p:txBody>
          <a:bodyPr>
            <a:normAutofit/>
          </a:bodyPr>
          <a:lstStyle/>
          <a:p>
            <a:pPr algn="just">
              <a:lnSpc>
                <a:spcPct val="90000"/>
              </a:lnSpc>
            </a:pPr>
            <a:r>
              <a:rPr lang="en-US" altLang="zh-CN" sz="2800" dirty="0">
                <a:latin typeface="Times New Roman" pitchFamily="18" charset="0"/>
                <a:cs typeface="Times New Roman" pitchFamily="18" charset="0"/>
              </a:rPr>
              <a:t>A single-input, single-output discrete-time system operates on a sequence, called the </a:t>
            </a:r>
            <a:r>
              <a:rPr lang="en-US" altLang="zh-CN" sz="2800" dirty="0">
                <a:solidFill>
                  <a:srgbClr val="FF3300"/>
                </a:solidFill>
                <a:latin typeface="Times New Roman" pitchFamily="18" charset="0"/>
                <a:cs typeface="Times New Roman" pitchFamily="18" charset="0"/>
              </a:rPr>
              <a:t>input sequence</a:t>
            </a:r>
            <a:r>
              <a:rPr lang="en-US" altLang="zh-CN" sz="2800" dirty="0">
                <a:latin typeface="Times New Roman" pitchFamily="18" charset="0"/>
                <a:cs typeface="Times New Roman" pitchFamily="18" charset="0"/>
              </a:rPr>
              <a:t>, according some prescribed rules and develops another sequence, called the </a:t>
            </a:r>
            <a:r>
              <a:rPr lang="en-US" altLang="zh-CN" sz="2800" dirty="0">
                <a:solidFill>
                  <a:srgbClr val="FF3300"/>
                </a:solidFill>
                <a:latin typeface="Times New Roman" pitchFamily="18" charset="0"/>
                <a:cs typeface="Times New Roman" pitchFamily="18" charset="0"/>
              </a:rPr>
              <a:t>output sequence</a:t>
            </a:r>
            <a:r>
              <a:rPr lang="en-US" altLang="zh-CN" sz="2800" dirty="0">
                <a:latin typeface="Times New Roman" pitchFamily="18" charset="0"/>
                <a:cs typeface="Times New Roman" pitchFamily="18" charset="0"/>
              </a:rPr>
              <a:t>, with more desirable properties</a:t>
            </a:r>
          </a:p>
        </p:txBody>
      </p:sp>
      <p:grpSp>
        <p:nvGrpSpPr>
          <p:cNvPr id="2" name="Group 15"/>
          <p:cNvGrpSpPr>
            <a:grpSpLocks/>
          </p:cNvGrpSpPr>
          <p:nvPr/>
        </p:nvGrpSpPr>
        <p:grpSpPr bwMode="auto">
          <a:xfrm>
            <a:off x="1600200" y="4495800"/>
            <a:ext cx="5911850" cy="1020762"/>
            <a:chOff x="1046" y="3312"/>
            <a:chExt cx="3724" cy="643"/>
          </a:xfrm>
        </p:grpSpPr>
        <p:sp>
          <p:nvSpPr>
            <p:cNvPr id="21509" name="Rectangle 5"/>
            <p:cNvSpPr>
              <a:spLocks noChangeArrowheads="1"/>
            </p:cNvSpPr>
            <p:nvPr/>
          </p:nvSpPr>
          <p:spPr bwMode="auto">
            <a:xfrm>
              <a:off x="2352" y="3312"/>
              <a:ext cx="960" cy="432"/>
            </a:xfrm>
            <a:prstGeom prst="rect">
              <a:avLst/>
            </a:prstGeom>
            <a:solidFill>
              <a:srgbClr val="FFCC99"/>
            </a:solidFill>
            <a:ln w="12700">
              <a:solidFill>
                <a:schemeClr val="tx1"/>
              </a:solidFill>
              <a:miter lim="800000"/>
              <a:headEnd/>
              <a:tailEnd/>
            </a:ln>
            <a:effectLst/>
          </p:spPr>
          <p:txBody>
            <a:bodyPr wrap="none" anchor="ctr"/>
            <a:lstStyle/>
            <a:p>
              <a:endParaRPr lang="en-US"/>
            </a:p>
          </p:txBody>
        </p:sp>
        <p:sp>
          <p:nvSpPr>
            <p:cNvPr id="21510" name="Line 6"/>
            <p:cNvSpPr>
              <a:spLocks noChangeShapeType="1"/>
            </p:cNvSpPr>
            <p:nvPr/>
          </p:nvSpPr>
          <p:spPr bwMode="auto">
            <a:xfrm>
              <a:off x="1920" y="3528"/>
              <a:ext cx="432"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511" name="Line 7"/>
            <p:cNvSpPr>
              <a:spLocks noChangeShapeType="1"/>
            </p:cNvSpPr>
            <p:nvPr/>
          </p:nvSpPr>
          <p:spPr bwMode="auto">
            <a:xfrm>
              <a:off x="3312" y="3528"/>
              <a:ext cx="432"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512" name="Text Box 8"/>
            <p:cNvSpPr txBox="1">
              <a:spLocks noChangeArrowheads="1"/>
            </p:cNvSpPr>
            <p:nvPr/>
          </p:nvSpPr>
          <p:spPr bwMode="auto">
            <a:xfrm>
              <a:off x="1488" y="3376"/>
              <a:ext cx="447" cy="288"/>
            </a:xfrm>
            <a:prstGeom prst="rect">
              <a:avLst/>
            </a:prstGeom>
            <a:noFill/>
            <a:ln w="12700">
              <a:noFill/>
              <a:miter lim="800000"/>
              <a:headEnd/>
              <a:tailEnd/>
            </a:ln>
            <a:effectLst/>
          </p:spPr>
          <p:txBody>
            <a:bodyPr wrap="none">
              <a:spAutoFit/>
            </a:bodyPr>
            <a:lstStyle/>
            <a:p>
              <a:pPr eaLnBrk="0" hangingPunct="0"/>
              <a:r>
                <a:rPr lang="en-US" altLang="zh-CN" sz="2400" b="1" i="1">
                  <a:solidFill>
                    <a:srgbClr val="000000"/>
                  </a:solidFill>
                  <a:latin typeface="Times New Roman" pitchFamily="18" charset="0"/>
                </a:rPr>
                <a:t>x</a:t>
              </a:r>
              <a:r>
                <a:rPr lang="en-US" altLang="zh-CN" sz="2400" b="1">
                  <a:solidFill>
                    <a:srgbClr val="000000"/>
                  </a:solidFill>
                  <a:latin typeface="Times New Roman" pitchFamily="18" charset="0"/>
                </a:rPr>
                <a:t>[</a:t>
              </a:r>
              <a:r>
                <a:rPr lang="en-US" altLang="zh-CN" sz="2400" b="1" i="1">
                  <a:solidFill>
                    <a:srgbClr val="000000"/>
                  </a:solidFill>
                  <a:latin typeface="Times New Roman" pitchFamily="18" charset="0"/>
                </a:rPr>
                <a:t>n</a:t>
              </a:r>
              <a:r>
                <a:rPr lang="en-US" altLang="zh-CN" sz="2400" b="1">
                  <a:solidFill>
                    <a:srgbClr val="000000"/>
                  </a:solidFill>
                  <a:latin typeface="Times New Roman" pitchFamily="18" charset="0"/>
                </a:rPr>
                <a:t>]</a:t>
              </a:r>
            </a:p>
          </p:txBody>
        </p:sp>
        <p:sp>
          <p:nvSpPr>
            <p:cNvPr id="21513" name="Rectangle 9"/>
            <p:cNvSpPr>
              <a:spLocks noChangeArrowheads="1"/>
            </p:cNvSpPr>
            <p:nvPr/>
          </p:nvSpPr>
          <p:spPr bwMode="auto">
            <a:xfrm>
              <a:off x="3792" y="3376"/>
              <a:ext cx="436" cy="288"/>
            </a:xfrm>
            <a:prstGeom prst="rect">
              <a:avLst/>
            </a:prstGeom>
            <a:noFill/>
            <a:ln w="12700">
              <a:noFill/>
              <a:miter lim="800000"/>
              <a:headEnd/>
              <a:tailEnd/>
            </a:ln>
            <a:effectLst/>
          </p:spPr>
          <p:txBody>
            <a:bodyPr wrap="none">
              <a:spAutoFit/>
            </a:bodyPr>
            <a:lstStyle/>
            <a:p>
              <a:pPr eaLnBrk="0" hangingPunct="0"/>
              <a:r>
                <a:rPr lang="en-US" altLang="zh-CN" sz="2400" b="1" i="1">
                  <a:solidFill>
                    <a:srgbClr val="000000"/>
                  </a:solidFill>
                  <a:latin typeface="Times New Roman" pitchFamily="18" charset="0"/>
                </a:rPr>
                <a:t>y</a:t>
              </a:r>
              <a:r>
                <a:rPr lang="en-US" altLang="zh-CN" sz="2400" b="1">
                  <a:solidFill>
                    <a:srgbClr val="000000"/>
                  </a:solidFill>
                  <a:latin typeface="Times New Roman" pitchFamily="18" charset="0"/>
                </a:rPr>
                <a:t>[</a:t>
              </a:r>
              <a:r>
                <a:rPr lang="en-US" altLang="zh-CN" sz="2400" b="1" i="1">
                  <a:solidFill>
                    <a:srgbClr val="000000"/>
                  </a:solidFill>
                  <a:latin typeface="Times New Roman" pitchFamily="18" charset="0"/>
                </a:rPr>
                <a:t>n</a:t>
              </a:r>
              <a:r>
                <a:rPr lang="en-US" altLang="zh-CN" sz="2400" b="1">
                  <a:solidFill>
                    <a:srgbClr val="000000"/>
                  </a:solidFill>
                  <a:latin typeface="Times New Roman" pitchFamily="18" charset="0"/>
                </a:rPr>
                <a:t>]</a:t>
              </a:r>
            </a:p>
          </p:txBody>
        </p:sp>
        <p:sp>
          <p:nvSpPr>
            <p:cNvPr id="21514" name="Text Box 10"/>
            <p:cNvSpPr txBox="1">
              <a:spLocks noChangeArrowheads="1"/>
            </p:cNvSpPr>
            <p:nvPr/>
          </p:nvSpPr>
          <p:spPr bwMode="auto">
            <a:xfrm>
              <a:off x="1046" y="3705"/>
              <a:ext cx="1151" cy="250"/>
            </a:xfrm>
            <a:prstGeom prst="rect">
              <a:avLst/>
            </a:prstGeom>
            <a:noFill/>
            <a:ln w="12700">
              <a:noFill/>
              <a:miter lim="800000"/>
              <a:headEnd/>
              <a:tailEnd/>
            </a:ln>
            <a:effectLst/>
          </p:spPr>
          <p:txBody>
            <a:bodyPr wrap="none">
              <a:spAutoFit/>
            </a:bodyPr>
            <a:lstStyle/>
            <a:p>
              <a:pPr eaLnBrk="0" hangingPunct="0"/>
              <a:r>
                <a:rPr lang="en-US" altLang="zh-CN" sz="2000" b="1">
                  <a:solidFill>
                    <a:srgbClr val="000000"/>
                  </a:solidFill>
                  <a:latin typeface="Times New Roman" pitchFamily="18" charset="0"/>
                </a:rPr>
                <a:t>Input sequence</a:t>
              </a:r>
              <a:endParaRPr lang="en-US" altLang="zh-CN" sz="2400" b="1">
                <a:solidFill>
                  <a:srgbClr val="000000"/>
                </a:solidFill>
                <a:latin typeface="Times New Roman" pitchFamily="18" charset="0"/>
              </a:endParaRPr>
            </a:p>
          </p:txBody>
        </p:sp>
        <p:sp>
          <p:nvSpPr>
            <p:cNvPr id="21515" name="Rectangle 11"/>
            <p:cNvSpPr>
              <a:spLocks noChangeArrowheads="1"/>
            </p:cNvSpPr>
            <p:nvPr/>
          </p:nvSpPr>
          <p:spPr bwMode="auto">
            <a:xfrm>
              <a:off x="3504" y="3696"/>
              <a:ext cx="1266" cy="250"/>
            </a:xfrm>
            <a:prstGeom prst="rect">
              <a:avLst/>
            </a:prstGeom>
            <a:noFill/>
            <a:ln w="12700">
              <a:noFill/>
              <a:miter lim="800000"/>
              <a:headEnd/>
              <a:tailEnd/>
            </a:ln>
            <a:effectLst/>
          </p:spPr>
          <p:txBody>
            <a:bodyPr wrap="none">
              <a:spAutoFit/>
            </a:bodyPr>
            <a:lstStyle/>
            <a:p>
              <a:pPr eaLnBrk="0" hangingPunct="0"/>
              <a:r>
                <a:rPr lang="en-US" altLang="zh-CN" sz="2000" b="1">
                  <a:solidFill>
                    <a:srgbClr val="000000"/>
                  </a:solidFill>
                  <a:latin typeface="Times New Roman" pitchFamily="18" charset="0"/>
                </a:rPr>
                <a:t>Output sequence</a:t>
              </a:r>
            </a:p>
          </p:txBody>
        </p:sp>
        <p:grpSp>
          <p:nvGrpSpPr>
            <p:cNvPr id="3" name="Group 12"/>
            <p:cNvGrpSpPr>
              <a:grpSpLocks/>
            </p:cNvGrpSpPr>
            <p:nvPr/>
          </p:nvGrpSpPr>
          <p:grpSpPr bwMode="auto">
            <a:xfrm>
              <a:off x="2352" y="3312"/>
              <a:ext cx="1029" cy="442"/>
              <a:chOff x="4310" y="2841"/>
              <a:chExt cx="1029" cy="442"/>
            </a:xfrm>
          </p:grpSpPr>
          <p:sp>
            <p:nvSpPr>
              <p:cNvPr id="21517" name="Text Box 13"/>
              <p:cNvSpPr txBox="1">
                <a:spLocks noChangeArrowheads="1"/>
              </p:cNvSpPr>
              <p:nvPr/>
            </p:nvSpPr>
            <p:spPr bwMode="auto">
              <a:xfrm>
                <a:off x="4310" y="2841"/>
                <a:ext cx="1029" cy="250"/>
              </a:xfrm>
              <a:prstGeom prst="rect">
                <a:avLst/>
              </a:prstGeom>
              <a:noFill/>
              <a:ln w="12700">
                <a:noFill/>
                <a:miter lim="800000"/>
                <a:headEnd/>
                <a:tailEnd/>
              </a:ln>
              <a:effectLst/>
            </p:spPr>
            <p:txBody>
              <a:bodyPr wrap="none">
                <a:spAutoFit/>
              </a:bodyPr>
              <a:lstStyle/>
              <a:p>
                <a:pPr algn="ctr" eaLnBrk="0" hangingPunct="0"/>
                <a:r>
                  <a:rPr lang="en-US" altLang="zh-CN" sz="2000" b="1" dirty="0">
                    <a:solidFill>
                      <a:srgbClr val="000000"/>
                    </a:solidFill>
                    <a:latin typeface="Times New Roman" pitchFamily="18" charset="0"/>
                  </a:rPr>
                  <a:t>Discrete-time</a:t>
                </a:r>
                <a:endParaRPr lang="en-US" altLang="zh-CN" sz="2400" b="1" dirty="0">
                  <a:solidFill>
                    <a:srgbClr val="000000"/>
                  </a:solidFill>
                  <a:latin typeface="Times New Roman" pitchFamily="18" charset="0"/>
                </a:endParaRPr>
              </a:p>
            </p:txBody>
          </p:sp>
          <p:sp>
            <p:nvSpPr>
              <p:cNvPr id="21518" name="Text Box 14"/>
              <p:cNvSpPr txBox="1">
                <a:spLocks noChangeArrowheads="1"/>
              </p:cNvSpPr>
              <p:nvPr/>
            </p:nvSpPr>
            <p:spPr bwMode="auto">
              <a:xfrm>
                <a:off x="4550" y="3033"/>
                <a:ext cx="577" cy="250"/>
              </a:xfrm>
              <a:prstGeom prst="rect">
                <a:avLst/>
              </a:prstGeom>
              <a:noFill/>
              <a:ln w="12700">
                <a:noFill/>
                <a:miter lim="800000"/>
                <a:headEnd/>
                <a:tailEnd/>
              </a:ln>
              <a:effectLst/>
            </p:spPr>
            <p:txBody>
              <a:bodyPr wrap="none">
                <a:spAutoFit/>
              </a:bodyPr>
              <a:lstStyle/>
              <a:p>
                <a:pPr eaLnBrk="0" hangingPunct="0"/>
                <a:r>
                  <a:rPr lang="en-US" altLang="zh-CN" sz="2000" b="1">
                    <a:solidFill>
                      <a:srgbClr val="000000"/>
                    </a:solidFill>
                    <a:latin typeface="Times New Roman" pitchFamily="18" charset="0"/>
                  </a:rPr>
                  <a:t>system</a:t>
                </a:r>
                <a:endParaRPr lang="en-US" altLang="zh-CN" sz="2400" b="1">
                  <a:solidFill>
                    <a:srgbClr val="000000"/>
                  </a:solidFill>
                  <a:latin typeface="Times New Roman" pitchFamily="18" charset="0"/>
                </a:endParaRPr>
              </a:p>
            </p:txBody>
          </p:sp>
        </p:grpSp>
      </p:grpSp>
      <p:sp>
        <p:nvSpPr>
          <p:cNvPr id="15" name="Date Placeholder 14"/>
          <p:cNvSpPr>
            <a:spLocks noGrp="1"/>
          </p:cNvSpPr>
          <p:nvPr>
            <p:ph type="dt" sz="half" idx="10"/>
          </p:nvPr>
        </p:nvSpPr>
        <p:spPr/>
        <p:txBody>
          <a:bodyPr/>
          <a:lstStyle/>
          <a:p>
            <a:fld id="{D79A87CE-67B5-45C0-A3B1-F7B476DBEF5E}" type="datetime4">
              <a:rPr lang="en-US" smtClean="0"/>
              <a:t>April 2, 2020</a:t>
            </a:fld>
            <a:endParaRPr lang="en-US"/>
          </a:p>
        </p:txBody>
      </p:sp>
      <p:sp>
        <p:nvSpPr>
          <p:cNvPr id="16" name="Slide Number Placeholder 15"/>
          <p:cNvSpPr>
            <a:spLocks noGrp="1"/>
          </p:cNvSpPr>
          <p:nvPr>
            <p:ph type="sldNum" sz="quarter" idx="12"/>
          </p:nvPr>
        </p:nvSpPr>
        <p:spPr/>
        <p:txBody>
          <a:bodyPr/>
          <a:lstStyle/>
          <a:p>
            <a:fld id="{D254C499-68F3-4A36-AC55-137D8BD15353}" type="slidenum">
              <a:rPr lang="en-US" smtClean="0"/>
              <a:pPr/>
              <a:t>49</a:t>
            </a:fld>
            <a:endParaRPr lang="en-US"/>
          </a:p>
        </p:txBody>
      </p:sp>
      <p:sp>
        <p:nvSpPr>
          <p:cNvPr id="17" name="Footer Placeholder 1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229600" cy="1143000"/>
          </a:xfrm>
        </p:spPr>
        <p:txBody>
          <a:bodyPr>
            <a:normAutofit/>
          </a:bodyPr>
          <a:lstStyle/>
          <a:p>
            <a:r>
              <a:rPr lang="en-US" sz="3600" b="1" dirty="0" smtClean="0">
                <a:solidFill>
                  <a:srgbClr val="C00000"/>
                </a:solidFill>
                <a:latin typeface="Times New Roman" pitchFamily="18" charset="0"/>
                <a:cs typeface="Times New Roman" pitchFamily="18" charset="0"/>
              </a:rPr>
              <a:t>Applications</a:t>
            </a: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endParaRPr lang="en-US" sz="3200"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371600"/>
            <a:ext cx="7620000" cy="4191000"/>
          </a:xfrm>
        </p:spPr>
        <p:txBody>
          <a:bodyPr>
            <a:normAutofit/>
          </a:bodyPr>
          <a:lstStyle/>
          <a:p>
            <a:pPr marL="0" indent="0" algn="just">
              <a:buFont typeface="Wingdings" pitchFamily="2" charset="2"/>
              <a:buChar char="ü"/>
            </a:pPr>
            <a:r>
              <a:rPr lang="en-US" sz="2800" dirty="0">
                <a:latin typeface="Times New Roman" pitchFamily="18" charset="0"/>
                <a:cs typeface="Times New Roman" pitchFamily="18" charset="0"/>
              </a:rPr>
              <a:t>Digital Signal Processing (DSP) is being used very widely </a:t>
            </a:r>
            <a:r>
              <a:rPr lang="en-US" sz="2800" dirty="0" smtClean="0">
                <a:latin typeface="Times New Roman" pitchFamily="18" charset="0"/>
                <a:cs typeface="Times New Roman" pitchFamily="18" charset="0"/>
              </a:rPr>
              <a:t>in applications </a:t>
            </a:r>
            <a:r>
              <a:rPr lang="en-US" sz="2800" dirty="0">
                <a:latin typeface="Times New Roman" pitchFamily="18" charset="0"/>
                <a:cs typeface="Times New Roman" pitchFamily="18" charset="0"/>
              </a:rPr>
              <a:t>that </a:t>
            </a:r>
            <a:r>
              <a:rPr lang="en-US" sz="2800" dirty="0" smtClean="0">
                <a:latin typeface="Times New Roman" pitchFamily="18" charset="0"/>
                <a:cs typeface="Times New Roman" pitchFamily="18" charset="0"/>
              </a:rPr>
              <a:t>include-</a:t>
            </a:r>
          </a:p>
          <a:p>
            <a:pPr marL="0" indent="0" algn="just"/>
            <a:r>
              <a:rPr lang="en-US" sz="2800" dirty="0" smtClean="0">
                <a:latin typeface="Times New Roman" pitchFamily="18" charset="0"/>
                <a:cs typeface="Times New Roman" pitchFamily="18" charset="0"/>
              </a:rPr>
              <a:t>    Audio </a:t>
            </a:r>
            <a:r>
              <a:rPr lang="en-US" sz="2800" dirty="0" smtClean="0">
                <a:latin typeface="Times New Roman" pitchFamily="18" charset="0"/>
                <a:cs typeface="Times New Roman" pitchFamily="18" charset="0"/>
              </a:rPr>
              <a:t>signal processing/Speech </a:t>
            </a:r>
            <a:r>
              <a:rPr lang="en-US" sz="2800" dirty="0" smtClean="0">
                <a:latin typeface="Times New Roman" pitchFamily="18" charset="0"/>
                <a:cs typeface="Times New Roman" pitchFamily="18" charset="0"/>
              </a:rPr>
              <a:t>recognition</a:t>
            </a:r>
          </a:p>
          <a:p>
            <a:pPr marL="0" indent="0" algn="just"/>
            <a:r>
              <a:rPr lang="en-US" sz="2800" dirty="0" smtClean="0">
                <a:latin typeface="Times New Roman" pitchFamily="18" charset="0"/>
                <a:cs typeface="Times New Roman" pitchFamily="18" charset="0"/>
              </a:rPr>
              <a:t>   Eco location</a:t>
            </a:r>
          </a:p>
          <a:p>
            <a:pPr marL="0" indent="0" algn="just"/>
            <a:r>
              <a:rPr lang="en-US" sz="2800" dirty="0" smtClean="0">
                <a:latin typeface="Times New Roman" pitchFamily="18" charset="0"/>
                <a:cs typeface="Times New Roman" pitchFamily="18" charset="0"/>
              </a:rPr>
              <a:t>   Pattern recognition</a:t>
            </a:r>
            <a:endParaRPr lang="en-US" sz="2800" dirty="0">
              <a:latin typeface="Times New Roman" pitchFamily="18" charset="0"/>
              <a:cs typeface="Times New Roman" pitchFamily="18" charset="0"/>
            </a:endParaRPr>
          </a:p>
          <a:p>
            <a:pPr algn="just"/>
            <a:r>
              <a:rPr lang="en-CA" sz="2800" dirty="0" smtClean="0">
                <a:solidFill>
                  <a:srgbClr val="000000"/>
                </a:solidFill>
                <a:latin typeface="Times New Roman" pitchFamily="18" charset="0"/>
                <a:cs typeface="Times New Roman" pitchFamily="18" charset="0"/>
              </a:rPr>
              <a:t>Biometrics </a:t>
            </a:r>
            <a:endParaRPr lang="en-CA" sz="2800" dirty="0" smtClean="0">
              <a:solidFill>
                <a:srgbClr val="00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Brain Computer </a:t>
            </a:r>
            <a:r>
              <a:rPr lang="en-US" sz="2800" dirty="0"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nterface (BCI)</a:t>
            </a:r>
            <a:endParaRPr lang="en-US" sz="2800"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08B0CCB-2951-499B-9E78-74A0E682B992}" type="datetime4">
              <a:rPr lang="en-US" smtClean="0"/>
              <a:t>April 2, 2020</a:t>
            </a:fld>
            <a:endParaRPr lang="en-US" dirty="0"/>
          </a:p>
        </p:txBody>
      </p:sp>
      <p:sp>
        <p:nvSpPr>
          <p:cNvPr id="5" name="Slide Number Placeholder 4"/>
          <p:cNvSpPr>
            <a:spLocks noGrp="1"/>
          </p:cNvSpPr>
          <p:nvPr>
            <p:ph type="sldNum" sz="quarter" idx="12"/>
          </p:nvPr>
        </p:nvSpPr>
        <p:spPr/>
        <p:txBody>
          <a:bodyPr/>
          <a:lstStyle/>
          <a:p>
            <a:fld id="{D254C499-68F3-4A36-AC55-137D8BD15353}" type="slidenum">
              <a:rPr lang="en-US" smtClean="0"/>
              <a:pPr/>
              <a:t>5</a:t>
            </a:fld>
            <a:endParaRPr lang="en-US" dirty="0"/>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4654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Operations </a:t>
            </a:r>
            <a:r>
              <a:rPr lang="en-US" altLang="zh-CN" sz="3600" b="1" dirty="0">
                <a:solidFill>
                  <a:srgbClr val="C00000"/>
                </a:solidFill>
                <a:latin typeface="Times New Roman" pitchFamily="18" charset="0"/>
                <a:cs typeface="Times New Roman" pitchFamily="18" charset="0"/>
              </a:rPr>
              <a:t>on Sequences</a:t>
            </a:r>
          </a:p>
        </p:txBody>
      </p:sp>
      <p:sp>
        <p:nvSpPr>
          <p:cNvPr id="22531" name="Rectangle 3"/>
          <p:cNvSpPr>
            <a:spLocks noGrp="1" noRot="1" noChangeArrowheads="1"/>
          </p:cNvSpPr>
          <p:nvPr>
            <p:ph type="body" idx="1"/>
          </p:nvPr>
        </p:nvSpPr>
        <p:spPr>
          <a:xfrm>
            <a:off x="384175" y="1885950"/>
            <a:ext cx="8435975" cy="4495800"/>
          </a:xfrm>
        </p:spPr>
        <p:txBody>
          <a:bodyPr>
            <a:normAutofit/>
          </a:bodyPr>
          <a:lstStyle/>
          <a:p>
            <a:pPr algn="just"/>
            <a:r>
              <a:rPr lang="en-US" altLang="zh-CN" sz="2800" dirty="0">
                <a:latin typeface="Times New Roman" pitchFamily="18" charset="0"/>
                <a:cs typeface="Times New Roman" pitchFamily="18" charset="0"/>
              </a:rPr>
              <a:t>For example, the input may be a signal corrupted with additive noise</a:t>
            </a:r>
          </a:p>
          <a:p>
            <a:pPr algn="just"/>
            <a:r>
              <a:rPr lang="en-US" altLang="zh-CN" sz="2800" dirty="0">
                <a:solidFill>
                  <a:srgbClr val="FF33CC"/>
                </a:solidFill>
                <a:latin typeface="Times New Roman" pitchFamily="18" charset="0"/>
                <a:cs typeface="Times New Roman" pitchFamily="18" charset="0"/>
              </a:rPr>
              <a:t>Discrete-time system is designed to generate an output by removing the noise component from the input</a:t>
            </a:r>
          </a:p>
          <a:p>
            <a:pPr algn="just"/>
            <a:r>
              <a:rPr lang="en-US" altLang="zh-CN" sz="2800" dirty="0">
                <a:latin typeface="Times New Roman" pitchFamily="18" charset="0"/>
                <a:cs typeface="Times New Roman" pitchFamily="18" charset="0"/>
              </a:rPr>
              <a:t>In most cases, the operation defining a particular discrete-time system is composed of some </a:t>
            </a:r>
            <a:r>
              <a:rPr lang="en-US" altLang="zh-CN" sz="2800" dirty="0">
                <a:solidFill>
                  <a:srgbClr val="FF3300"/>
                </a:solidFill>
                <a:latin typeface="Times New Roman" pitchFamily="18" charset="0"/>
                <a:cs typeface="Times New Roman" pitchFamily="18" charset="0"/>
              </a:rPr>
              <a:t>basic operations</a:t>
            </a:r>
          </a:p>
        </p:txBody>
      </p:sp>
      <p:sp>
        <p:nvSpPr>
          <p:cNvPr id="4" name="Date Placeholder 3"/>
          <p:cNvSpPr>
            <a:spLocks noGrp="1"/>
          </p:cNvSpPr>
          <p:nvPr>
            <p:ph type="dt" sz="half" idx="10"/>
          </p:nvPr>
        </p:nvSpPr>
        <p:spPr/>
        <p:txBody>
          <a:bodyPr/>
          <a:lstStyle/>
          <a:p>
            <a:fld id="{B21E8A71-ADC5-4366-811C-31A207707DEE}"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04800" y="381000"/>
            <a:ext cx="8540750" cy="871538"/>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3555" name="Rectangle 3"/>
          <p:cNvSpPr>
            <a:spLocks noGrp="1" noRot="1" noChangeArrowheads="1"/>
          </p:cNvSpPr>
          <p:nvPr>
            <p:ph type="body" idx="1"/>
          </p:nvPr>
        </p:nvSpPr>
        <p:spPr>
          <a:xfrm>
            <a:off x="304800" y="1484313"/>
            <a:ext cx="8540750" cy="727075"/>
          </a:xfrm>
        </p:spPr>
        <p:txBody>
          <a:bodyPr>
            <a:normAutofit/>
          </a:bodyPr>
          <a:lstStyle/>
          <a:p>
            <a:pPr>
              <a:lnSpc>
                <a:spcPct val="90000"/>
              </a:lnSpc>
            </a:pPr>
            <a:r>
              <a:rPr lang="en-US" altLang="zh-CN" sz="2800" b="1" dirty="0">
                <a:latin typeface="Times New Roman" pitchFamily="18" charset="0"/>
                <a:cs typeface="Times New Roman" pitchFamily="18" charset="0"/>
              </a:rPr>
              <a:t>Product (modulation) operation:                                                                    </a:t>
            </a:r>
          </a:p>
        </p:txBody>
      </p:sp>
      <p:grpSp>
        <p:nvGrpSpPr>
          <p:cNvPr id="2" name="Group 18"/>
          <p:cNvGrpSpPr>
            <a:grpSpLocks/>
          </p:cNvGrpSpPr>
          <p:nvPr/>
        </p:nvGrpSpPr>
        <p:grpSpPr bwMode="auto">
          <a:xfrm>
            <a:off x="1223963" y="2060575"/>
            <a:ext cx="6804025" cy="1100138"/>
            <a:chOff x="530" y="1936"/>
            <a:chExt cx="4286" cy="693"/>
          </a:xfrm>
        </p:grpSpPr>
        <p:grpSp>
          <p:nvGrpSpPr>
            <p:cNvPr id="3" name="Group 5"/>
            <p:cNvGrpSpPr>
              <a:grpSpLocks/>
            </p:cNvGrpSpPr>
            <p:nvPr/>
          </p:nvGrpSpPr>
          <p:grpSpPr bwMode="auto">
            <a:xfrm>
              <a:off x="2120" y="1984"/>
              <a:ext cx="768" cy="384"/>
              <a:chOff x="2984" y="1536"/>
              <a:chExt cx="768" cy="384"/>
            </a:xfrm>
          </p:grpSpPr>
          <p:sp>
            <p:nvSpPr>
              <p:cNvPr id="23558" name="Oval 6"/>
              <p:cNvSpPr>
                <a:spLocks noChangeArrowheads="1"/>
              </p:cNvSpPr>
              <p:nvPr/>
            </p:nvSpPr>
            <p:spPr bwMode="auto">
              <a:xfrm>
                <a:off x="3264" y="1536"/>
                <a:ext cx="192" cy="192"/>
              </a:xfrm>
              <a:prstGeom prst="ellipse">
                <a:avLst/>
              </a:prstGeom>
              <a:solidFill>
                <a:srgbClr val="00FFFF"/>
              </a:solidFill>
              <a:ln w="12700">
                <a:solidFill>
                  <a:schemeClr val="tx1"/>
                </a:solidFill>
                <a:round/>
                <a:headEnd/>
                <a:tailEnd/>
              </a:ln>
              <a:effectLst/>
            </p:spPr>
            <p:txBody>
              <a:bodyPr wrap="none" anchor="ctr"/>
              <a:lstStyle/>
              <a:p>
                <a:endParaRPr lang="en-US"/>
              </a:p>
            </p:txBody>
          </p:sp>
          <p:sp>
            <p:nvSpPr>
              <p:cNvPr id="23559" name="Line 7"/>
              <p:cNvSpPr>
                <a:spLocks noChangeShapeType="1"/>
              </p:cNvSpPr>
              <p:nvPr/>
            </p:nvSpPr>
            <p:spPr bwMode="auto">
              <a:xfrm>
                <a:off x="2984" y="1640"/>
                <a:ext cx="288"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60" name="Line 8"/>
              <p:cNvSpPr>
                <a:spLocks noChangeShapeType="1"/>
              </p:cNvSpPr>
              <p:nvPr/>
            </p:nvSpPr>
            <p:spPr bwMode="auto">
              <a:xfrm>
                <a:off x="3464" y="1640"/>
                <a:ext cx="288"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561" name="Line 9"/>
              <p:cNvSpPr>
                <a:spLocks noChangeShapeType="1"/>
              </p:cNvSpPr>
              <p:nvPr/>
            </p:nvSpPr>
            <p:spPr bwMode="auto">
              <a:xfrm flipV="1">
                <a:off x="3368" y="1728"/>
                <a:ext cx="0" cy="192"/>
              </a:xfrm>
              <a:prstGeom prst="line">
                <a:avLst/>
              </a:prstGeom>
              <a:noFill/>
              <a:ln w="12700">
                <a:solidFill>
                  <a:schemeClr val="tx1"/>
                </a:solidFill>
                <a:round/>
                <a:headEnd/>
                <a:tailEnd type="triangle" w="med" len="med"/>
              </a:ln>
              <a:effectLst/>
            </p:spPr>
            <p:txBody>
              <a:bodyPr wrap="none" anchor="ctr"/>
              <a:lstStyle/>
              <a:p>
                <a:endParaRPr lang="en-US"/>
              </a:p>
            </p:txBody>
          </p:sp>
          <p:graphicFrame>
            <p:nvGraphicFramePr>
              <p:cNvPr id="23562" name="Object 10"/>
              <p:cNvGraphicFramePr>
                <a:graphicFrameLocks noChangeAspect="1"/>
              </p:cNvGraphicFramePr>
              <p:nvPr/>
            </p:nvGraphicFramePr>
            <p:xfrm>
              <a:off x="3296" y="1568"/>
              <a:ext cx="135" cy="144"/>
            </p:xfrm>
            <a:graphic>
              <a:graphicData uri="http://schemas.openxmlformats.org/presentationml/2006/ole">
                <p:oleObj spid="_x0000_s51202" name="Equation" r:id="rId3" imgW="215640" imgH="228600" progId="Equation.3">
                  <p:embed/>
                </p:oleObj>
              </a:graphicData>
            </a:graphic>
          </p:graphicFrame>
        </p:grpSp>
        <p:sp>
          <p:nvSpPr>
            <p:cNvPr id="23563" name="Text Box 11"/>
            <p:cNvSpPr txBox="1">
              <a:spLocks noChangeArrowheads="1"/>
            </p:cNvSpPr>
            <p:nvPr/>
          </p:nvSpPr>
          <p:spPr bwMode="auto">
            <a:xfrm>
              <a:off x="1632" y="1952"/>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3564" name="Text Box 12"/>
            <p:cNvSpPr txBox="1">
              <a:spLocks noChangeArrowheads="1"/>
            </p:cNvSpPr>
            <p:nvPr/>
          </p:nvSpPr>
          <p:spPr bwMode="auto">
            <a:xfrm>
              <a:off x="2928" y="1936"/>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y</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3565" name="Text Box 13"/>
            <p:cNvSpPr txBox="1">
              <a:spLocks noChangeArrowheads="1"/>
            </p:cNvSpPr>
            <p:nvPr/>
          </p:nvSpPr>
          <p:spPr bwMode="auto">
            <a:xfrm>
              <a:off x="2272" y="2341"/>
              <a:ext cx="468"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w</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3566" name="Text Box 14"/>
            <p:cNvSpPr txBox="1">
              <a:spLocks noChangeArrowheads="1"/>
            </p:cNvSpPr>
            <p:nvPr/>
          </p:nvSpPr>
          <p:spPr bwMode="auto">
            <a:xfrm>
              <a:off x="3424" y="2144"/>
              <a:ext cx="1392" cy="288"/>
            </a:xfrm>
            <a:prstGeom prst="rect">
              <a:avLst/>
            </a:prstGeom>
            <a:noFill/>
            <a:ln w="9525">
              <a:noFill/>
              <a:miter lim="800000"/>
              <a:headEnd/>
              <a:tailEnd/>
            </a:ln>
            <a:effectLst/>
          </p:spPr>
          <p:txBody>
            <a:bodyPr>
              <a:spAutoFit/>
            </a:bodyPr>
            <a:lstStyle/>
            <a:p>
              <a:pPr>
                <a:spcBef>
                  <a:spcPct val="50000"/>
                </a:spcBef>
              </a:pPr>
              <a:r>
                <a:rPr kumimoji="1" lang="en-US" altLang="zh-CN" sz="2400" i="1">
                  <a:solidFill>
                    <a:srgbClr val="000000"/>
                  </a:solidFill>
                  <a:latin typeface="Times New Roman" pitchFamily="18" charset="0"/>
                </a:rPr>
                <a:t>y</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x</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w</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p>
          </p:txBody>
        </p:sp>
        <p:sp>
          <p:nvSpPr>
            <p:cNvPr id="23569" name="Rectangle 17"/>
            <p:cNvSpPr>
              <a:spLocks noChangeArrowheads="1"/>
            </p:cNvSpPr>
            <p:nvPr/>
          </p:nvSpPr>
          <p:spPr bwMode="auto">
            <a:xfrm>
              <a:off x="530" y="2144"/>
              <a:ext cx="1035" cy="288"/>
            </a:xfrm>
            <a:prstGeom prst="rect">
              <a:avLst/>
            </a:prstGeom>
            <a:noFill/>
            <a:ln w="9525">
              <a:noFill/>
              <a:miter lim="800000"/>
              <a:headEnd/>
              <a:tailEnd/>
            </a:ln>
            <a:effectLst/>
          </p:spPr>
          <p:txBody>
            <a:bodyPr wrap="none">
              <a:spAutoFit/>
            </a:bodyPr>
            <a:lstStyle/>
            <a:p>
              <a:r>
                <a:rPr lang="en-US" altLang="zh-CN" sz="2400">
                  <a:solidFill>
                    <a:srgbClr val="000000"/>
                  </a:solidFill>
                </a:rPr>
                <a:t>-Modulator</a:t>
              </a:r>
            </a:p>
          </p:txBody>
        </p:sp>
      </p:grpSp>
      <p:sp>
        <p:nvSpPr>
          <p:cNvPr id="23571" name="Rectangle 19"/>
          <p:cNvSpPr>
            <a:spLocks noRot="1" noChangeArrowheads="1"/>
          </p:cNvSpPr>
          <p:nvPr/>
        </p:nvSpPr>
        <p:spPr bwMode="auto">
          <a:xfrm>
            <a:off x="298450" y="3357563"/>
            <a:ext cx="8521700" cy="2814637"/>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Char char="v"/>
            </a:pPr>
            <a:r>
              <a:rPr kumimoji="1" lang="en-US" altLang="zh-CN" sz="2800" dirty="0">
                <a:latin typeface="Times New Roman" pitchFamily="18" charset="0"/>
                <a:cs typeface="Times New Roman" pitchFamily="18" charset="0"/>
              </a:rPr>
              <a:t>An application is in forming a finite-length sequence from an infinite-length sequence by multiplying the latter with a finite-length sequence called an </a:t>
            </a:r>
            <a:r>
              <a:rPr kumimoji="1" lang="en-US" altLang="zh-CN" sz="2800" dirty="0">
                <a:solidFill>
                  <a:srgbClr val="FF3300"/>
                </a:solidFill>
                <a:latin typeface="Times New Roman" pitchFamily="18" charset="0"/>
                <a:cs typeface="Times New Roman" pitchFamily="18" charset="0"/>
              </a:rPr>
              <a:t>window sequence</a:t>
            </a:r>
            <a:r>
              <a:rPr kumimoji="1" lang="en-US" altLang="zh-CN" sz="2800" dirty="0">
                <a:latin typeface="Times New Roman" pitchFamily="18" charset="0"/>
                <a:cs typeface="Times New Roman" pitchFamily="18" charset="0"/>
              </a:rPr>
              <a:t> </a:t>
            </a:r>
          </a:p>
          <a:p>
            <a:pPr marL="342900" indent="-342900" algn="just">
              <a:spcBef>
                <a:spcPct val="20000"/>
              </a:spcBef>
              <a:buClr>
                <a:schemeClr val="hlink"/>
              </a:buClr>
              <a:buSzPct val="70000"/>
              <a:buFont typeface="Wingdings" pitchFamily="2" charset="2"/>
              <a:buChar char="v"/>
            </a:pPr>
            <a:r>
              <a:rPr kumimoji="1" lang="en-US" altLang="zh-CN" sz="2800" dirty="0">
                <a:latin typeface="Times New Roman" pitchFamily="18" charset="0"/>
                <a:cs typeface="Times New Roman" pitchFamily="18" charset="0"/>
              </a:rPr>
              <a:t>Process called </a:t>
            </a:r>
            <a:r>
              <a:rPr kumimoji="1" lang="en-US" altLang="zh-CN" sz="2800" dirty="0">
                <a:solidFill>
                  <a:srgbClr val="FF3300"/>
                </a:solidFill>
                <a:latin typeface="Times New Roman" pitchFamily="18" charset="0"/>
                <a:cs typeface="Times New Roman" pitchFamily="18" charset="0"/>
              </a:rPr>
              <a:t>windowing</a:t>
            </a:r>
            <a:endParaRPr lang="en-US" altLang="zh-CN" sz="2800" dirty="0">
              <a:solidFill>
                <a:srgbClr val="FF3300"/>
              </a:solidFill>
              <a:latin typeface="Times New Roman" pitchFamily="18" charset="0"/>
              <a:cs typeface="Times New Roman" pitchFamily="18" charset="0"/>
            </a:endParaRPr>
          </a:p>
        </p:txBody>
      </p:sp>
      <p:sp>
        <p:nvSpPr>
          <p:cNvPr id="17" name="Date Placeholder 16"/>
          <p:cNvSpPr>
            <a:spLocks noGrp="1"/>
          </p:cNvSpPr>
          <p:nvPr>
            <p:ph type="dt" sz="half" idx="10"/>
          </p:nvPr>
        </p:nvSpPr>
        <p:spPr/>
        <p:txBody>
          <a:bodyPr/>
          <a:lstStyle/>
          <a:p>
            <a:fld id="{2E1F84E9-050D-474F-A1DA-8F97FF890913}" type="datetime4">
              <a:rPr lang="en-US" smtClean="0"/>
              <a:t>April 2, 2020</a:t>
            </a:fld>
            <a:endParaRPr lang="en-US"/>
          </a:p>
        </p:txBody>
      </p:sp>
      <p:sp>
        <p:nvSpPr>
          <p:cNvPr id="18" name="Slide Number Placeholder 17"/>
          <p:cNvSpPr>
            <a:spLocks noGrp="1"/>
          </p:cNvSpPr>
          <p:nvPr>
            <p:ph type="sldNum" sz="quarter" idx="12"/>
          </p:nvPr>
        </p:nvSpPr>
        <p:spPr/>
        <p:txBody>
          <a:bodyPr/>
          <a:lstStyle/>
          <a:p>
            <a:fld id="{D254C499-68F3-4A36-AC55-137D8BD15353}" type="slidenum">
              <a:rPr lang="en-US" smtClean="0"/>
              <a:pPr/>
              <a:t>51</a:t>
            </a:fld>
            <a:endParaRPr lang="en-US"/>
          </a:p>
        </p:txBody>
      </p:sp>
      <p:sp>
        <p:nvSpPr>
          <p:cNvPr id="19" name="Footer Placeholder 18"/>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71">
                                            <p:txEl>
                                              <p:pRg st="0" end="0"/>
                                            </p:txEl>
                                          </p:spTgt>
                                        </p:tgtEl>
                                        <p:attrNameLst>
                                          <p:attrName>style.visibility</p:attrName>
                                        </p:attrNameLst>
                                      </p:cBhvr>
                                      <p:to>
                                        <p:strVal val="visible"/>
                                      </p:to>
                                    </p:set>
                                    <p:anim calcmode="lin" valueType="num">
                                      <p:cBhvr additive="base">
                                        <p:cTn id="19" dur="500" fill="hold"/>
                                        <p:tgtEl>
                                          <p:spTgt spid="235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71">
                                            <p:txEl>
                                              <p:pRg st="1" end="1"/>
                                            </p:txEl>
                                          </p:spTgt>
                                        </p:tgtEl>
                                        <p:attrNameLst>
                                          <p:attrName>style.visibility</p:attrName>
                                        </p:attrNameLst>
                                      </p:cBhvr>
                                      <p:to>
                                        <p:strVal val="visible"/>
                                      </p:to>
                                    </p:set>
                                    <p:anim calcmode="lin" valueType="num">
                                      <p:cBhvr additive="base">
                                        <p:cTn id="25" dur="500" fill="hold"/>
                                        <p:tgtEl>
                                          <p:spTgt spid="2357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P spid="2357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4579" name="Rectangle 3"/>
          <p:cNvSpPr>
            <a:spLocks noGrp="1" noRot="1" noChangeArrowheads="1"/>
          </p:cNvSpPr>
          <p:nvPr>
            <p:ph type="body" idx="1"/>
          </p:nvPr>
        </p:nvSpPr>
        <p:spPr>
          <a:xfrm>
            <a:off x="395288" y="1752600"/>
            <a:ext cx="8299450" cy="762000"/>
          </a:xfrm>
        </p:spPr>
        <p:txBody>
          <a:bodyPr>
            <a:normAutofit/>
          </a:bodyPr>
          <a:lstStyle/>
          <a:p>
            <a:r>
              <a:rPr lang="en-US" altLang="zh-CN" sz="2800" dirty="0">
                <a:latin typeface="Times New Roman" pitchFamily="18" charset="0"/>
                <a:cs typeface="Times New Roman" pitchFamily="18" charset="0"/>
              </a:rPr>
              <a:t>Addition operation:</a:t>
            </a:r>
          </a:p>
        </p:txBody>
      </p:sp>
      <p:grpSp>
        <p:nvGrpSpPr>
          <p:cNvPr id="2" name="Group 62"/>
          <p:cNvGrpSpPr>
            <a:grpSpLocks/>
          </p:cNvGrpSpPr>
          <p:nvPr/>
        </p:nvGrpSpPr>
        <p:grpSpPr bwMode="auto">
          <a:xfrm>
            <a:off x="755650" y="4678363"/>
            <a:ext cx="7391400" cy="838200"/>
            <a:chOff x="476" y="2931"/>
            <a:chExt cx="4656" cy="528"/>
          </a:xfrm>
        </p:grpSpPr>
        <p:grpSp>
          <p:nvGrpSpPr>
            <p:cNvPr id="3" name="Group 13"/>
            <p:cNvGrpSpPr>
              <a:grpSpLocks/>
            </p:cNvGrpSpPr>
            <p:nvPr/>
          </p:nvGrpSpPr>
          <p:grpSpPr bwMode="auto">
            <a:xfrm>
              <a:off x="1927" y="2931"/>
              <a:ext cx="1745" cy="528"/>
              <a:chOff x="2136" y="3192"/>
              <a:chExt cx="1745" cy="528"/>
            </a:xfrm>
          </p:grpSpPr>
          <p:sp>
            <p:nvSpPr>
              <p:cNvPr id="24590" name="AutoShape 14"/>
              <p:cNvSpPr>
                <a:spLocks noChangeArrowheads="1"/>
              </p:cNvSpPr>
              <p:nvPr/>
            </p:nvSpPr>
            <p:spPr bwMode="auto">
              <a:xfrm rot="5330089">
                <a:off x="2832" y="3432"/>
                <a:ext cx="336" cy="240"/>
              </a:xfrm>
              <a:prstGeom prst="triangle">
                <a:avLst>
                  <a:gd name="adj" fmla="val 50000"/>
                </a:avLst>
              </a:prstGeom>
              <a:solidFill>
                <a:srgbClr val="66FFFF"/>
              </a:solidFill>
              <a:ln w="12700">
                <a:solidFill>
                  <a:schemeClr val="tx1"/>
                </a:solidFill>
                <a:miter lim="800000"/>
                <a:headEnd/>
                <a:tailEnd/>
              </a:ln>
              <a:effectLst/>
            </p:spPr>
            <p:txBody>
              <a:bodyPr wrap="none" anchor="ctr"/>
              <a:lstStyle/>
              <a:p>
                <a:endParaRPr lang="en-US"/>
              </a:p>
            </p:txBody>
          </p:sp>
          <p:sp>
            <p:nvSpPr>
              <p:cNvPr id="24591" name="Line 15"/>
              <p:cNvSpPr>
                <a:spLocks noChangeShapeType="1"/>
              </p:cNvSpPr>
              <p:nvPr/>
            </p:nvSpPr>
            <p:spPr bwMode="auto">
              <a:xfrm>
                <a:off x="2552" y="3560"/>
                <a:ext cx="336"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4592" name="Line 16"/>
              <p:cNvSpPr>
                <a:spLocks noChangeShapeType="1"/>
              </p:cNvSpPr>
              <p:nvPr/>
            </p:nvSpPr>
            <p:spPr bwMode="auto">
              <a:xfrm>
                <a:off x="3120" y="3552"/>
                <a:ext cx="336"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4593" name="Text Box 17"/>
              <p:cNvSpPr txBox="1">
                <a:spLocks noChangeArrowheads="1"/>
              </p:cNvSpPr>
              <p:nvPr/>
            </p:nvSpPr>
            <p:spPr bwMode="auto">
              <a:xfrm>
                <a:off x="2928" y="3192"/>
                <a:ext cx="233" cy="288"/>
              </a:xfrm>
              <a:prstGeom prst="rect">
                <a:avLst/>
              </a:prstGeom>
              <a:noFill/>
              <a:ln w="12700">
                <a:noFill/>
                <a:miter lim="800000"/>
                <a:headEnd/>
                <a:tailEnd/>
              </a:ln>
              <a:effectLst/>
            </p:spPr>
            <p:txBody>
              <a:bodyPr>
                <a:spAutoFit/>
              </a:bodyPr>
              <a:lstStyle/>
              <a:p>
                <a:pPr eaLnBrk="0" hangingPunct="0"/>
                <a:r>
                  <a:rPr lang="en-US" altLang="zh-CN" sz="2400" i="1">
                    <a:solidFill>
                      <a:srgbClr val="000000"/>
                    </a:solidFill>
                    <a:latin typeface="Times New Roman" pitchFamily="18" charset="0"/>
                  </a:rPr>
                  <a:t>A</a:t>
                </a:r>
                <a:endParaRPr lang="en-US" altLang="zh-CN" sz="2400">
                  <a:solidFill>
                    <a:srgbClr val="000000"/>
                  </a:solidFill>
                  <a:latin typeface="Times New Roman" pitchFamily="18" charset="0"/>
                </a:endParaRPr>
              </a:p>
            </p:txBody>
          </p:sp>
          <p:sp>
            <p:nvSpPr>
              <p:cNvPr id="24594" name="Text Box 18"/>
              <p:cNvSpPr txBox="1">
                <a:spLocks noChangeArrowheads="1"/>
              </p:cNvSpPr>
              <p:nvPr/>
            </p:nvSpPr>
            <p:spPr bwMode="auto">
              <a:xfrm>
                <a:off x="2136" y="3408"/>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4595" name="Rectangle 19"/>
              <p:cNvSpPr>
                <a:spLocks noChangeArrowheads="1"/>
              </p:cNvSpPr>
              <p:nvPr/>
            </p:nvSpPr>
            <p:spPr bwMode="auto">
              <a:xfrm>
                <a:off x="3456" y="3384"/>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y</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grpSp>
        <p:sp>
          <p:nvSpPr>
            <p:cNvPr id="24597" name="Text Box 21"/>
            <p:cNvSpPr txBox="1">
              <a:spLocks noChangeArrowheads="1"/>
            </p:cNvSpPr>
            <p:nvPr/>
          </p:nvSpPr>
          <p:spPr bwMode="auto">
            <a:xfrm>
              <a:off x="3788" y="3113"/>
              <a:ext cx="1344" cy="288"/>
            </a:xfrm>
            <a:prstGeom prst="rect">
              <a:avLst/>
            </a:prstGeom>
            <a:noFill/>
            <a:ln w="9525">
              <a:noFill/>
              <a:miter lim="800000"/>
              <a:headEnd/>
              <a:tailEnd/>
            </a:ln>
            <a:effectLst/>
          </p:spPr>
          <p:txBody>
            <a:bodyPr>
              <a:spAutoFit/>
            </a:bodyPr>
            <a:lstStyle/>
            <a:p>
              <a:pPr>
                <a:spcBef>
                  <a:spcPct val="50000"/>
                </a:spcBef>
              </a:pPr>
              <a:r>
                <a:rPr kumimoji="1" lang="en-US" altLang="zh-CN" sz="2400" i="1">
                  <a:solidFill>
                    <a:srgbClr val="000000"/>
                  </a:solidFill>
                  <a:latin typeface="Times New Roman" pitchFamily="18" charset="0"/>
                </a:rPr>
                <a:t>y</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A.x</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p>
          </p:txBody>
        </p:sp>
        <p:sp>
          <p:nvSpPr>
            <p:cNvPr id="24599" name="Text Box 23"/>
            <p:cNvSpPr txBox="1">
              <a:spLocks noChangeArrowheads="1"/>
            </p:cNvSpPr>
            <p:nvPr/>
          </p:nvSpPr>
          <p:spPr bwMode="auto">
            <a:xfrm>
              <a:off x="476" y="3171"/>
              <a:ext cx="1728" cy="265"/>
            </a:xfrm>
            <a:prstGeom prst="rect">
              <a:avLst/>
            </a:prstGeom>
            <a:noFill/>
            <a:ln w="9525">
              <a:noFill/>
              <a:miter lim="800000"/>
              <a:headEnd/>
              <a:tailEnd/>
            </a:ln>
            <a:effectLst/>
          </p:spPr>
          <p:txBody>
            <a:bodyPr>
              <a:spAutoFit/>
            </a:bodyPr>
            <a:lstStyle/>
            <a:p>
              <a:pPr lvl="1">
                <a:lnSpc>
                  <a:spcPct val="90000"/>
                </a:lnSpc>
                <a:spcBef>
                  <a:spcPct val="20000"/>
                </a:spcBef>
                <a:buFontTx/>
                <a:buChar char="–"/>
              </a:pPr>
              <a:r>
                <a:rPr kumimoji="1" lang="en-US" altLang="zh-CN" sz="2400">
                  <a:solidFill>
                    <a:srgbClr val="000000"/>
                  </a:solidFill>
                  <a:latin typeface="Times New Roman" pitchFamily="18" charset="0"/>
                </a:rPr>
                <a:t>Multiplier</a:t>
              </a:r>
            </a:p>
          </p:txBody>
        </p:sp>
      </p:grpSp>
      <p:sp>
        <p:nvSpPr>
          <p:cNvPr id="24620" name="Rectangle 44"/>
          <p:cNvSpPr>
            <a:spLocks noRot="1" noChangeArrowheads="1"/>
          </p:cNvSpPr>
          <p:nvPr/>
        </p:nvSpPr>
        <p:spPr bwMode="auto">
          <a:xfrm>
            <a:off x="376238" y="3890963"/>
            <a:ext cx="8299450" cy="7620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v"/>
            </a:pPr>
            <a:r>
              <a:rPr lang="en-US" altLang="zh-CN" sz="3200" dirty="0"/>
              <a:t> </a:t>
            </a:r>
            <a:r>
              <a:rPr kumimoji="1" lang="en-US" altLang="zh-CN" sz="2800" dirty="0">
                <a:latin typeface="Times New Roman" pitchFamily="18" charset="0"/>
                <a:cs typeface="Times New Roman" pitchFamily="18" charset="0"/>
              </a:rPr>
              <a:t>Multiplication operation</a:t>
            </a:r>
            <a:endParaRPr lang="en-US" altLang="zh-CN" sz="2800" dirty="0">
              <a:latin typeface="Times New Roman" pitchFamily="18" charset="0"/>
              <a:cs typeface="Times New Roman" pitchFamily="18" charset="0"/>
            </a:endParaRPr>
          </a:p>
        </p:txBody>
      </p:sp>
      <p:grpSp>
        <p:nvGrpSpPr>
          <p:cNvPr id="4" name="Group 61"/>
          <p:cNvGrpSpPr>
            <a:grpSpLocks/>
          </p:cNvGrpSpPr>
          <p:nvPr/>
        </p:nvGrpSpPr>
        <p:grpSpPr bwMode="auto">
          <a:xfrm>
            <a:off x="1049338" y="2636838"/>
            <a:ext cx="6907212" cy="1074737"/>
            <a:chOff x="884" y="1752"/>
            <a:chExt cx="4351" cy="677"/>
          </a:xfrm>
        </p:grpSpPr>
        <p:sp>
          <p:nvSpPr>
            <p:cNvPr id="24596" name="Text Box 20"/>
            <p:cNvSpPr txBox="1">
              <a:spLocks noChangeArrowheads="1"/>
            </p:cNvSpPr>
            <p:nvPr/>
          </p:nvSpPr>
          <p:spPr bwMode="auto">
            <a:xfrm>
              <a:off x="3651" y="1989"/>
              <a:ext cx="1584" cy="288"/>
            </a:xfrm>
            <a:prstGeom prst="rect">
              <a:avLst/>
            </a:prstGeom>
            <a:noFill/>
            <a:ln w="9525">
              <a:noFill/>
              <a:miter lim="800000"/>
              <a:headEnd/>
              <a:tailEnd/>
            </a:ln>
            <a:effectLst/>
          </p:spPr>
          <p:txBody>
            <a:bodyPr>
              <a:spAutoFit/>
            </a:bodyPr>
            <a:lstStyle/>
            <a:p>
              <a:pPr>
                <a:spcBef>
                  <a:spcPct val="50000"/>
                </a:spcBef>
              </a:pPr>
              <a:r>
                <a:rPr kumimoji="1" lang="en-US" altLang="zh-CN" sz="2400" i="1">
                  <a:solidFill>
                    <a:srgbClr val="000000"/>
                  </a:solidFill>
                  <a:latin typeface="Times New Roman" pitchFamily="18" charset="0"/>
                </a:rPr>
                <a:t>y</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x</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w</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p>
          </p:txBody>
        </p:sp>
        <p:sp>
          <p:nvSpPr>
            <p:cNvPr id="24598" name="Text Box 22"/>
            <p:cNvSpPr txBox="1">
              <a:spLocks noChangeArrowheads="1"/>
            </p:cNvSpPr>
            <p:nvPr/>
          </p:nvSpPr>
          <p:spPr bwMode="auto">
            <a:xfrm>
              <a:off x="884" y="2012"/>
              <a:ext cx="1043" cy="265"/>
            </a:xfrm>
            <a:prstGeom prst="rect">
              <a:avLst/>
            </a:prstGeom>
            <a:noFill/>
            <a:ln w="9525">
              <a:noFill/>
              <a:miter lim="800000"/>
              <a:headEnd/>
              <a:tailEnd/>
            </a:ln>
            <a:effectLst/>
          </p:spPr>
          <p:txBody>
            <a:bodyPr>
              <a:spAutoFit/>
            </a:bodyPr>
            <a:lstStyle/>
            <a:p>
              <a:pPr lvl="1">
                <a:lnSpc>
                  <a:spcPct val="90000"/>
                </a:lnSpc>
                <a:spcBef>
                  <a:spcPct val="20000"/>
                </a:spcBef>
                <a:buFontTx/>
                <a:buChar char="–"/>
              </a:pPr>
              <a:r>
                <a:rPr kumimoji="1" lang="en-US" altLang="zh-CN" sz="2400">
                  <a:solidFill>
                    <a:srgbClr val="000000"/>
                  </a:solidFill>
                  <a:latin typeface="Times New Roman" pitchFamily="18" charset="0"/>
                </a:rPr>
                <a:t>Adder</a:t>
              </a:r>
            </a:p>
          </p:txBody>
        </p:sp>
        <p:grpSp>
          <p:nvGrpSpPr>
            <p:cNvPr id="5" name="Group 60"/>
            <p:cNvGrpSpPr>
              <a:grpSpLocks/>
            </p:cNvGrpSpPr>
            <p:nvPr/>
          </p:nvGrpSpPr>
          <p:grpSpPr bwMode="auto">
            <a:xfrm>
              <a:off x="1990" y="1752"/>
              <a:ext cx="1632" cy="677"/>
              <a:chOff x="1990" y="1752"/>
              <a:chExt cx="1632" cy="677"/>
            </a:xfrm>
          </p:grpSpPr>
          <p:sp>
            <p:nvSpPr>
              <p:cNvPr id="24585" name="Text Box 9"/>
              <p:cNvSpPr txBox="1">
                <a:spLocks noChangeArrowheads="1"/>
              </p:cNvSpPr>
              <p:nvPr/>
            </p:nvSpPr>
            <p:spPr bwMode="auto">
              <a:xfrm>
                <a:off x="1990" y="1768"/>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4586" name="Text Box 10"/>
              <p:cNvSpPr txBox="1">
                <a:spLocks noChangeArrowheads="1"/>
              </p:cNvSpPr>
              <p:nvPr/>
            </p:nvSpPr>
            <p:spPr bwMode="auto">
              <a:xfrm>
                <a:off x="3197" y="1752"/>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y</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4587" name="Text Box 11"/>
              <p:cNvSpPr txBox="1">
                <a:spLocks noChangeArrowheads="1"/>
              </p:cNvSpPr>
              <p:nvPr/>
            </p:nvSpPr>
            <p:spPr bwMode="auto">
              <a:xfrm>
                <a:off x="2517" y="2141"/>
                <a:ext cx="468"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w</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grpSp>
            <p:nvGrpSpPr>
              <p:cNvPr id="6" name="Group 59"/>
              <p:cNvGrpSpPr>
                <a:grpSpLocks/>
              </p:cNvGrpSpPr>
              <p:nvPr/>
            </p:nvGrpSpPr>
            <p:grpSpPr bwMode="auto">
              <a:xfrm>
                <a:off x="2426" y="1842"/>
                <a:ext cx="742" cy="374"/>
                <a:chOff x="2426" y="1797"/>
                <a:chExt cx="742" cy="374"/>
              </a:xfrm>
            </p:grpSpPr>
            <p:sp>
              <p:nvSpPr>
                <p:cNvPr id="24631" name="Oval 55"/>
                <p:cNvSpPr>
                  <a:spLocks noChangeArrowheads="1"/>
                </p:cNvSpPr>
                <p:nvPr/>
              </p:nvSpPr>
              <p:spPr bwMode="auto">
                <a:xfrm>
                  <a:off x="2699" y="1797"/>
                  <a:ext cx="192" cy="192"/>
                </a:xfrm>
                <a:prstGeom prst="ellipse">
                  <a:avLst/>
                </a:prstGeom>
                <a:solidFill>
                  <a:srgbClr val="66FFFF"/>
                </a:solidFill>
                <a:ln w="12700">
                  <a:solidFill>
                    <a:schemeClr val="tx1"/>
                  </a:solidFill>
                  <a:round/>
                  <a:headEnd/>
                  <a:tailEnd/>
                </a:ln>
                <a:effectLst/>
              </p:spPr>
              <p:txBody>
                <a:bodyPr wrap="none" anchor="ctr"/>
                <a:lstStyle/>
                <a:p>
                  <a:endParaRPr lang="en-US"/>
                </a:p>
              </p:txBody>
            </p:sp>
            <p:sp>
              <p:nvSpPr>
                <p:cNvPr id="24632" name="Line 56"/>
                <p:cNvSpPr>
                  <a:spLocks noChangeShapeType="1"/>
                </p:cNvSpPr>
                <p:nvPr/>
              </p:nvSpPr>
              <p:spPr bwMode="auto">
                <a:xfrm flipV="1">
                  <a:off x="2806" y="1979"/>
                  <a:ext cx="0" cy="192"/>
                </a:xfrm>
                <a:prstGeom prst="line">
                  <a:avLst/>
                </a:prstGeom>
                <a:noFill/>
                <a:ln w="12700">
                  <a:solidFill>
                    <a:schemeClr val="tx1"/>
                  </a:solidFill>
                  <a:round/>
                  <a:headEnd/>
                  <a:tailEnd type="triangle" w="med" len="med"/>
                </a:ln>
                <a:effectLst/>
              </p:spPr>
              <p:txBody>
                <a:bodyPr wrap="none" anchor="ctr"/>
                <a:lstStyle/>
                <a:p>
                  <a:endParaRPr lang="en-US"/>
                </a:p>
              </p:txBody>
            </p:sp>
            <p:sp>
              <p:nvSpPr>
                <p:cNvPr id="24633" name="Line 57"/>
                <p:cNvSpPr>
                  <a:spLocks noChangeShapeType="1"/>
                </p:cNvSpPr>
                <p:nvPr/>
              </p:nvSpPr>
              <p:spPr bwMode="auto">
                <a:xfrm>
                  <a:off x="2426" y="1888"/>
                  <a:ext cx="288"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4634" name="Line 58"/>
                <p:cNvSpPr>
                  <a:spLocks noChangeShapeType="1"/>
                </p:cNvSpPr>
                <p:nvPr/>
              </p:nvSpPr>
              <p:spPr bwMode="auto">
                <a:xfrm>
                  <a:off x="2880" y="1888"/>
                  <a:ext cx="288" cy="0"/>
                </a:xfrm>
                <a:prstGeom prst="line">
                  <a:avLst/>
                </a:prstGeom>
                <a:noFill/>
                <a:ln w="12700">
                  <a:solidFill>
                    <a:schemeClr val="tx1"/>
                  </a:solidFill>
                  <a:round/>
                  <a:headEnd/>
                  <a:tailEnd type="triangle" w="med" len="med"/>
                </a:ln>
                <a:effectLst/>
              </p:spPr>
              <p:txBody>
                <a:bodyPr wrap="none" anchor="ctr"/>
                <a:lstStyle/>
                <a:p>
                  <a:endParaRPr lang="en-US"/>
                </a:p>
              </p:txBody>
            </p:sp>
          </p:grpSp>
          <p:sp>
            <p:nvSpPr>
              <p:cNvPr id="24623" name="Rectangle 47"/>
              <p:cNvSpPr>
                <a:spLocks noChangeArrowheads="1"/>
              </p:cNvSpPr>
              <p:nvPr/>
            </p:nvSpPr>
            <p:spPr bwMode="auto">
              <a:xfrm>
                <a:off x="2739" y="1752"/>
                <a:ext cx="141" cy="307"/>
              </a:xfrm>
              <a:prstGeom prst="rect">
                <a:avLst/>
              </a:prstGeom>
              <a:noFill/>
              <a:ln w="9525">
                <a:noFill/>
                <a:miter lim="800000"/>
                <a:headEnd/>
                <a:tailEnd/>
              </a:ln>
            </p:spPr>
            <p:txBody>
              <a:bodyPr wrap="none" lIns="0" tIns="0" rIns="0" bIns="0">
                <a:spAutoFit/>
              </a:bodyPr>
              <a:lstStyle/>
              <a:p>
                <a:r>
                  <a:rPr lang="en-US" altLang="zh-CN" sz="3200">
                    <a:solidFill>
                      <a:srgbClr val="000000"/>
                    </a:solidFill>
                    <a:latin typeface="Symbol" pitchFamily="18" charset="2"/>
                  </a:rPr>
                  <a:t>+</a:t>
                </a:r>
                <a:endParaRPr lang="en-US" altLang="zh-CN"/>
              </a:p>
            </p:txBody>
          </p:sp>
        </p:grpSp>
      </p:grpSp>
      <p:sp>
        <p:nvSpPr>
          <p:cNvPr id="28" name="Date Placeholder 27"/>
          <p:cNvSpPr>
            <a:spLocks noGrp="1"/>
          </p:cNvSpPr>
          <p:nvPr>
            <p:ph type="dt" sz="half" idx="10"/>
          </p:nvPr>
        </p:nvSpPr>
        <p:spPr/>
        <p:txBody>
          <a:bodyPr/>
          <a:lstStyle/>
          <a:p>
            <a:fld id="{788D4AEE-47D5-425D-B5FE-382433F63C6E}" type="datetime4">
              <a:rPr lang="en-US" smtClean="0"/>
              <a:t>April 2, 2020</a:t>
            </a:fld>
            <a:endParaRPr lang="en-US"/>
          </a:p>
        </p:txBody>
      </p:sp>
      <p:sp>
        <p:nvSpPr>
          <p:cNvPr id="29" name="Slide Number Placeholder 28"/>
          <p:cNvSpPr>
            <a:spLocks noGrp="1"/>
          </p:cNvSpPr>
          <p:nvPr>
            <p:ph type="sldNum" sz="quarter" idx="12"/>
          </p:nvPr>
        </p:nvSpPr>
        <p:spPr/>
        <p:txBody>
          <a:bodyPr/>
          <a:lstStyle/>
          <a:p>
            <a:fld id="{D254C499-68F3-4A36-AC55-137D8BD15353}" type="slidenum">
              <a:rPr lang="en-US" smtClean="0"/>
              <a:pPr/>
              <a:t>52</a:t>
            </a:fld>
            <a:endParaRPr lang="en-US"/>
          </a:p>
        </p:txBody>
      </p:sp>
      <p:sp>
        <p:nvSpPr>
          <p:cNvPr id="30" name="Footer Placeholder 2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620">
                                            <p:txEl>
                                              <p:pRg st="0" end="0"/>
                                            </p:txEl>
                                          </p:spTgt>
                                        </p:tgtEl>
                                        <p:attrNameLst>
                                          <p:attrName>style.visibility</p:attrName>
                                        </p:attrNameLst>
                                      </p:cBhvr>
                                      <p:to>
                                        <p:strVal val="visible"/>
                                      </p:to>
                                    </p:set>
                                    <p:anim calcmode="lin" valueType="num">
                                      <p:cBhvr additive="base">
                                        <p:cTn id="13" dur="500" fill="hold"/>
                                        <p:tgtEl>
                                          <p:spTgt spid="2462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6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62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1625" y="557213"/>
            <a:ext cx="8540750" cy="1143000"/>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5603" name="Rectangle 3"/>
          <p:cNvSpPr>
            <a:spLocks noGrp="1" noRot="1" noChangeArrowheads="1"/>
          </p:cNvSpPr>
          <p:nvPr>
            <p:ph type="body" idx="1"/>
          </p:nvPr>
        </p:nvSpPr>
        <p:spPr>
          <a:xfrm>
            <a:off x="304800" y="1628775"/>
            <a:ext cx="8540750" cy="1655763"/>
          </a:xfrm>
        </p:spPr>
        <p:txBody>
          <a:bodyPr>
            <a:normAutofit/>
          </a:bodyPr>
          <a:lstStyle/>
          <a:p>
            <a:pPr algn="just"/>
            <a:r>
              <a:rPr lang="en-US" altLang="zh-CN" sz="2800" dirty="0">
                <a:solidFill>
                  <a:srgbClr val="FF3300"/>
                </a:solidFill>
                <a:latin typeface="Times New Roman" pitchFamily="18" charset="0"/>
                <a:cs typeface="Times New Roman" pitchFamily="18" charset="0"/>
              </a:rPr>
              <a:t>Time-shifting</a:t>
            </a:r>
            <a:r>
              <a:rPr lang="en-US" altLang="zh-CN" sz="2800" dirty="0">
                <a:latin typeface="Times New Roman" pitchFamily="18" charset="0"/>
                <a:cs typeface="Times New Roman" pitchFamily="18" charset="0"/>
              </a:rPr>
              <a:t> operation: </a:t>
            </a:r>
            <a:r>
              <a:rPr kumimoji="1" lang="en-US" altLang="zh-CN" sz="2800" i="1" dirty="0">
                <a:solidFill>
                  <a:srgbClr val="FF33CC"/>
                </a:solidFill>
                <a:latin typeface="Times New Roman" pitchFamily="18" charset="0"/>
                <a:cs typeface="Times New Roman" pitchFamily="18" charset="0"/>
              </a:rPr>
              <a:t>y</a:t>
            </a:r>
            <a:r>
              <a:rPr kumimoji="1" lang="en-US" altLang="zh-CN" sz="2800" dirty="0">
                <a:solidFill>
                  <a:srgbClr val="FF33CC"/>
                </a:solidFill>
                <a:latin typeface="Times New Roman" pitchFamily="18" charset="0"/>
                <a:cs typeface="Times New Roman" pitchFamily="18" charset="0"/>
              </a:rPr>
              <a:t>[</a:t>
            </a:r>
            <a:r>
              <a:rPr kumimoji="1" lang="en-US" altLang="zh-CN" sz="2800" i="1" dirty="0">
                <a:solidFill>
                  <a:srgbClr val="FF33CC"/>
                </a:solidFill>
                <a:latin typeface="Times New Roman" pitchFamily="18" charset="0"/>
                <a:cs typeface="Times New Roman" pitchFamily="18" charset="0"/>
              </a:rPr>
              <a:t>n</a:t>
            </a:r>
            <a:r>
              <a:rPr kumimoji="1" lang="en-US" altLang="zh-CN" sz="2800" dirty="0">
                <a:solidFill>
                  <a:srgbClr val="FF33CC"/>
                </a:solidFill>
                <a:latin typeface="Times New Roman" pitchFamily="18" charset="0"/>
                <a:cs typeface="Times New Roman" pitchFamily="18" charset="0"/>
              </a:rPr>
              <a:t>]=</a:t>
            </a:r>
            <a:r>
              <a:rPr kumimoji="1" lang="en-US" altLang="zh-CN" sz="2800" i="1" dirty="0">
                <a:solidFill>
                  <a:srgbClr val="FF33CC"/>
                </a:solidFill>
                <a:latin typeface="Times New Roman" pitchFamily="18" charset="0"/>
                <a:cs typeface="Times New Roman" pitchFamily="18" charset="0"/>
              </a:rPr>
              <a:t>x</a:t>
            </a:r>
            <a:r>
              <a:rPr kumimoji="1" lang="en-US" altLang="zh-CN" sz="2800" dirty="0">
                <a:solidFill>
                  <a:srgbClr val="FF33CC"/>
                </a:solidFill>
                <a:latin typeface="Times New Roman" pitchFamily="18" charset="0"/>
                <a:cs typeface="Times New Roman" pitchFamily="18" charset="0"/>
              </a:rPr>
              <a:t>[</a:t>
            </a:r>
            <a:r>
              <a:rPr kumimoji="1" lang="en-US" altLang="zh-CN" sz="2800" i="1" dirty="0">
                <a:solidFill>
                  <a:srgbClr val="FF33CC"/>
                </a:solidFill>
                <a:latin typeface="Times New Roman" pitchFamily="18" charset="0"/>
                <a:cs typeface="Times New Roman" pitchFamily="18" charset="0"/>
              </a:rPr>
              <a:t>n</a:t>
            </a:r>
            <a:r>
              <a:rPr kumimoji="1" lang="en-US" altLang="zh-CN" sz="2800" dirty="0">
                <a:solidFill>
                  <a:srgbClr val="FF33CC"/>
                </a:solidFill>
                <a:latin typeface="Times New Roman" pitchFamily="18" charset="0"/>
                <a:cs typeface="Times New Roman" pitchFamily="18" charset="0"/>
              </a:rPr>
              <a:t>-</a:t>
            </a:r>
            <a:r>
              <a:rPr kumimoji="1" lang="en-US" altLang="zh-CN" sz="2800" i="1" dirty="0">
                <a:solidFill>
                  <a:srgbClr val="FF33CC"/>
                </a:solidFill>
                <a:latin typeface="Times New Roman" pitchFamily="18" charset="0"/>
                <a:cs typeface="Times New Roman" pitchFamily="18" charset="0"/>
              </a:rPr>
              <a:t>N</a:t>
            </a:r>
            <a:r>
              <a:rPr kumimoji="1"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where </a:t>
            </a:r>
            <a:r>
              <a:rPr kumimoji="1" lang="en-US" altLang="zh-CN" sz="2800" i="1" dirty="0">
                <a:solidFill>
                  <a:srgbClr val="FF33CC"/>
                </a:solidFill>
                <a:latin typeface="Times New Roman" pitchFamily="18" charset="0"/>
                <a:cs typeface="Times New Roman" pitchFamily="18" charset="0"/>
              </a:rPr>
              <a:t>N</a:t>
            </a:r>
            <a:r>
              <a:rPr lang="en-US" altLang="zh-CN" sz="2800" dirty="0">
                <a:latin typeface="Times New Roman" pitchFamily="18" charset="0"/>
                <a:cs typeface="Times New Roman" pitchFamily="18" charset="0"/>
              </a:rPr>
              <a:t> is an integer</a:t>
            </a:r>
          </a:p>
          <a:p>
            <a:pPr algn="just"/>
            <a:r>
              <a:rPr lang="en-US" altLang="zh-CN" sz="2800" dirty="0">
                <a:latin typeface="Times New Roman" pitchFamily="18" charset="0"/>
                <a:cs typeface="Times New Roman" pitchFamily="18" charset="0"/>
              </a:rPr>
              <a:t>If </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&gt;0</a:t>
            </a:r>
            <a:r>
              <a:rPr lang="en-US" altLang="zh-CN" sz="2800" dirty="0">
                <a:latin typeface="Times New Roman" pitchFamily="18" charset="0"/>
                <a:cs typeface="Times New Roman" pitchFamily="18" charset="0"/>
              </a:rPr>
              <a:t>, it is </a:t>
            </a:r>
            <a:r>
              <a:rPr lang="en-US" altLang="zh-CN" sz="2800" dirty="0">
                <a:solidFill>
                  <a:srgbClr val="FF3300"/>
                </a:solidFill>
                <a:latin typeface="Times New Roman" pitchFamily="18" charset="0"/>
                <a:cs typeface="Times New Roman" pitchFamily="18" charset="0"/>
              </a:rPr>
              <a:t>delaying </a:t>
            </a:r>
            <a:r>
              <a:rPr lang="en-US" altLang="zh-CN" sz="2800" dirty="0">
                <a:latin typeface="Times New Roman" pitchFamily="18" charset="0"/>
                <a:cs typeface="Times New Roman" pitchFamily="18" charset="0"/>
              </a:rPr>
              <a:t>operation       </a:t>
            </a:r>
          </a:p>
        </p:txBody>
      </p:sp>
      <p:grpSp>
        <p:nvGrpSpPr>
          <p:cNvPr id="2" name="Group 33"/>
          <p:cNvGrpSpPr>
            <a:grpSpLocks/>
          </p:cNvGrpSpPr>
          <p:nvPr/>
        </p:nvGrpSpPr>
        <p:grpSpPr bwMode="auto">
          <a:xfrm>
            <a:off x="533400" y="3370263"/>
            <a:ext cx="7351713" cy="1138237"/>
            <a:chOff x="340" y="1797"/>
            <a:chExt cx="4631" cy="717"/>
          </a:xfrm>
        </p:grpSpPr>
        <p:sp>
          <p:nvSpPr>
            <p:cNvPr id="25605" name="Rectangle 5"/>
            <p:cNvSpPr>
              <a:spLocks noChangeArrowheads="1"/>
            </p:cNvSpPr>
            <p:nvPr/>
          </p:nvSpPr>
          <p:spPr bwMode="auto">
            <a:xfrm>
              <a:off x="2529" y="2178"/>
              <a:ext cx="384" cy="336"/>
            </a:xfrm>
            <a:prstGeom prst="rect">
              <a:avLst/>
            </a:prstGeom>
            <a:solidFill>
              <a:srgbClr val="66FFFF"/>
            </a:solidFill>
            <a:ln w="12700">
              <a:solidFill>
                <a:schemeClr val="tx1"/>
              </a:solidFill>
              <a:miter lim="800000"/>
              <a:headEnd/>
              <a:tailEnd/>
            </a:ln>
            <a:effectLst/>
          </p:spPr>
          <p:txBody>
            <a:bodyPr wrap="none" anchor="ctr"/>
            <a:lstStyle/>
            <a:p>
              <a:endParaRPr lang="en-US"/>
            </a:p>
          </p:txBody>
        </p:sp>
        <p:sp>
          <p:nvSpPr>
            <p:cNvPr id="25606" name="Line 6"/>
            <p:cNvSpPr>
              <a:spLocks noChangeShapeType="1"/>
            </p:cNvSpPr>
            <p:nvPr/>
          </p:nvSpPr>
          <p:spPr bwMode="auto">
            <a:xfrm>
              <a:off x="2145" y="2370"/>
              <a:ext cx="3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5607" name="Line 7"/>
            <p:cNvSpPr>
              <a:spLocks noChangeShapeType="1"/>
            </p:cNvSpPr>
            <p:nvPr/>
          </p:nvSpPr>
          <p:spPr bwMode="auto">
            <a:xfrm>
              <a:off x="2913" y="2370"/>
              <a:ext cx="384" cy="0"/>
            </a:xfrm>
            <a:prstGeom prst="line">
              <a:avLst/>
            </a:prstGeom>
            <a:noFill/>
            <a:ln w="12700">
              <a:solidFill>
                <a:schemeClr val="tx1"/>
              </a:solidFill>
              <a:round/>
              <a:headEnd/>
              <a:tailEnd type="triangle" w="med" len="med"/>
            </a:ln>
            <a:effectLst/>
          </p:spPr>
          <p:txBody>
            <a:bodyPr wrap="none" anchor="ctr"/>
            <a:lstStyle/>
            <a:p>
              <a:endParaRPr lang="en-US"/>
            </a:p>
          </p:txBody>
        </p:sp>
        <p:graphicFrame>
          <p:nvGraphicFramePr>
            <p:cNvPr id="25608" name="Object 8"/>
            <p:cNvGraphicFramePr>
              <a:graphicFrameLocks noChangeAspect="1"/>
            </p:cNvGraphicFramePr>
            <p:nvPr/>
          </p:nvGraphicFramePr>
          <p:xfrm>
            <a:off x="2577" y="2181"/>
            <a:ext cx="288" cy="261"/>
          </p:xfrm>
          <a:graphic>
            <a:graphicData uri="http://schemas.openxmlformats.org/presentationml/2006/ole">
              <p:oleObj spid="_x0000_s52227" name="Equation" r:id="rId3" imgW="533160" imgH="482400" progId="Equation.3">
                <p:embed/>
              </p:oleObj>
            </a:graphicData>
          </a:graphic>
        </p:graphicFrame>
        <p:sp>
          <p:nvSpPr>
            <p:cNvPr id="25609" name="Text Box 9"/>
            <p:cNvSpPr txBox="1">
              <a:spLocks noChangeArrowheads="1"/>
            </p:cNvSpPr>
            <p:nvPr/>
          </p:nvSpPr>
          <p:spPr bwMode="auto">
            <a:xfrm>
              <a:off x="3345" y="2190"/>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y</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5610" name="Rectangle 10"/>
            <p:cNvSpPr>
              <a:spLocks noChangeArrowheads="1"/>
            </p:cNvSpPr>
            <p:nvPr/>
          </p:nvSpPr>
          <p:spPr bwMode="auto">
            <a:xfrm>
              <a:off x="1713" y="2190"/>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5624" name="Rectangle 24"/>
            <p:cNvSpPr>
              <a:spLocks noChangeArrowheads="1"/>
            </p:cNvSpPr>
            <p:nvPr/>
          </p:nvSpPr>
          <p:spPr bwMode="auto">
            <a:xfrm>
              <a:off x="3969" y="2190"/>
              <a:ext cx="1002" cy="288"/>
            </a:xfrm>
            <a:prstGeom prst="rect">
              <a:avLst/>
            </a:prstGeom>
            <a:noFill/>
            <a:ln w="9525">
              <a:noFill/>
              <a:miter lim="800000"/>
              <a:headEnd/>
              <a:tailEnd/>
            </a:ln>
            <a:effectLst/>
          </p:spPr>
          <p:txBody>
            <a:bodyPr wrap="none">
              <a:spAutoFit/>
            </a:bodyPr>
            <a:lstStyle/>
            <a:p>
              <a:r>
                <a:rPr kumimoji="1" lang="en-US" altLang="zh-CN" sz="2400" i="1">
                  <a:solidFill>
                    <a:srgbClr val="000000"/>
                  </a:solidFill>
                  <a:latin typeface="Times New Roman" pitchFamily="18" charset="0"/>
                </a:rPr>
                <a:t>y</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x</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-1]</a:t>
              </a:r>
            </a:p>
          </p:txBody>
        </p:sp>
        <p:sp>
          <p:nvSpPr>
            <p:cNvPr id="25625" name="Rectangle 25"/>
            <p:cNvSpPr>
              <a:spLocks noChangeArrowheads="1"/>
            </p:cNvSpPr>
            <p:nvPr/>
          </p:nvSpPr>
          <p:spPr bwMode="auto">
            <a:xfrm>
              <a:off x="340" y="1797"/>
              <a:ext cx="1366" cy="288"/>
            </a:xfrm>
            <a:prstGeom prst="rect">
              <a:avLst/>
            </a:prstGeom>
            <a:noFill/>
            <a:ln w="9525">
              <a:noFill/>
              <a:miter lim="800000"/>
              <a:headEnd/>
              <a:tailEnd/>
            </a:ln>
            <a:effectLst/>
          </p:spPr>
          <p:txBody>
            <a:bodyPr wrap="none">
              <a:spAutoFit/>
            </a:bodyPr>
            <a:lstStyle/>
            <a:p>
              <a:pPr lvl="1">
                <a:spcBef>
                  <a:spcPct val="20000"/>
                </a:spcBef>
                <a:buFontTx/>
                <a:buChar char="–"/>
              </a:pPr>
              <a:r>
                <a:rPr kumimoji="1" lang="en-US" altLang="zh-CN" sz="2400">
                  <a:solidFill>
                    <a:srgbClr val="000000"/>
                  </a:solidFill>
                </a:rPr>
                <a:t>Unit delay</a:t>
              </a:r>
            </a:p>
          </p:txBody>
        </p:sp>
      </p:grpSp>
      <p:grpSp>
        <p:nvGrpSpPr>
          <p:cNvPr id="3" name="Group 31"/>
          <p:cNvGrpSpPr>
            <a:grpSpLocks/>
          </p:cNvGrpSpPr>
          <p:nvPr/>
        </p:nvGrpSpPr>
        <p:grpSpPr bwMode="auto">
          <a:xfrm>
            <a:off x="323850" y="5346700"/>
            <a:ext cx="7519988" cy="962025"/>
            <a:chOff x="204" y="3278"/>
            <a:chExt cx="4737" cy="606"/>
          </a:xfrm>
        </p:grpSpPr>
        <p:grpSp>
          <p:nvGrpSpPr>
            <p:cNvPr id="4" name="Group 29"/>
            <p:cNvGrpSpPr>
              <a:grpSpLocks/>
            </p:cNvGrpSpPr>
            <p:nvPr/>
          </p:nvGrpSpPr>
          <p:grpSpPr bwMode="auto">
            <a:xfrm>
              <a:off x="1746" y="3278"/>
              <a:ext cx="3195" cy="336"/>
              <a:chOff x="1776" y="3430"/>
              <a:chExt cx="3195" cy="336"/>
            </a:xfrm>
          </p:grpSpPr>
          <p:grpSp>
            <p:nvGrpSpPr>
              <p:cNvPr id="5" name="Group 12"/>
              <p:cNvGrpSpPr>
                <a:grpSpLocks/>
              </p:cNvGrpSpPr>
              <p:nvPr/>
            </p:nvGrpSpPr>
            <p:grpSpPr bwMode="auto">
              <a:xfrm>
                <a:off x="1776" y="3430"/>
                <a:ext cx="2009" cy="336"/>
                <a:chOff x="2192" y="3344"/>
                <a:chExt cx="2009" cy="336"/>
              </a:xfrm>
            </p:grpSpPr>
            <p:sp>
              <p:nvSpPr>
                <p:cNvPr id="25613" name="Rectangle 13"/>
                <p:cNvSpPr>
                  <a:spLocks noChangeArrowheads="1"/>
                </p:cNvSpPr>
                <p:nvPr/>
              </p:nvSpPr>
              <p:spPr bwMode="auto">
                <a:xfrm>
                  <a:off x="3008" y="3344"/>
                  <a:ext cx="384" cy="336"/>
                </a:xfrm>
                <a:prstGeom prst="rect">
                  <a:avLst/>
                </a:prstGeom>
                <a:solidFill>
                  <a:srgbClr val="66FFFF"/>
                </a:solidFill>
                <a:ln w="12700">
                  <a:solidFill>
                    <a:schemeClr val="tx1"/>
                  </a:solidFill>
                  <a:miter lim="800000"/>
                  <a:headEnd/>
                  <a:tailEnd/>
                </a:ln>
                <a:effectLst/>
              </p:spPr>
              <p:txBody>
                <a:bodyPr wrap="none" anchor="ctr"/>
                <a:lstStyle/>
                <a:p>
                  <a:endParaRPr lang="en-US"/>
                </a:p>
              </p:txBody>
            </p:sp>
            <p:sp>
              <p:nvSpPr>
                <p:cNvPr id="25614" name="Line 14"/>
                <p:cNvSpPr>
                  <a:spLocks noChangeShapeType="1"/>
                </p:cNvSpPr>
                <p:nvPr/>
              </p:nvSpPr>
              <p:spPr bwMode="auto">
                <a:xfrm>
                  <a:off x="2616" y="3512"/>
                  <a:ext cx="3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5615" name="Line 15"/>
                <p:cNvSpPr>
                  <a:spLocks noChangeShapeType="1"/>
                </p:cNvSpPr>
                <p:nvPr/>
              </p:nvSpPr>
              <p:spPr bwMode="auto">
                <a:xfrm>
                  <a:off x="3384" y="3512"/>
                  <a:ext cx="38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5616" name="Text Box 16"/>
                <p:cNvSpPr txBox="1">
                  <a:spLocks noChangeArrowheads="1"/>
                </p:cNvSpPr>
                <p:nvPr/>
              </p:nvSpPr>
              <p:spPr bwMode="auto">
                <a:xfrm>
                  <a:off x="3776" y="3344"/>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y</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5617" name="Rectangle 17"/>
                <p:cNvSpPr>
                  <a:spLocks noChangeArrowheads="1"/>
                </p:cNvSpPr>
                <p:nvPr/>
              </p:nvSpPr>
              <p:spPr bwMode="auto">
                <a:xfrm>
                  <a:off x="2192" y="3368"/>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graphicFrame>
              <p:nvGraphicFramePr>
                <p:cNvPr id="25618" name="Object 18"/>
                <p:cNvGraphicFramePr>
                  <a:graphicFrameLocks noChangeAspect="1"/>
                </p:cNvGraphicFramePr>
                <p:nvPr/>
              </p:nvGraphicFramePr>
              <p:xfrm>
                <a:off x="3120" y="3456"/>
                <a:ext cx="144" cy="144"/>
              </p:xfrm>
              <a:graphic>
                <a:graphicData uri="http://schemas.openxmlformats.org/presentationml/2006/ole">
                  <p:oleObj spid="_x0000_s52226" name="Equation" r:id="rId4" imgW="228600" imgH="228600" progId="Equation.3">
                    <p:embed/>
                  </p:oleObj>
                </a:graphicData>
              </a:graphic>
            </p:graphicFrame>
          </p:grpSp>
          <p:sp>
            <p:nvSpPr>
              <p:cNvPr id="25626" name="Rectangle 26"/>
              <p:cNvSpPr>
                <a:spLocks noChangeArrowheads="1"/>
              </p:cNvSpPr>
              <p:nvPr/>
            </p:nvSpPr>
            <p:spPr bwMode="auto">
              <a:xfrm>
                <a:off x="3969" y="3430"/>
                <a:ext cx="1002" cy="288"/>
              </a:xfrm>
              <a:prstGeom prst="rect">
                <a:avLst/>
              </a:prstGeom>
              <a:noFill/>
              <a:ln w="9525">
                <a:noFill/>
                <a:miter lim="800000"/>
                <a:headEnd/>
                <a:tailEnd/>
              </a:ln>
              <a:effectLst/>
            </p:spPr>
            <p:txBody>
              <a:bodyPr wrap="none">
                <a:spAutoFit/>
              </a:bodyPr>
              <a:lstStyle/>
              <a:p>
                <a:r>
                  <a:rPr kumimoji="1" lang="en-US" altLang="zh-CN" sz="2400" i="1">
                    <a:solidFill>
                      <a:srgbClr val="000000"/>
                    </a:solidFill>
                    <a:latin typeface="Times New Roman" pitchFamily="18" charset="0"/>
                  </a:rPr>
                  <a:t>y</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x</a:t>
                </a:r>
                <a:r>
                  <a:rPr kumimoji="1" lang="en-US" altLang="zh-CN" sz="2400">
                    <a:solidFill>
                      <a:srgbClr val="000000"/>
                    </a:solidFill>
                    <a:latin typeface="Times New Roman" pitchFamily="18" charset="0"/>
                  </a:rPr>
                  <a:t>[</a:t>
                </a:r>
                <a:r>
                  <a:rPr kumimoji="1" lang="en-US" altLang="zh-CN" sz="2400" i="1">
                    <a:solidFill>
                      <a:srgbClr val="000000"/>
                    </a:solidFill>
                    <a:latin typeface="Times New Roman" pitchFamily="18" charset="0"/>
                  </a:rPr>
                  <a:t>n</a:t>
                </a:r>
                <a:r>
                  <a:rPr kumimoji="1" lang="en-US" altLang="zh-CN" sz="2400">
                    <a:solidFill>
                      <a:srgbClr val="000000"/>
                    </a:solidFill>
                    <a:latin typeface="Times New Roman" pitchFamily="18" charset="0"/>
                  </a:rPr>
                  <a:t>-1]</a:t>
                </a:r>
              </a:p>
            </p:txBody>
          </p:sp>
        </p:grpSp>
        <p:sp>
          <p:nvSpPr>
            <p:cNvPr id="25627" name="Rectangle 27"/>
            <p:cNvSpPr>
              <a:spLocks noChangeArrowheads="1"/>
            </p:cNvSpPr>
            <p:nvPr/>
          </p:nvSpPr>
          <p:spPr bwMode="auto">
            <a:xfrm>
              <a:off x="204" y="3596"/>
              <a:ext cx="1633" cy="288"/>
            </a:xfrm>
            <a:prstGeom prst="rect">
              <a:avLst/>
            </a:prstGeom>
            <a:noFill/>
            <a:ln w="9525">
              <a:noFill/>
              <a:miter lim="800000"/>
              <a:headEnd/>
              <a:tailEnd/>
            </a:ln>
            <a:effectLst/>
          </p:spPr>
          <p:txBody>
            <a:bodyPr wrap="none">
              <a:spAutoFit/>
            </a:bodyPr>
            <a:lstStyle/>
            <a:p>
              <a:pPr lvl="1">
                <a:spcBef>
                  <a:spcPct val="20000"/>
                </a:spcBef>
                <a:buFontTx/>
                <a:buChar char="–"/>
              </a:pPr>
              <a:r>
                <a:rPr kumimoji="1" lang="en-US" altLang="zh-CN" sz="2400">
                  <a:solidFill>
                    <a:srgbClr val="000000"/>
                  </a:solidFill>
                </a:rPr>
                <a:t>Unit advance</a:t>
              </a:r>
            </a:p>
          </p:txBody>
        </p:sp>
      </p:grpSp>
      <p:sp>
        <p:nvSpPr>
          <p:cNvPr id="25634" name="Rectangle 34"/>
          <p:cNvSpPr>
            <a:spLocks noRot="1" noChangeArrowheads="1"/>
          </p:cNvSpPr>
          <p:nvPr/>
        </p:nvSpPr>
        <p:spPr bwMode="auto">
          <a:xfrm>
            <a:off x="323850" y="4581525"/>
            <a:ext cx="8540750"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v"/>
            </a:pPr>
            <a:r>
              <a:rPr kumimoji="1" lang="en-US" altLang="zh-CN" sz="2800" dirty="0">
                <a:latin typeface="Times New Roman" pitchFamily="18" charset="0"/>
                <a:cs typeface="Times New Roman" pitchFamily="18" charset="0"/>
              </a:rPr>
              <a:t>If </a:t>
            </a:r>
            <a:r>
              <a:rPr kumimoji="1" lang="en-US" altLang="zh-CN" sz="2800" i="1" dirty="0">
                <a:solidFill>
                  <a:srgbClr val="FF33CC"/>
                </a:solidFill>
                <a:latin typeface="Times New Roman" pitchFamily="18" charset="0"/>
                <a:cs typeface="Times New Roman" pitchFamily="18" charset="0"/>
              </a:rPr>
              <a:t>N</a:t>
            </a:r>
            <a:r>
              <a:rPr kumimoji="1" lang="en-US" altLang="zh-CN" sz="2800" dirty="0">
                <a:solidFill>
                  <a:srgbClr val="FF33CC"/>
                </a:solidFill>
                <a:latin typeface="Times New Roman" pitchFamily="18" charset="0"/>
                <a:cs typeface="Times New Roman" pitchFamily="18" charset="0"/>
              </a:rPr>
              <a:t>&lt;0</a:t>
            </a:r>
            <a:r>
              <a:rPr kumimoji="1" lang="en-US" altLang="zh-CN" sz="2800" dirty="0">
                <a:latin typeface="Times New Roman" pitchFamily="18" charset="0"/>
                <a:cs typeface="Times New Roman" pitchFamily="18" charset="0"/>
              </a:rPr>
              <a:t>, it is an </a:t>
            </a:r>
            <a:r>
              <a:rPr kumimoji="1" lang="en-US" altLang="zh-CN" sz="2800" dirty="0">
                <a:solidFill>
                  <a:srgbClr val="FF3300"/>
                </a:solidFill>
                <a:latin typeface="Times New Roman" pitchFamily="18" charset="0"/>
                <a:cs typeface="Times New Roman" pitchFamily="18" charset="0"/>
              </a:rPr>
              <a:t>advance</a:t>
            </a:r>
            <a:r>
              <a:rPr kumimoji="1" lang="en-US" altLang="zh-CN" sz="2800" dirty="0">
                <a:latin typeface="Times New Roman" pitchFamily="18" charset="0"/>
                <a:cs typeface="Times New Roman" pitchFamily="18" charset="0"/>
              </a:rPr>
              <a:t> operation</a:t>
            </a:r>
          </a:p>
        </p:txBody>
      </p:sp>
      <p:sp>
        <p:nvSpPr>
          <p:cNvPr id="25" name="Date Placeholder 24"/>
          <p:cNvSpPr>
            <a:spLocks noGrp="1"/>
          </p:cNvSpPr>
          <p:nvPr>
            <p:ph type="dt" sz="half" idx="10"/>
          </p:nvPr>
        </p:nvSpPr>
        <p:spPr/>
        <p:txBody>
          <a:bodyPr/>
          <a:lstStyle/>
          <a:p>
            <a:fld id="{906081A4-9F6C-4D97-A2F4-A0DD3B7D3F3C}" type="datetime4">
              <a:rPr lang="en-US" smtClean="0"/>
              <a:t>April 2, 2020</a:t>
            </a:fld>
            <a:endParaRPr lang="en-US"/>
          </a:p>
        </p:txBody>
      </p:sp>
      <p:sp>
        <p:nvSpPr>
          <p:cNvPr id="26" name="Slide Number Placeholder 25"/>
          <p:cNvSpPr>
            <a:spLocks noGrp="1"/>
          </p:cNvSpPr>
          <p:nvPr>
            <p:ph type="sldNum" sz="quarter" idx="12"/>
          </p:nvPr>
        </p:nvSpPr>
        <p:spPr/>
        <p:txBody>
          <a:bodyPr/>
          <a:lstStyle/>
          <a:p>
            <a:fld id="{D254C499-68F3-4A36-AC55-137D8BD15353}" type="slidenum">
              <a:rPr lang="en-US" smtClean="0"/>
              <a:pPr/>
              <a:t>53</a:t>
            </a:fld>
            <a:endParaRPr lang="en-US"/>
          </a:p>
        </p:txBody>
      </p:sp>
      <p:sp>
        <p:nvSpPr>
          <p:cNvPr id="27" name="Footer Placeholder 2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34">
                                            <p:txEl>
                                              <p:pRg st="0" end="0"/>
                                            </p:txEl>
                                          </p:spTgt>
                                        </p:tgtEl>
                                        <p:attrNameLst>
                                          <p:attrName>style.visibility</p:attrName>
                                        </p:attrNameLst>
                                      </p:cBhvr>
                                      <p:to>
                                        <p:strVal val="visible"/>
                                      </p:to>
                                    </p:set>
                                    <p:anim calcmode="lin" valueType="num">
                                      <p:cBhvr additive="base">
                                        <p:cTn id="19" dur="500" fill="hold"/>
                                        <p:tgtEl>
                                          <p:spTgt spid="2563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3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a:bodyPr>
          <a:lstStyle/>
          <a:p>
            <a:r>
              <a:rPr lang="en-US" altLang="zh-CN" sz="3600" dirty="0" smtClean="0">
                <a:solidFill>
                  <a:srgbClr val="C00000"/>
                </a:solidFill>
                <a:latin typeface="Times New Roman" pitchFamily="18" charset="0"/>
                <a:cs typeface="Times New Roman" pitchFamily="18" charset="0"/>
              </a:rPr>
              <a:t>Basic </a:t>
            </a:r>
            <a:r>
              <a:rPr lang="en-US" altLang="zh-CN" sz="3600" dirty="0">
                <a:solidFill>
                  <a:srgbClr val="C00000"/>
                </a:solidFill>
                <a:latin typeface="Times New Roman" pitchFamily="18" charset="0"/>
                <a:cs typeface="Times New Roman" pitchFamily="18" charset="0"/>
              </a:rPr>
              <a:t>Operations</a:t>
            </a:r>
          </a:p>
        </p:txBody>
      </p:sp>
      <p:sp>
        <p:nvSpPr>
          <p:cNvPr id="26627" name="Rectangle 3"/>
          <p:cNvSpPr>
            <a:spLocks noGrp="1" noRot="1" noChangeArrowheads="1"/>
          </p:cNvSpPr>
          <p:nvPr>
            <p:ph type="body" idx="1"/>
          </p:nvPr>
        </p:nvSpPr>
        <p:spPr>
          <a:xfrm>
            <a:off x="304800" y="1981200"/>
            <a:ext cx="8540750" cy="2374900"/>
          </a:xfrm>
        </p:spPr>
        <p:txBody>
          <a:bodyPr>
            <a:normAutofit/>
          </a:bodyPr>
          <a:lstStyle/>
          <a:p>
            <a:pPr algn="just"/>
            <a:r>
              <a:rPr lang="en-US" altLang="zh-CN" sz="2800" dirty="0">
                <a:solidFill>
                  <a:srgbClr val="FF3300"/>
                </a:solidFill>
                <a:latin typeface="Times New Roman" pitchFamily="18" charset="0"/>
                <a:cs typeface="Times New Roman" pitchFamily="18" charset="0"/>
              </a:rPr>
              <a:t>Time-reversal (folding)</a:t>
            </a:r>
            <a:r>
              <a:rPr lang="en-US" altLang="zh-CN" sz="2800" dirty="0">
                <a:latin typeface="Times New Roman" pitchFamily="18" charset="0"/>
                <a:cs typeface="Times New Roman" pitchFamily="18" charset="0"/>
              </a:rPr>
              <a:t> operation:</a:t>
            </a:r>
          </a:p>
          <a:p>
            <a:pPr algn="just">
              <a:buFont typeface="Wingdings" pitchFamily="2" charset="2"/>
              <a:buNone/>
            </a:pPr>
            <a:r>
              <a:rPr lang="en-US" altLang="zh-CN" sz="2800" dirty="0">
                <a:latin typeface="Times New Roman" pitchFamily="18" charset="0"/>
                <a:cs typeface="Times New Roman" pitchFamily="18" charset="0"/>
              </a:rPr>
              <a:t> 	                       </a:t>
            </a:r>
            <a:r>
              <a:rPr kumimoji="1" lang="en-US" altLang="zh-CN" sz="2800" i="1" dirty="0">
                <a:solidFill>
                  <a:srgbClr val="000000"/>
                </a:solidFill>
                <a:latin typeface="Times New Roman" pitchFamily="18" charset="0"/>
                <a:cs typeface="Times New Roman" pitchFamily="18" charset="0"/>
              </a:rPr>
              <a:t>y</a:t>
            </a:r>
            <a:r>
              <a:rPr kumimoji="1" lang="en-US" altLang="zh-CN" sz="2800" dirty="0">
                <a:solidFill>
                  <a:srgbClr val="000000"/>
                </a:solidFill>
                <a:latin typeface="Times New Roman" pitchFamily="18" charset="0"/>
                <a:cs typeface="Times New Roman" pitchFamily="18" charset="0"/>
              </a:rPr>
              <a:t>[</a:t>
            </a:r>
            <a:r>
              <a:rPr kumimoji="1" lang="en-US" altLang="zh-CN" sz="2800" i="1" dirty="0">
                <a:solidFill>
                  <a:srgbClr val="000000"/>
                </a:solidFill>
                <a:latin typeface="Times New Roman" pitchFamily="18" charset="0"/>
                <a:cs typeface="Times New Roman" pitchFamily="18" charset="0"/>
              </a:rPr>
              <a:t>n</a:t>
            </a:r>
            <a:r>
              <a:rPr kumimoji="1" lang="en-US" altLang="zh-CN" sz="2800" dirty="0">
                <a:solidFill>
                  <a:srgbClr val="000000"/>
                </a:solidFill>
                <a:latin typeface="Times New Roman" pitchFamily="18" charset="0"/>
                <a:cs typeface="Times New Roman" pitchFamily="18" charset="0"/>
              </a:rPr>
              <a:t>]=</a:t>
            </a:r>
            <a:r>
              <a:rPr kumimoji="1" lang="en-US" altLang="zh-CN" sz="2800" i="1" dirty="0">
                <a:solidFill>
                  <a:srgbClr val="000000"/>
                </a:solidFill>
                <a:latin typeface="Times New Roman" pitchFamily="18" charset="0"/>
                <a:cs typeface="Times New Roman" pitchFamily="18" charset="0"/>
              </a:rPr>
              <a:t>x</a:t>
            </a:r>
            <a:r>
              <a:rPr kumimoji="1" lang="en-US" altLang="zh-CN" sz="2800" dirty="0">
                <a:solidFill>
                  <a:srgbClr val="000000"/>
                </a:solidFill>
                <a:latin typeface="Times New Roman" pitchFamily="18" charset="0"/>
                <a:cs typeface="Times New Roman" pitchFamily="18" charset="0"/>
              </a:rPr>
              <a:t>[</a:t>
            </a:r>
            <a:r>
              <a:rPr kumimoji="1" lang="en-US" altLang="zh-CN" sz="2800" i="1" dirty="0">
                <a:solidFill>
                  <a:srgbClr val="000000"/>
                </a:solidFill>
                <a:latin typeface="Times New Roman" pitchFamily="18" charset="0"/>
                <a:cs typeface="Times New Roman" pitchFamily="18" charset="0"/>
              </a:rPr>
              <a:t>n</a:t>
            </a:r>
            <a:r>
              <a:rPr kumimoji="1" lang="en-US" altLang="zh-CN" sz="2800" dirty="0">
                <a:solidFill>
                  <a:srgbClr val="000000"/>
                </a:solidFill>
                <a:latin typeface="Times New Roman" pitchFamily="18" charset="0"/>
                <a:cs typeface="Times New Roman" pitchFamily="18" charset="0"/>
              </a:rPr>
              <a:t>-1]</a:t>
            </a:r>
            <a:endParaRPr lang="en-US" altLang="zh-CN" sz="2800" dirty="0">
              <a:solidFill>
                <a:srgbClr val="000000"/>
              </a:solidFill>
              <a:latin typeface="Times New Roman" pitchFamily="18" charset="0"/>
              <a:cs typeface="Times New Roman" pitchFamily="18" charset="0"/>
            </a:endParaRPr>
          </a:p>
          <a:p>
            <a:pPr algn="just"/>
            <a:r>
              <a:rPr lang="en-US" altLang="zh-CN" sz="2800" dirty="0">
                <a:solidFill>
                  <a:srgbClr val="FF3300"/>
                </a:solidFill>
                <a:latin typeface="Times New Roman" pitchFamily="18" charset="0"/>
                <a:cs typeface="Times New Roman" pitchFamily="18" charset="0"/>
              </a:rPr>
              <a:t>Branching</a:t>
            </a:r>
            <a:r>
              <a:rPr lang="en-US" altLang="zh-CN" sz="2800" dirty="0">
                <a:latin typeface="Times New Roman" pitchFamily="18" charset="0"/>
                <a:cs typeface="Times New Roman" pitchFamily="18" charset="0"/>
              </a:rPr>
              <a:t> operation: Used to provide multiple copies of a sequence</a:t>
            </a:r>
          </a:p>
        </p:txBody>
      </p:sp>
      <p:grpSp>
        <p:nvGrpSpPr>
          <p:cNvPr id="2" name="Group 13"/>
          <p:cNvGrpSpPr>
            <a:grpSpLocks/>
          </p:cNvGrpSpPr>
          <p:nvPr/>
        </p:nvGrpSpPr>
        <p:grpSpPr bwMode="auto">
          <a:xfrm>
            <a:off x="2590800" y="4419600"/>
            <a:ext cx="3417888" cy="1270000"/>
            <a:chOff x="1632" y="2784"/>
            <a:chExt cx="2153" cy="800"/>
          </a:xfrm>
        </p:grpSpPr>
        <p:grpSp>
          <p:nvGrpSpPr>
            <p:cNvPr id="3" name="Group 5"/>
            <p:cNvGrpSpPr>
              <a:grpSpLocks/>
            </p:cNvGrpSpPr>
            <p:nvPr/>
          </p:nvGrpSpPr>
          <p:grpSpPr bwMode="auto">
            <a:xfrm>
              <a:off x="2064" y="2912"/>
              <a:ext cx="1248" cy="368"/>
              <a:chOff x="1200" y="3328"/>
              <a:chExt cx="1248" cy="368"/>
            </a:xfrm>
          </p:grpSpPr>
          <p:sp>
            <p:nvSpPr>
              <p:cNvPr id="26630" name="Line 6"/>
              <p:cNvSpPr>
                <a:spLocks noChangeShapeType="1"/>
              </p:cNvSpPr>
              <p:nvPr/>
            </p:nvSpPr>
            <p:spPr bwMode="auto">
              <a:xfrm>
                <a:off x="1200" y="3360"/>
                <a:ext cx="1248"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31" name="Line 7"/>
              <p:cNvSpPr>
                <a:spLocks noChangeShapeType="1"/>
              </p:cNvSpPr>
              <p:nvPr/>
            </p:nvSpPr>
            <p:spPr bwMode="auto">
              <a:xfrm>
                <a:off x="1200" y="3360"/>
                <a:ext cx="336"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32" name="Line 8"/>
              <p:cNvSpPr>
                <a:spLocks noChangeShapeType="1"/>
              </p:cNvSpPr>
              <p:nvPr/>
            </p:nvSpPr>
            <p:spPr bwMode="auto">
              <a:xfrm>
                <a:off x="1824" y="3360"/>
                <a:ext cx="0" cy="336"/>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633" name="Oval 9"/>
              <p:cNvSpPr>
                <a:spLocks noChangeArrowheads="1"/>
              </p:cNvSpPr>
              <p:nvPr/>
            </p:nvSpPr>
            <p:spPr bwMode="auto">
              <a:xfrm>
                <a:off x="1800" y="3328"/>
                <a:ext cx="48" cy="48"/>
              </a:xfrm>
              <a:prstGeom prst="ellipse">
                <a:avLst/>
              </a:prstGeom>
              <a:solidFill>
                <a:schemeClr val="tx1"/>
              </a:solidFill>
              <a:ln w="12700">
                <a:solidFill>
                  <a:schemeClr val="tx1"/>
                </a:solidFill>
                <a:round/>
                <a:headEnd/>
                <a:tailEnd/>
              </a:ln>
              <a:effectLst/>
            </p:spPr>
            <p:txBody>
              <a:bodyPr wrap="none" anchor="ctr"/>
              <a:lstStyle/>
              <a:p>
                <a:endParaRPr lang="en-US"/>
              </a:p>
            </p:txBody>
          </p:sp>
        </p:grpSp>
        <p:sp>
          <p:nvSpPr>
            <p:cNvPr id="26634" name="Text Box 10"/>
            <p:cNvSpPr txBox="1">
              <a:spLocks noChangeArrowheads="1"/>
            </p:cNvSpPr>
            <p:nvPr/>
          </p:nvSpPr>
          <p:spPr bwMode="auto">
            <a:xfrm>
              <a:off x="1632" y="2784"/>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6635" name="Rectangle 11"/>
            <p:cNvSpPr>
              <a:spLocks noChangeArrowheads="1"/>
            </p:cNvSpPr>
            <p:nvPr/>
          </p:nvSpPr>
          <p:spPr bwMode="auto">
            <a:xfrm>
              <a:off x="3360" y="2784"/>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sp>
          <p:nvSpPr>
            <p:cNvPr id="26636" name="Rectangle 12"/>
            <p:cNvSpPr>
              <a:spLocks noChangeArrowheads="1"/>
            </p:cNvSpPr>
            <p:nvPr/>
          </p:nvSpPr>
          <p:spPr bwMode="auto">
            <a:xfrm>
              <a:off x="2496" y="3296"/>
              <a:ext cx="425" cy="288"/>
            </a:xfrm>
            <a:prstGeom prst="rect">
              <a:avLst/>
            </a:prstGeom>
            <a:noFill/>
            <a:ln w="12700">
              <a:noFill/>
              <a:miter lim="800000"/>
              <a:headEnd/>
              <a:tailEnd/>
            </a:ln>
            <a:effectLst/>
          </p:spPr>
          <p:txBody>
            <a:bodyPr wrap="none">
              <a:spAutoFit/>
            </a:bodyPr>
            <a:lstStyle/>
            <a:p>
              <a:pPr eaLnBrk="0" hangingPunct="0"/>
              <a:r>
                <a:rPr lang="en-US" altLang="zh-CN" sz="2400" i="1">
                  <a:solidFill>
                    <a:srgbClr val="000000"/>
                  </a:solidFill>
                  <a:latin typeface="Times New Roman" pitchFamily="18" charset="0"/>
                </a:rPr>
                <a:t>x</a:t>
              </a:r>
              <a:r>
                <a:rPr lang="en-US" altLang="zh-CN" sz="2400">
                  <a:solidFill>
                    <a:srgbClr val="000000"/>
                  </a:solidFill>
                  <a:latin typeface="Times New Roman" pitchFamily="18" charset="0"/>
                </a:rPr>
                <a:t>[</a:t>
              </a:r>
              <a:r>
                <a:rPr lang="en-US" altLang="zh-CN" sz="2400" i="1">
                  <a:solidFill>
                    <a:srgbClr val="000000"/>
                  </a:solidFill>
                  <a:latin typeface="Times New Roman" pitchFamily="18" charset="0"/>
                </a:rPr>
                <a:t>n</a:t>
              </a:r>
              <a:r>
                <a:rPr lang="en-US" altLang="zh-CN" sz="2400">
                  <a:solidFill>
                    <a:srgbClr val="000000"/>
                  </a:solidFill>
                  <a:latin typeface="Times New Roman" pitchFamily="18" charset="0"/>
                </a:rPr>
                <a:t>]</a:t>
              </a:r>
            </a:p>
          </p:txBody>
        </p:sp>
      </p:grpSp>
      <p:sp>
        <p:nvSpPr>
          <p:cNvPr id="13" name="Date Placeholder 12"/>
          <p:cNvSpPr>
            <a:spLocks noGrp="1"/>
          </p:cNvSpPr>
          <p:nvPr>
            <p:ph type="dt" sz="half" idx="10"/>
          </p:nvPr>
        </p:nvSpPr>
        <p:spPr/>
        <p:txBody>
          <a:bodyPr/>
          <a:lstStyle/>
          <a:p>
            <a:fld id="{78B74861-EA18-47E8-BA2E-E41CE9186DD3}" type="datetime4">
              <a:rPr lang="en-US" smtClean="0"/>
              <a:t>April 2, 2020</a:t>
            </a:fld>
            <a:endParaRPr lang="en-US"/>
          </a:p>
        </p:txBody>
      </p:sp>
      <p:sp>
        <p:nvSpPr>
          <p:cNvPr id="14" name="Slide Number Placeholder 13"/>
          <p:cNvSpPr>
            <a:spLocks noGrp="1"/>
          </p:cNvSpPr>
          <p:nvPr>
            <p:ph type="sldNum" sz="quarter" idx="12"/>
          </p:nvPr>
        </p:nvSpPr>
        <p:spPr/>
        <p:txBody>
          <a:bodyPr/>
          <a:lstStyle/>
          <a:p>
            <a:fld id="{D254C499-68F3-4A36-AC55-137D8BD15353}" type="slidenum">
              <a:rPr lang="en-US" smtClean="0"/>
              <a:pPr/>
              <a:t>54</a:t>
            </a:fld>
            <a:endParaRPr lang="en-US"/>
          </a:p>
        </p:txBody>
      </p:sp>
      <p:sp>
        <p:nvSpPr>
          <p:cNvPr id="15" name="Footer Placeholder 14"/>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7651" name="Rectangle 3"/>
          <p:cNvSpPr>
            <a:spLocks noGrp="1" noRot="1" noChangeArrowheads="1"/>
          </p:cNvSpPr>
          <p:nvPr>
            <p:ph type="body" idx="1"/>
          </p:nvPr>
        </p:nvSpPr>
        <p:spPr/>
        <p:txBody>
          <a:bodyPr>
            <a:normAutofit/>
          </a:bodyPr>
          <a:lstStyle/>
          <a:p>
            <a:pPr algn="just"/>
            <a:r>
              <a:rPr lang="en-US" altLang="zh-CN" sz="2800" u="sng" dirty="0">
                <a:solidFill>
                  <a:srgbClr val="FF3300"/>
                </a:solidFill>
                <a:latin typeface="Times New Roman" pitchFamily="18" charset="0"/>
                <a:cs typeface="Times New Roman" pitchFamily="18" charset="0"/>
              </a:rPr>
              <a:t>Example</a:t>
            </a:r>
            <a:r>
              <a:rPr lang="en-US" altLang="zh-CN" sz="2800" dirty="0">
                <a:latin typeface="Times New Roman" pitchFamily="18" charset="0"/>
                <a:cs typeface="Times New Roman" pitchFamily="18" charset="0"/>
              </a:rPr>
              <a:t> - Consider the two following sequences of length 5 defined for </a:t>
            </a:r>
            <a:r>
              <a:rPr lang="en-US" altLang="zh-CN" sz="2800" dirty="0" err="1">
                <a:solidFill>
                  <a:srgbClr val="FF33CC"/>
                </a:solidFill>
                <a:latin typeface="Times New Roman" pitchFamily="18" charset="0"/>
                <a:cs typeface="Times New Roman" pitchFamily="18" charset="0"/>
              </a:rPr>
              <a:t>0</a:t>
            </a:r>
            <a:r>
              <a:rPr lang="en-US" altLang="zh-CN" sz="2800" dirty="0" err="1">
                <a:solidFill>
                  <a:srgbClr val="FF33CC"/>
                </a:solidFill>
                <a:latin typeface="Times New Roman" pitchFamily="18" charset="0"/>
                <a:cs typeface="Times New Roman" pitchFamily="18" charset="0"/>
                <a:sym typeface="Symbol" pitchFamily="18" charset="2"/>
              </a:rPr>
              <a:t></a:t>
            </a:r>
            <a:r>
              <a:rPr lang="en-US" altLang="zh-CN" sz="2800" i="1" dirty="0" err="1">
                <a:solidFill>
                  <a:srgbClr val="FF33CC"/>
                </a:solidFill>
                <a:latin typeface="Times New Roman" pitchFamily="18" charset="0"/>
                <a:cs typeface="Times New Roman" pitchFamily="18" charset="0"/>
                <a:sym typeface="Symbol" pitchFamily="18" charset="2"/>
              </a:rPr>
              <a:t>n</a:t>
            </a:r>
            <a:r>
              <a:rPr lang="en-US" altLang="zh-CN" sz="2800" dirty="0" err="1">
                <a:solidFill>
                  <a:srgbClr val="FF33CC"/>
                </a:solidFill>
                <a:latin typeface="Times New Roman" pitchFamily="18" charset="0"/>
                <a:cs typeface="Times New Roman" pitchFamily="18" charset="0"/>
                <a:sym typeface="Symbol" pitchFamily="18" charset="2"/>
              </a:rPr>
              <a:t>4</a:t>
            </a:r>
            <a:r>
              <a:rPr lang="en-US" altLang="zh-CN" sz="2800" dirty="0">
                <a:latin typeface="Times New Roman" pitchFamily="18" charset="0"/>
                <a:cs typeface="Times New Roman" pitchFamily="18" charset="0"/>
              </a:rPr>
              <a:t> :</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]}={3 4 6 –9 0}</a:t>
            </a:r>
          </a:p>
          <a:p>
            <a:pPr algn="just">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b</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]}={2 –1 4 5 –3}</a:t>
            </a:r>
          </a:p>
          <a:p>
            <a:pPr algn="just"/>
            <a:r>
              <a:rPr lang="en-US" altLang="zh-CN" sz="2800" dirty="0">
                <a:latin typeface="Times New Roman" pitchFamily="18" charset="0"/>
                <a:cs typeface="Times New Roman" pitchFamily="18" charset="0"/>
              </a:rPr>
              <a:t>New sequences generated from the above two sequences by applying the basic operations are as follows:</a:t>
            </a:r>
          </a:p>
        </p:txBody>
      </p:sp>
      <p:sp>
        <p:nvSpPr>
          <p:cNvPr id="4" name="Date Placeholder 3"/>
          <p:cNvSpPr>
            <a:spLocks noGrp="1"/>
          </p:cNvSpPr>
          <p:nvPr>
            <p:ph type="dt" sz="half" idx="10"/>
          </p:nvPr>
        </p:nvSpPr>
        <p:spPr/>
        <p:txBody>
          <a:bodyPr/>
          <a:lstStyle/>
          <a:p>
            <a:fld id="{E7504105-B02D-4E37-B0D1-4DB8F044879A}"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8675" name="Rectangle 3"/>
          <p:cNvSpPr>
            <a:spLocks noGrp="1" noRot="1" noChangeArrowheads="1"/>
          </p:cNvSpPr>
          <p:nvPr>
            <p:ph type="body" idx="1"/>
          </p:nvPr>
        </p:nvSpPr>
        <p:spPr>
          <a:xfrm>
            <a:off x="304800" y="1981200"/>
            <a:ext cx="8540750" cy="4327525"/>
          </a:xfrm>
        </p:spPr>
        <p:txBody>
          <a:bodyPr/>
          <a:lstStyle/>
          <a:p>
            <a:pPr algn="ctr">
              <a:buFont typeface="Wingdings" pitchFamily="2" charset="2"/>
              <a:buNone/>
            </a:pPr>
            <a:r>
              <a:rPr lang="en-US" altLang="zh-CN" dirty="0"/>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c</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b</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]}={6  –4  24  –45  0}</a:t>
            </a:r>
          </a:p>
          <a:p>
            <a:pPr algn="ctr">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d</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b</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]}={5  3  10  –4  -3}</a:t>
            </a:r>
          </a:p>
          <a:p>
            <a:pPr algn="ctr">
              <a:buFont typeface="Wingdings" pitchFamily="2" charset="2"/>
              <a:buNone/>
            </a:pPr>
            <a:r>
              <a:rPr lang="en-US" altLang="zh-CN" sz="2800" dirty="0">
                <a:solidFill>
                  <a:srgbClr val="000000"/>
                </a:solidFill>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e</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]}=(3/2){</a:t>
            </a:r>
            <a:r>
              <a:rPr lang="en-US" altLang="zh-CN" sz="2800" i="1" dirty="0">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]}={4.5  6 9  –13.5  0}</a:t>
            </a:r>
          </a:p>
          <a:p>
            <a:pPr algn="just"/>
            <a:endParaRPr lang="en-US" altLang="zh-CN" sz="2800" dirty="0" smtClean="0">
              <a:latin typeface="Times New Roman" pitchFamily="18" charset="0"/>
              <a:cs typeface="Times New Roman" pitchFamily="18" charset="0"/>
            </a:endParaRPr>
          </a:p>
          <a:p>
            <a:pPr algn="just"/>
            <a:r>
              <a:rPr lang="en-US" altLang="zh-CN" sz="2800" dirty="0" smtClean="0">
                <a:latin typeface="Times New Roman" pitchFamily="18" charset="0"/>
                <a:cs typeface="Times New Roman" pitchFamily="18" charset="0"/>
              </a:rPr>
              <a:t>As </a:t>
            </a:r>
            <a:r>
              <a:rPr lang="en-US" altLang="zh-CN" sz="2800" dirty="0">
                <a:latin typeface="Times New Roman" pitchFamily="18" charset="0"/>
                <a:cs typeface="Times New Roman" pitchFamily="18" charset="0"/>
              </a:rPr>
              <a:t>pointed out by the above example, operations on two or more sequences can be carried out if all sequences involved are of same length and defined for the same range of the time index </a:t>
            </a:r>
            <a:r>
              <a:rPr lang="en-US" altLang="zh-CN" sz="2800" i="1" dirty="0">
                <a:solidFill>
                  <a:srgbClr val="FF33CC"/>
                </a:solidFill>
                <a:latin typeface="Times New Roman" pitchFamily="18" charset="0"/>
                <a:cs typeface="Times New Roman" pitchFamily="18" charset="0"/>
              </a:rPr>
              <a:t>n</a:t>
            </a:r>
          </a:p>
        </p:txBody>
      </p:sp>
      <p:sp>
        <p:nvSpPr>
          <p:cNvPr id="4" name="Date Placeholder 3"/>
          <p:cNvSpPr>
            <a:spLocks noGrp="1"/>
          </p:cNvSpPr>
          <p:nvPr>
            <p:ph type="dt" sz="half" idx="10"/>
          </p:nvPr>
        </p:nvSpPr>
        <p:spPr/>
        <p:txBody>
          <a:bodyPr/>
          <a:lstStyle/>
          <a:p>
            <a:fld id="{73682250-38C0-47CF-8185-0E40EB7EB7C4}"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29699" name="Rectangle 3"/>
          <p:cNvSpPr>
            <a:spLocks noGrp="1" noRot="1" noChangeArrowheads="1"/>
          </p:cNvSpPr>
          <p:nvPr>
            <p:ph type="body" idx="1"/>
          </p:nvPr>
        </p:nvSpPr>
        <p:spPr/>
        <p:txBody>
          <a:bodyPr>
            <a:normAutofit/>
          </a:bodyPr>
          <a:lstStyle/>
          <a:p>
            <a:pPr algn="just">
              <a:lnSpc>
                <a:spcPct val="90000"/>
              </a:lnSpc>
            </a:pPr>
            <a:r>
              <a:rPr lang="en-US" altLang="zh-CN" sz="2800" dirty="0">
                <a:latin typeface="Times New Roman" pitchFamily="18" charset="0"/>
                <a:cs typeface="Times New Roman" pitchFamily="18" charset="0"/>
              </a:rPr>
              <a:t>However if the sequences are not of same length, in some situations, this problem can be circumvented by appending zero-valued samples to the sequence(s) of smaller lengths to make all sequences have the same range of the time index</a:t>
            </a:r>
          </a:p>
          <a:p>
            <a:pPr algn="just">
              <a:lnSpc>
                <a:spcPct val="90000"/>
              </a:lnSpc>
            </a:pPr>
            <a:r>
              <a:rPr lang="en-US" altLang="zh-CN" sz="2800" u="sng" dirty="0">
                <a:solidFill>
                  <a:srgbClr val="FF3300"/>
                </a:solidFill>
                <a:latin typeface="Times New Roman" pitchFamily="18" charset="0"/>
                <a:cs typeface="Times New Roman" pitchFamily="18" charset="0"/>
              </a:rPr>
              <a:t>Example</a:t>
            </a:r>
            <a:r>
              <a:rPr lang="en-US" altLang="zh-CN" sz="2800" dirty="0">
                <a:solidFill>
                  <a:srgbClr val="FF3300"/>
                </a:solidFill>
                <a:latin typeface="Times New Roman" pitchFamily="18" charset="0"/>
                <a:cs typeface="Times New Roman" pitchFamily="18" charset="0"/>
              </a:rPr>
              <a:t> </a:t>
            </a:r>
            <a:r>
              <a:rPr lang="en-US" altLang="zh-CN" sz="2800" dirty="0">
                <a:latin typeface="Times New Roman" pitchFamily="18" charset="0"/>
                <a:cs typeface="Times New Roman" pitchFamily="18" charset="0"/>
              </a:rPr>
              <a:t>- Consider the sequence of length </a:t>
            </a:r>
            <a:r>
              <a:rPr lang="en-US" altLang="zh-CN" sz="2800" dirty="0">
                <a:solidFill>
                  <a:srgbClr val="FF33CC"/>
                </a:solidFill>
                <a:latin typeface="Times New Roman" pitchFamily="18" charset="0"/>
                <a:cs typeface="Times New Roman" pitchFamily="18" charset="0"/>
              </a:rPr>
              <a:t>3</a:t>
            </a:r>
            <a:r>
              <a:rPr lang="en-US" altLang="zh-CN" sz="2800" dirty="0">
                <a:latin typeface="Times New Roman" pitchFamily="18" charset="0"/>
                <a:cs typeface="Times New Roman" pitchFamily="18" charset="0"/>
              </a:rPr>
              <a:t> defined for</a:t>
            </a:r>
            <a:r>
              <a:rPr lang="en-US" altLang="zh-CN" sz="2800" dirty="0">
                <a:solidFill>
                  <a:srgbClr val="FF3300"/>
                </a:solidFill>
                <a:latin typeface="Times New Roman" pitchFamily="18" charset="0"/>
                <a:cs typeface="Times New Roman" pitchFamily="18" charset="0"/>
              </a:rPr>
              <a:t> </a:t>
            </a:r>
            <a:r>
              <a:rPr lang="en-US" altLang="zh-CN" sz="2800" dirty="0" err="1">
                <a:solidFill>
                  <a:srgbClr val="FF33CC"/>
                </a:solidFill>
                <a:latin typeface="Times New Roman" pitchFamily="18" charset="0"/>
                <a:cs typeface="Times New Roman" pitchFamily="18" charset="0"/>
              </a:rPr>
              <a:t>0</a:t>
            </a:r>
            <a:r>
              <a:rPr lang="en-US" altLang="zh-CN" sz="2800" dirty="0" err="1">
                <a:solidFill>
                  <a:srgbClr val="FF33CC"/>
                </a:solidFill>
                <a:latin typeface="Times New Roman" pitchFamily="18" charset="0"/>
                <a:cs typeface="Times New Roman" pitchFamily="18" charset="0"/>
                <a:sym typeface="Symbol" pitchFamily="18" charset="2"/>
              </a:rPr>
              <a:t></a:t>
            </a:r>
            <a:r>
              <a:rPr lang="en-US" altLang="zh-CN" sz="2800" i="1" dirty="0" err="1">
                <a:solidFill>
                  <a:srgbClr val="FF33CC"/>
                </a:solidFill>
                <a:latin typeface="Times New Roman" pitchFamily="18" charset="0"/>
                <a:cs typeface="Times New Roman" pitchFamily="18" charset="0"/>
                <a:sym typeface="Symbol" pitchFamily="18" charset="2"/>
              </a:rPr>
              <a:t>n</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dirty="0">
                <a:solidFill>
                  <a:srgbClr val="FF33CC"/>
                </a:solidFill>
                <a:latin typeface="Times New Roman" pitchFamily="18" charset="0"/>
                <a:cs typeface="Times New Roman" pitchFamily="18" charset="0"/>
              </a:rPr>
              <a:t> 2: {</a:t>
            </a:r>
            <a:r>
              <a:rPr lang="en-US" altLang="zh-CN" sz="2800" i="1" dirty="0">
                <a:solidFill>
                  <a:srgbClr val="FF33CC"/>
                </a:solidFill>
                <a:latin typeface="Times New Roman" pitchFamily="18" charset="0"/>
                <a:cs typeface="Times New Roman" pitchFamily="18" charset="0"/>
              </a:rPr>
              <a:t>f</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]}={-2, 1, -3}</a:t>
            </a:r>
            <a:endParaRPr lang="en-US" altLang="zh-CN"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542524A-86E0-46D6-A41A-C4CD59594B8F}"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Operations</a:t>
            </a:r>
          </a:p>
        </p:txBody>
      </p:sp>
      <p:sp>
        <p:nvSpPr>
          <p:cNvPr id="30723" name="Rectangle 3"/>
          <p:cNvSpPr>
            <a:spLocks noGrp="1" noRot="1" noChangeArrowheads="1"/>
          </p:cNvSpPr>
          <p:nvPr>
            <p:ph type="body" idx="1"/>
          </p:nvPr>
        </p:nvSpPr>
        <p:spPr>
          <a:xfrm>
            <a:off x="304800" y="1981200"/>
            <a:ext cx="8540750" cy="4400550"/>
          </a:xfrm>
        </p:spPr>
        <p:txBody>
          <a:bodyPr>
            <a:normAutofit/>
          </a:bodyPr>
          <a:lstStyle/>
          <a:p>
            <a:pPr algn="just"/>
            <a:r>
              <a:rPr lang="en-US" altLang="zh-CN" sz="2800" dirty="0">
                <a:latin typeface="Times New Roman" pitchFamily="18" charset="0"/>
                <a:cs typeface="Times New Roman" pitchFamily="18" charset="0"/>
              </a:rPr>
              <a:t>We cannot add the length</a:t>
            </a:r>
            <a:r>
              <a:rPr lang="en-US" altLang="zh-CN" sz="2800" dirty="0">
                <a:solidFill>
                  <a:srgbClr val="FF33CC"/>
                </a:solidFill>
                <a:latin typeface="Times New Roman" pitchFamily="18" charset="0"/>
                <a:cs typeface="Times New Roman" pitchFamily="18" charset="0"/>
              </a:rPr>
              <a:t>-3</a:t>
            </a:r>
            <a:r>
              <a:rPr lang="en-US" altLang="zh-CN" sz="2800" dirty="0">
                <a:latin typeface="Times New Roman" pitchFamily="18" charset="0"/>
                <a:cs typeface="Times New Roman" pitchFamily="18" charset="0"/>
              </a:rPr>
              <a:t> sequence            to the length</a:t>
            </a:r>
            <a:r>
              <a:rPr lang="en-US" altLang="zh-CN" sz="2800" dirty="0">
                <a:solidFill>
                  <a:srgbClr val="FF33CC"/>
                </a:solidFill>
                <a:latin typeface="Times New Roman" pitchFamily="18" charset="0"/>
                <a:cs typeface="Times New Roman" pitchFamily="18" charset="0"/>
              </a:rPr>
              <a:t>-5</a:t>
            </a:r>
            <a:r>
              <a:rPr lang="en-US" altLang="zh-CN" sz="2800" dirty="0">
                <a:latin typeface="Times New Roman" pitchFamily="18" charset="0"/>
                <a:cs typeface="Times New Roman" pitchFamily="18" charset="0"/>
              </a:rPr>
              <a:t> sequence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a</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defined earlier</a:t>
            </a:r>
          </a:p>
          <a:p>
            <a:pPr algn="just"/>
            <a:r>
              <a:rPr lang="en-US" altLang="zh-CN" sz="2800" dirty="0">
                <a:latin typeface="Times New Roman" pitchFamily="18" charset="0"/>
                <a:cs typeface="Times New Roman" pitchFamily="18" charset="0"/>
              </a:rPr>
              <a:t>We therefore first append </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f</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with </a:t>
            </a:r>
            <a:r>
              <a:rPr lang="en-US" altLang="zh-CN" sz="2800" dirty="0">
                <a:solidFill>
                  <a:srgbClr val="FF33CC"/>
                </a:solidFill>
                <a:latin typeface="Times New Roman" pitchFamily="18" charset="0"/>
                <a:cs typeface="Times New Roman" pitchFamily="18" charset="0"/>
              </a:rPr>
              <a:t>2</a:t>
            </a:r>
            <a:r>
              <a:rPr lang="en-US" altLang="zh-CN" sz="2800" dirty="0">
                <a:latin typeface="Times New Roman" pitchFamily="18" charset="0"/>
                <a:cs typeface="Times New Roman" pitchFamily="18" charset="0"/>
              </a:rPr>
              <a:t> zero-valued samples resulting in a length</a:t>
            </a:r>
            <a:r>
              <a:rPr lang="en-US" altLang="zh-CN" sz="2800" dirty="0">
                <a:solidFill>
                  <a:srgbClr val="FF33CC"/>
                </a:solidFill>
                <a:latin typeface="Times New Roman" pitchFamily="18" charset="0"/>
                <a:cs typeface="Times New Roman" pitchFamily="18" charset="0"/>
              </a:rPr>
              <a:t>-5 </a:t>
            </a:r>
            <a:r>
              <a:rPr lang="en-US" altLang="zh-CN" sz="2800" dirty="0">
                <a:latin typeface="Times New Roman" pitchFamily="18" charset="0"/>
                <a:cs typeface="Times New Roman" pitchFamily="18" charset="0"/>
              </a:rPr>
              <a:t>sequence </a:t>
            </a:r>
            <a:r>
              <a:rPr lang="en-US" altLang="zh-CN" sz="2800" dirty="0">
                <a:solidFill>
                  <a:srgbClr val="FF33CC"/>
                </a:solidFill>
                <a:latin typeface="Times New Roman" pitchFamily="18" charset="0"/>
                <a:cs typeface="Times New Roman" pitchFamily="18" charset="0"/>
              </a:rPr>
              <a:t>{</a:t>
            </a:r>
            <a:r>
              <a:rPr lang="en-US" altLang="zh-CN" sz="2800" i="1" dirty="0" err="1">
                <a:solidFill>
                  <a:srgbClr val="FF33CC"/>
                </a:solidFill>
                <a:latin typeface="Times New Roman" pitchFamily="18" charset="0"/>
                <a:cs typeface="Times New Roman" pitchFamily="18" charset="0"/>
              </a:rPr>
              <a:t>f</a:t>
            </a:r>
            <a:r>
              <a:rPr lang="en-US" altLang="zh-CN" sz="2800" i="1" baseline="-25000" dirty="0" err="1">
                <a:solidFill>
                  <a:srgbClr val="FF33CC"/>
                </a:solidFill>
                <a:latin typeface="Times New Roman" pitchFamily="18" charset="0"/>
                <a:cs typeface="Times New Roman" pitchFamily="18" charset="0"/>
              </a:rPr>
              <a:t>e</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]}={-2 1 –3 0 0}</a:t>
            </a:r>
          </a:p>
          <a:p>
            <a:pPr algn="just"/>
            <a:r>
              <a:rPr lang="en-US" altLang="zh-CN" sz="2800" dirty="0">
                <a:latin typeface="Times New Roman" pitchFamily="18" charset="0"/>
                <a:cs typeface="Times New Roman" pitchFamily="18" charset="0"/>
              </a:rPr>
              <a:t>Then</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g</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a</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f</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]}={1 5 3 –9 0}</a:t>
            </a:r>
          </a:p>
        </p:txBody>
      </p:sp>
      <p:sp>
        <p:nvSpPr>
          <p:cNvPr id="4" name="Date Placeholder 3"/>
          <p:cNvSpPr>
            <a:spLocks noGrp="1"/>
          </p:cNvSpPr>
          <p:nvPr>
            <p:ph type="dt" sz="half" idx="10"/>
          </p:nvPr>
        </p:nvSpPr>
        <p:spPr/>
        <p:txBody>
          <a:bodyPr/>
          <a:lstStyle/>
          <a:p>
            <a:fld id="{2E3BA4A8-5998-4BEE-9595-CFDA1DBBFD76}"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A7E4E056-01D9-4D33-9D65-20EF96624072}" type="datetime4">
              <a:rPr lang="en-US" altLang="zh-TW" smtClean="0"/>
              <a:t>April 2, 2020</a:t>
            </a:fld>
            <a:endParaRPr lang="en-US" altLang="zh-TW"/>
          </a:p>
        </p:txBody>
      </p:sp>
      <p:sp>
        <p:nvSpPr>
          <p:cNvPr id="6" name="Footer Placeholder 2"/>
          <p:cNvSpPr>
            <a:spLocks noGrp="1"/>
          </p:cNvSpPr>
          <p:nvPr>
            <p:ph type="ftr" sz="quarter" idx="11"/>
          </p:nvPr>
        </p:nvSpPr>
        <p:spPr/>
        <p:txBody>
          <a:bodyPr/>
          <a:lstStyle/>
          <a:p>
            <a:r>
              <a:rPr lang="en-US" altLang="zh-TW" smtClean="0"/>
              <a:t>CSE 447, Digital Signal Processing, Dept. of Computer Science and Engineering</a:t>
            </a:r>
            <a:endParaRPr lang="en-US" altLang="zh-TW"/>
          </a:p>
        </p:txBody>
      </p:sp>
      <p:sp>
        <p:nvSpPr>
          <p:cNvPr id="7" name="Slide Number Placeholder 3"/>
          <p:cNvSpPr>
            <a:spLocks noGrp="1"/>
          </p:cNvSpPr>
          <p:nvPr>
            <p:ph type="sldNum" sz="quarter" idx="12"/>
          </p:nvPr>
        </p:nvSpPr>
        <p:spPr/>
        <p:txBody>
          <a:bodyPr/>
          <a:lstStyle/>
          <a:p>
            <a:fld id="{95E515DF-22B9-47B5-B4BE-8E9ADEBAB70C}" type="slidenum">
              <a:rPr lang="en-US" altLang="zh-TW"/>
              <a:pPr/>
              <a:t>59</a:t>
            </a:fld>
            <a:endParaRPr lang="en-US" altLang="zh-TW"/>
          </a:p>
        </p:txBody>
      </p:sp>
      <p:pic>
        <p:nvPicPr>
          <p:cNvPr id="18437" name="Picture 5" descr="21"/>
          <p:cNvPicPr>
            <a:picLocks noChangeAspect="1" noChangeArrowheads="1"/>
          </p:cNvPicPr>
          <p:nvPr/>
        </p:nvPicPr>
        <p:blipFill>
          <a:blip r:embed="rId2"/>
          <a:srcRect/>
          <a:stretch>
            <a:fillRect/>
          </a:stretch>
        </p:blipFill>
        <p:spPr bwMode="auto">
          <a:xfrm>
            <a:off x="457200" y="1143000"/>
            <a:ext cx="8458200" cy="2122488"/>
          </a:xfrm>
          <a:prstGeom prst="rect">
            <a:avLst/>
          </a:prstGeom>
          <a:noFill/>
          <a:ln w="9525">
            <a:noFill/>
            <a:miter lim="800000"/>
            <a:headEnd/>
            <a:tailEnd/>
          </a:ln>
        </p:spPr>
      </p:pic>
      <p:pic>
        <p:nvPicPr>
          <p:cNvPr id="18438" name="Picture 6" descr="22"/>
          <p:cNvPicPr>
            <a:picLocks noChangeAspect="1" noChangeArrowheads="1"/>
          </p:cNvPicPr>
          <p:nvPr/>
        </p:nvPicPr>
        <p:blipFill>
          <a:blip r:embed="rId3"/>
          <a:srcRect/>
          <a:stretch>
            <a:fillRect/>
          </a:stretch>
        </p:blipFill>
        <p:spPr bwMode="auto">
          <a:xfrm>
            <a:off x="685800" y="4114800"/>
            <a:ext cx="8458200" cy="1638300"/>
          </a:xfrm>
          <a:prstGeom prst="rect">
            <a:avLst/>
          </a:prstGeom>
          <a:noFill/>
          <a:ln w="9525">
            <a:noFill/>
            <a:miter lim="800000"/>
            <a:headEnd/>
            <a:tailEnd/>
          </a:ln>
        </p:spPr>
      </p:pic>
      <p:sp>
        <p:nvSpPr>
          <p:cNvPr id="8" name="Rectangle 2"/>
          <p:cNvSpPr txBox="1">
            <a:spLocks noRot="1" noChangeArrowheads="1"/>
          </p:cNvSpPr>
          <p:nvPr/>
        </p:nvSpPr>
        <p:spPr>
          <a:xfrm>
            <a:off x="457200" y="274638"/>
            <a:ext cx="8229600" cy="1143000"/>
          </a:xfrm>
          <a:prstGeom prst="rect">
            <a:avLst/>
          </a:prstGeom>
        </p:spPr>
        <p:txBody>
          <a:bodyPr>
            <a:normAutofit/>
          </a:bodyPr>
          <a:lstStyle/>
          <a:p>
            <a:pPr algn="ctr">
              <a:spcBef>
                <a:spcPct val="0"/>
              </a:spcBef>
            </a:pPr>
            <a:r>
              <a:rPr kumimoji="0" lang="en-US" altLang="zh-CN" sz="36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Basic Operations:</a:t>
            </a:r>
            <a:r>
              <a:rPr lang="en-US" altLang="zh-TW" sz="3600" b="1" dirty="0" smtClean="0">
                <a:solidFill>
                  <a:srgbClr val="C00000"/>
                </a:solidFill>
                <a:latin typeface="Times New Roman" pitchFamily="18" charset="0"/>
                <a:cs typeface="Times New Roman" pitchFamily="18" charset="0"/>
              </a:rPr>
              <a:t>Time scaling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57200" y="1295401"/>
            <a:ext cx="8229600" cy="4981574"/>
          </a:xfrm>
        </p:spPr>
        <p:txBody>
          <a:bodyPr>
            <a:normAutofit/>
          </a:bodyPr>
          <a:lstStyle/>
          <a:p>
            <a:pPr>
              <a:buFont typeface="Courier New" pitchFamily="49" charset="0"/>
              <a:buChar char="o"/>
            </a:pPr>
            <a:r>
              <a:rPr lang="en-US" sz="2400" b="1" dirty="0" smtClean="0">
                <a:latin typeface="Times New Roman" pitchFamily="18" charset="0"/>
                <a:cs typeface="Times New Roman" pitchFamily="18" charset="0"/>
              </a:rPr>
              <a:t>Audio signal processing/Speech recognition</a:t>
            </a:r>
          </a:p>
          <a:p>
            <a:r>
              <a:rPr lang="en-CA" sz="2400" b="1" i="1" dirty="0" smtClean="0">
                <a:latin typeface="Times New Roman" pitchFamily="18" charset="0"/>
                <a:ea typeface="ＭＳ Ｐゴシック" pitchFamily="34" charset="-128"/>
                <a:cs typeface="Times New Roman" pitchFamily="18" charset="0"/>
              </a:rPr>
              <a:t>Speech </a:t>
            </a:r>
            <a:r>
              <a:rPr lang="en-CA" sz="2400" b="1" i="1" dirty="0" smtClean="0">
                <a:latin typeface="Times New Roman" pitchFamily="18" charset="0"/>
                <a:ea typeface="ＭＳ Ｐゴシック" pitchFamily="34" charset="-128"/>
                <a:cs typeface="Times New Roman" pitchFamily="18" charset="0"/>
              </a:rPr>
              <a:t>recognition</a:t>
            </a:r>
            <a:r>
              <a:rPr lang="en-CA" sz="2400" dirty="0" smtClean="0">
                <a:latin typeface="Times New Roman" pitchFamily="18" charset="0"/>
                <a:ea typeface="ＭＳ Ｐゴシック" pitchFamily="34" charset="-128"/>
                <a:cs typeface="Times New Roman" pitchFamily="18" charset="0"/>
              </a:rPr>
              <a:t>: DSP generally approaches the problem of voice recognition in two steps: </a:t>
            </a:r>
            <a:r>
              <a:rPr lang="en-CA" sz="2400" i="1" dirty="0" smtClean="0">
                <a:latin typeface="Times New Roman" pitchFamily="18" charset="0"/>
                <a:ea typeface="ＭＳ Ｐゴシック" pitchFamily="34" charset="-128"/>
                <a:cs typeface="Times New Roman" pitchFamily="18" charset="0"/>
              </a:rPr>
              <a:t>feature extraction</a:t>
            </a:r>
            <a:r>
              <a:rPr lang="en-CA" sz="2400" dirty="0" smtClean="0">
                <a:latin typeface="Times New Roman" pitchFamily="18" charset="0"/>
                <a:ea typeface="ＭＳ Ｐゴシック" pitchFamily="34" charset="-128"/>
                <a:cs typeface="Times New Roman" pitchFamily="18" charset="0"/>
              </a:rPr>
              <a:t> followed by </a:t>
            </a:r>
            <a:r>
              <a:rPr lang="en-CA" sz="2400" i="1" dirty="0" smtClean="0">
                <a:latin typeface="Times New Roman" pitchFamily="18" charset="0"/>
                <a:ea typeface="ＭＳ Ｐゴシック" pitchFamily="34" charset="-128"/>
                <a:cs typeface="Times New Roman" pitchFamily="18" charset="0"/>
              </a:rPr>
              <a:t>feature matching</a:t>
            </a:r>
            <a:r>
              <a:rPr lang="en-CA" sz="2400" dirty="0" smtClean="0">
                <a:latin typeface="Times New Roman" pitchFamily="18" charset="0"/>
                <a:ea typeface="ＭＳ Ｐゴシック" pitchFamily="34" charset="-128"/>
                <a:cs typeface="Times New Roman" pitchFamily="18" charset="0"/>
              </a:rPr>
              <a:t>.</a:t>
            </a:r>
          </a:p>
        </p:txBody>
      </p:sp>
      <p:sp>
        <p:nvSpPr>
          <p:cNvPr id="3" name="Title 2"/>
          <p:cNvSpPr>
            <a:spLocks noGrp="1"/>
          </p:cNvSpPr>
          <p:nvPr>
            <p:ph type="title"/>
          </p:nvPr>
        </p:nvSpPr>
        <p:spPr/>
        <p:txBody>
          <a:bodyPr>
            <a:normAutofit/>
          </a:bodyPr>
          <a:lstStyle/>
          <a:p>
            <a:pPr>
              <a:defRPr/>
            </a:pPr>
            <a:r>
              <a:rPr lang="en-US" sz="3600" b="1" dirty="0" smtClean="0">
                <a:solidFill>
                  <a:srgbClr val="C00000"/>
                </a:solidFill>
                <a:latin typeface="Times New Roman" pitchFamily="18" charset="0"/>
                <a:ea typeface="+mj-ea"/>
                <a:cs typeface="Times New Roman" pitchFamily="18" charset="0"/>
              </a:rPr>
              <a:t> DSP Application</a:t>
            </a:r>
            <a:r>
              <a:rPr lang="en-US" sz="3600" b="1" dirty="0" smtClean="0">
                <a:solidFill>
                  <a:srgbClr val="C00000"/>
                </a:solidFill>
                <a:latin typeface="Times New Roman" pitchFamily="18" charset="0"/>
                <a:ea typeface="+mj-ea"/>
                <a:cs typeface="Times New Roman" pitchFamily="18" charset="0"/>
              </a:rPr>
              <a:t>: </a:t>
            </a:r>
            <a:r>
              <a:rPr lang="en-CA" sz="3600" b="1" dirty="0" smtClean="0">
                <a:solidFill>
                  <a:srgbClr val="C00000"/>
                </a:solidFill>
                <a:latin typeface="Times New Roman" pitchFamily="18" charset="0"/>
                <a:ea typeface="+mj-ea"/>
                <a:cs typeface="Times New Roman" pitchFamily="18" charset="0"/>
              </a:rPr>
              <a:t>Audio Processing</a:t>
            </a:r>
            <a:endParaRPr lang="en-CA" sz="3600" b="1" dirty="0">
              <a:solidFill>
                <a:srgbClr val="C00000"/>
              </a:solidFill>
              <a:latin typeface="Times New Roman" pitchFamily="18" charset="0"/>
              <a:ea typeface="+mj-ea"/>
              <a:cs typeface="Times New Roman" pitchFamily="18" charset="0"/>
            </a:endParaRP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E640C46-986A-41A6-BCDC-B3806A04611C}" type="slidenum">
              <a:rPr lang="en-US" sz="1000"/>
              <a:pPr eaLnBrk="1" hangingPunct="1"/>
              <a:t>6</a:t>
            </a:fld>
            <a:endParaRPr lang="en-US" sz="1000"/>
          </a:p>
        </p:txBody>
      </p:sp>
      <p:pic>
        <p:nvPicPr>
          <p:cNvPr id="36870" name="Picture 5" descr="v_master_ph0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2743200"/>
            <a:ext cx="4495800"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1" name="TextBox 6"/>
          <p:cNvSpPr txBox="1">
            <a:spLocks noChangeArrowheads="1"/>
          </p:cNvSpPr>
          <p:nvPr/>
        </p:nvSpPr>
        <p:spPr bwMode="auto">
          <a:xfrm>
            <a:off x="2286000" y="5867400"/>
            <a:ext cx="1600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CA" sz="1400" dirty="0"/>
              <a:t>Source: Canon</a:t>
            </a:r>
          </a:p>
        </p:txBody>
      </p:sp>
      <p:sp>
        <p:nvSpPr>
          <p:cNvPr id="8" name="Date Placeholder 7"/>
          <p:cNvSpPr>
            <a:spLocks noGrp="1"/>
          </p:cNvSpPr>
          <p:nvPr>
            <p:ph type="dt" sz="half" idx="10"/>
          </p:nvPr>
        </p:nvSpPr>
        <p:spPr/>
        <p:txBody>
          <a:bodyPr/>
          <a:lstStyle/>
          <a:p>
            <a:fld id="{720CB566-B34B-4AB2-92C5-ADBEE7A4F63E}" type="datetime4">
              <a:rPr lang="en-US" smtClean="0"/>
              <a:t>April 2, 2020</a:t>
            </a:fld>
            <a:endParaRPr lang="en-US"/>
          </a:p>
        </p:txBody>
      </p:sp>
      <p:sp>
        <p:nvSpPr>
          <p:cNvPr id="10" name="Footer Placeholder 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blinds(horizontal)">
                                      <p:cBhvr>
                                        <p:cTn id="17" dur="500"/>
                                        <p:tgtEl>
                                          <p:spTgt spid="3687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6871"/>
                                        </p:tgtEl>
                                        <p:attrNameLst>
                                          <p:attrName>style.visibility</p:attrName>
                                        </p:attrNameLst>
                                      </p:cBhvr>
                                      <p:to>
                                        <p:strVal val="visible"/>
                                      </p:to>
                                    </p:set>
                                    <p:animEffect transition="in" filter="blinds(horizontal)">
                                      <p:cBhvr>
                                        <p:cTn id="20"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B867FF78-B12C-4E7E-8F6B-61562A68981B}" type="datetime4">
              <a:rPr lang="en-US" altLang="zh-TW" smtClean="0"/>
              <a:t>April 2, 2020</a:t>
            </a:fld>
            <a:endParaRPr lang="en-US" altLang="zh-TW"/>
          </a:p>
        </p:txBody>
      </p:sp>
      <p:sp>
        <p:nvSpPr>
          <p:cNvPr id="5" name="Footer Placeholder 2"/>
          <p:cNvSpPr>
            <a:spLocks noGrp="1"/>
          </p:cNvSpPr>
          <p:nvPr>
            <p:ph type="ftr" sz="quarter" idx="11"/>
          </p:nvPr>
        </p:nvSpPr>
        <p:spPr/>
        <p:txBody>
          <a:bodyPr/>
          <a:lstStyle/>
          <a:p>
            <a:r>
              <a:rPr lang="en-US" altLang="zh-TW" smtClean="0"/>
              <a:t>CSE 447, Digital Signal Processing, Dept. of Computer Science and Engineering</a:t>
            </a:r>
            <a:endParaRPr lang="en-US" altLang="zh-TW"/>
          </a:p>
        </p:txBody>
      </p:sp>
      <p:sp>
        <p:nvSpPr>
          <p:cNvPr id="6" name="Slide Number Placeholder 3"/>
          <p:cNvSpPr>
            <a:spLocks noGrp="1"/>
          </p:cNvSpPr>
          <p:nvPr>
            <p:ph type="sldNum" sz="quarter" idx="12"/>
          </p:nvPr>
        </p:nvSpPr>
        <p:spPr/>
        <p:txBody>
          <a:bodyPr/>
          <a:lstStyle/>
          <a:p>
            <a:fld id="{EB2FADBD-F133-4D7F-B32F-C38F6E30B4CD}" type="slidenum">
              <a:rPr lang="en-US" altLang="zh-TW"/>
              <a:pPr/>
              <a:t>60</a:t>
            </a:fld>
            <a:endParaRPr lang="en-US" altLang="zh-TW"/>
          </a:p>
        </p:txBody>
      </p:sp>
      <p:sp>
        <p:nvSpPr>
          <p:cNvPr id="20484" name="Text Box 4"/>
          <p:cNvSpPr txBox="1">
            <a:spLocks noChangeArrowheads="1"/>
          </p:cNvSpPr>
          <p:nvPr/>
        </p:nvSpPr>
        <p:spPr bwMode="auto">
          <a:xfrm>
            <a:off x="303213" y="207963"/>
            <a:ext cx="253596" cy="461665"/>
          </a:xfrm>
          <a:prstGeom prst="rect">
            <a:avLst/>
          </a:prstGeom>
          <a:noFill/>
          <a:ln w="9525">
            <a:noFill/>
            <a:miter lim="800000"/>
            <a:headEnd/>
            <a:tailEnd/>
          </a:ln>
          <a:effectLst/>
        </p:spPr>
        <p:txBody>
          <a:bodyPr wrap="none">
            <a:spAutoFit/>
          </a:bodyPr>
          <a:lstStyle/>
          <a:p>
            <a:r>
              <a:rPr lang="en-US" altLang="zh-TW" sz="2400" dirty="0" smtClean="0"/>
              <a:t> </a:t>
            </a:r>
            <a:endParaRPr lang="en-US" altLang="zh-TW" sz="2400" dirty="0"/>
          </a:p>
        </p:txBody>
      </p:sp>
      <p:pic>
        <p:nvPicPr>
          <p:cNvPr id="20485" name="Picture 5" descr="23"/>
          <p:cNvPicPr>
            <a:picLocks noChangeAspect="1" noChangeArrowheads="1"/>
          </p:cNvPicPr>
          <p:nvPr/>
        </p:nvPicPr>
        <p:blipFill>
          <a:blip r:embed="rId2"/>
          <a:srcRect/>
          <a:stretch>
            <a:fillRect/>
          </a:stretch>
        </p:blipFill>
        <p:spPr bwMode="auto">
          <a:xfrm>
            <a:off x="457200" y="1447800"/>
            <a:ext cx="8458200" cy="2481262"/>
          </a:xfrm>
          <a:prstGeom prst="rect">
            <a:avLst/>
          </a:prstGeom>
          <a:noFill/>
          <a:ln w="9525">
            <a:noFill/>
            <a:miter lim="800000"/>
            <a:headEnd/>
            <a:tailEnd/>
          </a:ln>
        </p:spPr>
      </p:pic>
      <p:sp>
        <p:nvSpPr>
          <p:cNvPr id="7" name="Rectangle 2"/>
          <p:cNvSpPr txBox="1">
            <a:spLocks noRot="1" noChangeArrowheads="1"/>
          </p:cNvSpPr>
          <p:nvPr/>
        </p:nvSpPr>
        <p:spPr>
          <a:xfrm>
            <a:off x="457200" y="274638"/>
            <a:ext cx="8229600" cy="1143000"/>
          </a:xfrm>
          <a:prstGeom prst="rect">
            <a:avLst/>
          </a:prstGeom>
        </p:spPr>
        <p:txBody>
          <a:bodyPr>
            <a:normAutofit/>
          </a:bodyPr>
          <a:lstStyle/>
          <a:p>
            <a:pPr algn="ctr">
              <a:spcBef>
                <a:spcPct val="0"/>
              </a:spcBef>
            </a:pPr>
            <a:r>
              <a:rPr kumimoji="0" lang="en-US" altLang="zh-CN" sz="36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Basic Operations:</a:t>
            </a:r>
            <a:r>
              <a:rPr lang="en-US" altLang="zh-TW" sz="3600" b="1" dirty="0" smtClean="0">
                <a:solidFill>
                  <a:srgbClr val="C00000"/>
                </a:solidFill>
                <a:latin typeface="Times New Roman" pitchFamily="18" charset="0"/>
                <a:cs typeface="Times New Roman" pitchFamily="18" charset="0"/>
              </a:rPr>
              <a:t>Reflection</a:t>
            </a:r>
            <a:endParaRPr lang="en-US" altLang="zh-TW" sz="3600" b="1" dirty="0" smtClean="0">
              <a:solidFill>
                <a:srgbClr val="C0000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A8EAB9EB-64CF-42B3-9F5D-D7C2C77A3C8A}" type="datetime4">
              <a:rPr lang="en-US" altLang="zh-TW" smtClean="0"/>
              <a:t>April 2, 2020</a:t>
            </a:fld>
            <a:endParaRPr lang="en-US" altLang="zh-TW"/>
          </a:p>
        </p:txBody>
      </p:sp>
      <p:sp>
        <p:nvSpPr>
          <p:cNvPr id="5" name="Footer Placeholder 2"/>
          <p:cNvSpPr>
            <a:spLocks noGrp="1"/>
          </p:cNvSpPr>
          <p:nvPr>
            <p:ph type="ftr" sz="quarter" idx="11"/>
          </p:nvPr>
        </p:nvSpPr>
        <p:spPr/>
        <p:txBody>
          <a:bodyPr/>
          <a:lstStyle/>
          <a:p>
            <a:r>
              <a:rPr lang="en-US" altLang="zh-TW" smtClean="0"/>
              <a:t>CSE 447, Digital Signal Processing, Dept. of Computer Science and Engineering</a:t>
            </a:r>
            <a:endParaRPr lang="en-US" altLang="zh-TW"/>
          </a:p>
        </p:txBody>
      </p:sp>
      <p:sp>
        <p:nvSpPr>
          <p:cNvPr id="6" name="Slide Number Placeholder 3"/>
          <p:cNvSpPr>
            <a:spLocks noGrp="1"/>
          </p:cNvSpPr>
          <p:nvPr>
            <p:ph type="sldNum" sz="quarter" idx="12"/>
          </p:nvPr>
        </p:nvSpPr>
        <p:spPr/>
        <p:txBody>
          <a:bodyPr/>
          <a:lstStyle/>
          <a:p>
            <a:fld id="{2D240BA0-E154-473C-B662-8488D7DFC85B}" type="slidenum">
              <a:rPr lang="en-US" altLang="zh-TW"/>
              <a:pPr/>
              <a:t>61</a:t>
            </a:fld>
            <a:endParaRPr lang="en-US" altLang="zh-TW"/>
          </a:p>
        </p:txBody>
      </p:sp>
      <p:pic>
        <p:nvPicPr>
          <p:cNvPr id="19461" name="Picture 5" descr="f23"/>
          <p:cNvPicPr>
            <a:picLocks noChangeAspect="1" noChangeArrowheads="1"/>
          </p:cNvPicPr>
          <p:nvPr/>
        </p:nvPicPr>
        <p:blipFill>
          <a:blip r:embed="rId2"/>
          <a:srcRect/>
          <a:stretch>
            <a:fillRect/>
          </a:stretch>
        </p:blipFill>
        <p:spPr bwMode="auto">
          <a:xfrm>
            <a:off x="381000" y="1524000"/>
            <a:ext cx="8458200" cy="3570288"/>
          </a:xfrm>
          <a:prstGeom prst="rect">
            <a:avLst/>
          </a:prstGeom>
          <a:noFill/>
          <a:ln w="9525">
            <a:noFill/>
            <a:miter lim="800000"/>
            <a:headEnd/>
            <a:tailEnd/>
          </a:ln>
        </p:spPr>
      </p:pic>
      <p:sp>
        <p:nvSpPr>
          <p:cNvPr id="7" name="Rectangle 2"/>
          <p:cNvSpPr txBox="1">
            <a:spLocks noRot="1" noChangeArrowheads="1"/>
          </p:cNvSpPr>
          <p:nvPr/>
        </p:nvSpPr>
        <p:spPr>
          <a:xfrm>
            <a:off x="457200" y="457200"/>
            <a:ext cx="8229600" cy="1143000"/>
          </a:xfrm>
          <a:prstGeom prst="rect">
            <a:avLst/>
          </a:prstGeom>
        </p:spPr>
        <p:txBody>
          <a:bodyPr>
            <a:normAutofit/>
          </a:bodyPr>
          <a:lstStyle/>
          <a:p>
            <a:pPr algn="ctr">
              <a:spcBef>
                <a:spcPct val="0"/>
              </a:spcBef>
            </a:pPr>
            <a:r>
              <a:rPr kumimoji="0" lang="en-US" altLang="zh-CN" sz="36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Basic Operations:</a:t>
            </a:r>
            <a:r>
              <a:rPr lang="en-US" altLang="zh-TW" sz="3600" b="1" dirty="0" smtClean="0">
                <a:solidFill>
                  <a:srgbClr val="C00000"/>
                </a:solidFill>
                <a:latin typeface="Times New Roman" pitchFamily="18" charset="0"/>
                <a:cs typeface="Times New Roman" pitchFamily="18" charset="0"/>
              </a:rPr>
              <a:t>Time shifting</a:t>
            </a:r>
          </a:p>
          <a:p>
            <a:pPr algn="ctr">
              <a:spcBef>
                <a:spcPct val="0"/>
              </a:spcBef>
            </a:pPr>
            <a:endParaRPr lang="en-US" altLang="zh-TW" sz="3600" dirty="0" smtClean="0">
              <a:solidFill>
                <a:srgbClr val="C0000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457200" y="0"/>
            <a:ext cx="8229600" cy="1143000"/>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Sequences</a:t>
            </a:r>
          </a:p>
        </p:txBody>
      </p:sp>
      <p:sp>
        <p:nvSpPr>
          <p:cNvPr id="48131" name="Rectangle 3"/>
          <p:cNvSpPr>
            <a:spLocks noGrp="1" noRot="1" noChangeArrowheads="1"/>
          </p:cNvSpPr>
          <p:nvPr>
            <p:ph type="body" idx="1"/>
          </p:nvPr>
        </p:nvSpPr>
        <p:spPr>
          <a:xfrm>
            <a:off x="304800" y="1981200"/>
            <a:ext cx="5059363" cy="576263"/>
          </a:xfrm>
        </p:spPr>
        <p:txBody>
          <a:bodyPr>
            <a:normAutofit lnSpcReduction="10000"/>
          </a:bodyPr>
          <a:lstStyle/>
          <a:p>
            <a:r>
              <a:rPr lang="en-US" altLang="zh-CN" b="1" dirty="0"/>
              <a:t>Unit sample sequence </a:t>
            </a:r>
            <a:r>
              <a:rPr lang="en-US" altLang="zh-CN" dirty="0"/>
              <a:t>- </a:t>
            </a:r>
          </a:p>
        </p:txBody>
      </p:sp>
      <p:graphicFrame>
        <p:nvGraphicFramePr>
          <p:cNvPr id="48132" name="Object 4"/>
          <p:cNvGraphicFramePr>
            <a:graphicFrameLocks noChangeAspect="1"/>
          </p:cNvGraphicFramePr>
          <p:nvPr/>
        </p:nvGraphicFramePr>
        <p:xfrm>
          <a:off x="5292725" y="1773238"/>
          <a:ext cx="2592388" cy="1004887"/>
        </p:xfrm>
        <a:graphic>
          <a:graphicData uri="http://schemas.openxmlformats.org/presentationml/2006/ole">
            <p:oleObj spid="_x0000_s53250" name="Equation" r:id="rId3" imgW="2819160" imgH="1091880" progId="Equation.3">
              <p:embed/>
            </p:oleObj>
          </a:graphicData>
        </a:graphic>
      </p:graphicFrame>
      <p:graphicFrame>
        <p:nvGraphicFramePr>
          <p:cNvPr id="48133" name="Object 5"/>
          <p:cNvGraphicFramePr>
            <a:graphicFrameLocks noChangeAspect="1"/>
          </p:cNvGraphicFramePr>
          <p:nvPr/>
        </p:nvGraphicFramePr>
        <p:xfrm>
          <a:off x="1258888" y="2492375"/>
          <a:ext cx="5410200" cy="1381125"/>
        </p:xfrm>
        <a:graphic>
          <a:graphicData uri="http://schemas.openxmlformats.org/presentationml/2006/ole">
            <p:oleObj spid="_x0000_s53251" name="Document" r:id="rId4" imgW="3829680" imgH="977760" progId="Word.Document.8">
              <p:embed/>
            </p:oleObj>
          </a:graphicData>
        </a:graphic>
      </p:graphicFrame>
      <p:graphicFrame>
        <p:nvGraphicFramePr>
          <p:cNvPr id="48134" name="Object 6"/>
          <p:cNvGraphicFramePr>
            <a:graphicFrameLocks noChangeAspect="1"/>
          </p:cNvGraphicFramePr>
          <p:nvPr/>
        </p:nvGraphicFramePr>
        <p:xfrm>
          <a:off x="5181600" y="4038600"/>
          <a:ext cx="2592388" cy="1000125"/>
        </p:xfrm>
        <a:graphic>
          <a:graphicData uri="http://schemas.openxmlformats.org/presentationml/2006/ole">
            <p:oleObj spid="_x0000_s53252" name="Equation" r:id="rId5" imgW="2831760" imgH="1091880" progId="Equation.3">
              <p:embed/>
            </p:oleObj>
          </a:graphicData>
        </a:graphic>
      </p:graphicFrame>
      <p:graphicFrame>
        <p:nvGraphicFramePr>
          <p:cNvPr id="48135" name="Object 7"/>
          <p:cNvGraphicFramePr>
            <a:graphicFrameLocks noChangeAspect="1"/>
          </p:cNvGraphicFramePr>
          <p:nvPr/>
        </p:nvGraphicFramePr>
        <p:xfrm>
          <a:off x="1754188" y="5122863"/>
          <a:ext cx="5410200" cy="1401762"/>
        </p:xfrm>
        <a:graphic>
          <a:graphicData uri="http://schemas.openxmlformats.org/presentationml/2006/ole">
            <p:oleObj spid="_x0000_s53253" name="Document" r:id="rId6" imgW="3772440" imgH="977760" progId="Word.Document.8">
              <p:embed/>
            </p:oleObj>
          </a:graphicData>
        </a:graphic>
      </p:graphicFrame>
      <p:sp>
        <p:nvSpPr>
          <p:cNvPr id="48137" name="Rectangle 9"/>
          <p:cNvSpPr>
            <a:spLocks noRot="1" noChangeArrowheads="1"/>
          </p:cNvSpPr>
          <p:nvPr/>
        </p:nvSpPr>
        <p:spPr bwMode="auto">
          <a:xfrm>
            <a:off x="323850" y="4221163"/>
            <a:ext cx="4267200" cy="576262"/>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v"/>
            </a:pPr>
            <a:r>
              <a:rPr kumimoji="1" lang="en-US" altLang="zh-CN" sz="3200" b="1" dirty="0"/>
              <a:t>Unit step sequence </a:t>
            </a:r>
            <a:r>
              <a:rPr kumimoji="1" lang="en-US" altLang="zh-CN" sz="3200" dirty="0"/>
              <a:t>-</a:t>
            </a:r>
          </a:p>
        </p:txBody>
      </p:sp>
      <p:sp>
        <p:nvSpPr>
          <p:cNvPr id="9" name="Date Placeholder 8"/>
          <p:cNvSpPr>
            <a:spLocks noGrp="1"/>
          </p:cNvSpPr>
          <p:nvPr>
            <p:ph type="dt" sz="half" idx="10"/>
          </p:nvPr>
        </p:nvSpPr>
        <p:spPr/>
        <p:txBody>
          <a:bodyPr/>
          <a:lstStyle/>
          <a:p>
            <a:fld id="{A19A9BE8-B8ED-4299-BEF8-7E225F8F7B8F}" type="datetime4">
              <a:rPr lang="en-US" smtClean="0"/>
              <a:t>April 2, 2020</a:t>
            </a:fld>
            <a:endParaRPr lang="en-US"/>
          </a:p>
        </p:txBody>
      </p:sp>
      <p:sp>
        <p:nvSpPr>
          <p:cNvPr id="10" name="Slide Number Placeholder 9"/>
          <p:cNvSpPr>
            <a:spLocks noGrp="1"/>
          </p:cNvSpPr>
          <p:nvPr>
            <p:ph type="sldNum" sz="quarter" idx="12"/>
          </p:nvPr>
        </p:nvSpPr>
        <p:spPr/>
        <p:txBody>
          <a:bodyPr/>
          <a:lstStyle/>
          <a:p>
            <a:fld id="{D254C499-68F3-4A36-AC55-137D8BD15353}" type="slidenum">
              <a:rPr lang="en-US" smtClean="0"/>
              <a:pPr/>
              <a:t>62</a:t>
            </a:fld>
            <a:endParaRPr lang="en-US"/>
          </a:p>
        </p:txBody>
      </p:sp>
      <p:sp>
        <p:nvSpPr>
          <p:cNvPr id="11" name="Footer Placeholder 10"/>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additive="base">
                                        <p:cTn id="13"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additive="base">
                                        <p:cTn id="19" dur="500" fill="hold"/>
                                        <p:tgtEl>
                                          <p:spTgt spid="48132"/>
                                        </p:tgtEl>
                                        <p:attrNameLst>
                                          <p:attrName>ppt_x</p:attrName>
                                        </p:attrNameLst>
                                      </p:cBhvr>
                                      <p:tavLst>
                                        <p:tav tm="0">
                                          <p:val>
                                            <p:strVal val="1+#ppt_w/2"/>
                                          </p:val>
                                        </p:tav>
                                        <p:tav tm="100000">
                                          <p:val>
                                            <p:strVal val="#ppt_x"/>
                                          </p:val>
                                        </p:tav>
                                      </p:tavLst>
                                    </p:anim>
                                    <p:anim calcmode="lin" valueType="num">
                                      <p:cBhvr additive="base">
                                        <p:cTn id="20"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3"/>
                                        </p:tgtEl>
                                        <p:attrNameLst>
                                          <p:attrName>style.visibility</p:attrName>
                                        </p:attrNameLst>
                                      </p:cBhvr>
                                      <p:to>
                                        <p:strVal val="visible"/>
                                      </p:to>
                                    </p:set>
                                    <p:anim calcmode="lin" valueType="num">
                                      <p:cBhvr additive="base">
                                        <p:cTn id="25" dur="500" fill="hold"/>
                                        <p:tgtEl>
                                          <p:spTgt spid="48133"/>
                                        </p:tgtEl>
                                        <p:attrNameLst>
                                          <p:attrName>ppt_x</p:attrName>
                                        </p:attrNameLst>
                                      </p:cBhvr>
                                      <p:tavLst>
                                        <p:tav tm="0">
                                          <p:val>
                                            <p:strVal val="#ppt_x"/>
                                          </p:val>
                                        </p:tav>
                                        <p:tav tm="100000">
                                          <p:val>
                                            <p:strVal val="#ppt_x"/>
                                          </p:val>
                                        </p:tav>
                                      </p:tavLst>
                                    </p:anim>
                                    <p:anim calcmode="lin" valueType="num">
                                      <p:cBhvr additive="base">
                                        <p:cTn id="26"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8134"/>
                                        </p:tgtEl>
                                        <p:attrNameLst>
                                          <p:attrName>style.visibility</p:attrName>
                                        </p:attrNameLst>
                                      </p:cBhvr>
                                      <p:to>
                                        <p:strVal val="visible"/>
                                      </p:to>
                                    </p:set>
                                    <p:anim calcmode="lin" valueType="num">
                                      <p:cBhvr additive="base">
                                        <p:cTn id="31" dur="500" fill="hold"/>
                                        <p:tgtEl>
                                          <p:spTgt spid="48134"/>
                                        </p:tgtEl>
                                        <p:attrNameLst>
                                          <p:attrName>ppt_x</p:attrName>
                                        </p:attrNameLst>
                                      </p:cBhvr>
                                      <p:tavLst>
                                        <p:tav tm="0">
                                          <p:val>
                                            <p:strVal val="1+#ppt_w/2"/>
                                          </p:val>
                                        </p:tav>
                                        <p:tav tm="100000">
                                          <p:val>
                                            <p:strVal val="#ppt_x"/>
                                          </p:val>
                                        </p:tav>
                                      </p:tavLst>
                                    </p:anim>
                                    <p:anim calcmode="lin" valueType="num">
                                      <p:cBhvr additive="base">
                                        <p:cTn id="32"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135"/>
                                        </p:tgtEl>
                                        <p:attrNameLst>
                                          <p:attrName>style.visibility</p:attrName>
                                        </p:attrNameLst>
                                      </p:cBhvr>
                                      <p:to>
                                        <p:strVal val="visible"/>
                                      </p:to>
                                    </p:set>
                                    <p:anim calcmode="lin" valueType="num">
                                      <p:cBhvr additive="base">
                                        <p:cTn id="37" dur="500" fill="hold"/>
                                        <p:tgtEl>
                                          <p:spTgt spid="48135"/>
                                        </p:tgtEl>
                                        <p:attrNameLst>
                                          <p:attrName>ppt_x</p:attrName>
                                        </p:attrNameLst>
                                      </p:cBhvr>
                                      <p:tavLst>
                                        <p:tav tm="0">
                                          <p:val>
                                            <p:strVal val="#ppt_x"/>
                                          </p:val>
                                        </p:tav>
                                        <p:tav tm="100000">
                                          <p:val>
                                            <p:strVal val="#ppt_x"/>
                                          </p:val>
                                        </p:tav>
                                      </p:tavLst>
                                    </p:anim>
                                    <p:anim calcmode="lin" valueType="num">
                                      <p:cBhvr additive="base">
                                        <p:cTn id="38"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137">
                                            <p:txEl>
                                              <p:pRg st="0" end="0"/>
                                            </p:txEl>
                                          </p:spTgt>
                                        </p:tgtEl>
                                        <p:attrNameLst>
                                          <p:attrName>style.visibility</p:attrName>
                                        </p:attrNameLst>
                                      </p:cBhvr>
                                      <p:to>
                                        <p:strVal val="visible"/>
                                      </p:to>
                                    </p:set>
                                    <p:anim calcmode="lin" valueType="num">
                                      <p:cBhvr additive="base">
                                        <p:cTn id="43" dur="500" fill="hold"/>
                                        <p:tgtEl>
                                          <p:spTgt spid="4813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81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P spid="4813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01625" y="260350"/>
            <a:ext cx="8540750" cy="1143000"/>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Sequences</a:t>
            </a:r>
          </a:p>
        </p:txBody>
      </p:sp>
      <p:sp>
        <p:nvSpPr>
          <p:cNvPr id="49155" name="Rectangle 3"/>
          <p:cNvSpPr>
            <a:spLocks noGrp="1" noRot="1" noChangeArrowheads="1"/>
          </p:cNvSpPr>
          <p:nvPr>
            <p:ph type="body" idx="1"/>
          </p:nvPr>
        </p:nvSpPr>
        <p:spPr>
          <a:xfrm>
            <a:off x="250825" y="1412875"/>
            <a:ext cx="8540750" cy="2887663"/>
          </a:xfrm>
        </p:spPr>
        <p:txBody>
          <a:bodyPr>
            <a:normAutofit/>
          </a:bodyPr>
          <a:lstStyle/>
          <a:p>
            <a:pPr algn="just"/>
            <a:r>
              <a:rPr lang="en-US" altLang="zh-CN" sz="2800" b="1" dirty="0">
                <a:latin typeface="Times New Roman" pitchFamily="18" charset="0"/>
                <a:cs typeface="Times New Roman" pitchFamily="18" charset="0"/>
              </a:rPr>
              <a:t>Real sinusoidal sequence - </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A</a:t>
            </a:r>
            <a:r>
              <a:rPr lang="en-US" altLang="zh-CN" sz="2800" dirty="0" err="1">
                <a:solidFill>
                  <a:srgbClr val="000000"/>
                </a:solidFill>
                <a:latin typeface="Times New Roman" pitchFamily="18" charset="0"/>
                <a:cs typeface="Times New Roman" pitchFamily="18" charset="0"/>
              </a:rPr>
              <a:t>cos</a:t>
            </a:r>
            <a:r>
              <a:rPr lang="en-US" altLang="zh-CN" sz="2800" dirty="0">
                <a:solidFill>
                  <a:srgbClr val="000000"/>
                </a:solidFill>
                <a:latin typeface="Times New Roman" pitchFamily="18" charset="0"/>
                <a:cs typeface="Times New Roman" pitchFamily="18" charset="0"/>
              </a:rPr>
              <a:t>(</a:t>
            </a:r>
            <a:r>
              <a:rPr lang="en-US" altLang="zh-CN" sz="2800" dirty="0">
                <a:solidFill>
                  <a:srgbClr val="000000"/>
                </a:solidFill>
                <a:latin typeface="Times New Roman" pitchFamily="18" charset="0"/>
                <a:cs typeface="Times New Roman" pitchFamily="18" charset="0"/>
                <a:sym typeface="Symbol" pitchFamily="18" charset="2"/>
              </a:rPr>
              <a:t></a:t>
            </a:r>
            <a:r>
              <a:rPr lang="en-US" altLang="zh-CN" sz="2800" baseline="-25000" dirty="0" err="1">
                <a:solidFill>
                  <a:srgbClr val="000000"/>
                </a:solidFill>
                <a:latin typeface="Times New Roman" pitchFamily="18" charset="0"/>
                <a:cs typeface="Times New Roman" pitchFamily="18" charset="0"/>
                <a:sym typeface="Symbol" pitchFamily="18" charset="2"/>
              </a:rPr>
              <a:t>0</a:t>
            </a:r>
            <a:r>
              <a:rPr lang="en-US" altLang="zh-CN" sz="2800" i="1" dirty="0" err="1">
                <a:solidFill>
                  <a:srgbClr val="000000"/>
                </a:solidFill>
                <a:latin typeface="Times New Roman" pitchFamily="18" charset="0"/>
                <a:cs typeface="Times New Roman" pitchFamily="18" charset="0"/>
                <a:sym typeface="Symbol" pitchFamily="18" charset="2"/>
              </a:rPr>
              <a:t>n</a:t>
            </a:r>
            <a:r>
              <a:rPr lang="en-US" altLang="zh-CN" sz="2800" dirty="0">
                <a:solidFill>
                  <a:srgbClr val="000000"/>
                </a:solidFill>
                <a:latin typeface="Times New Roman" pitchFamily="18" charset="0"/>
                <a:cs typeface="Times New Roman" pitchFamily="18" charset="0"/>
                <a:sym typeface="Symbol" pitchFamily="18" charset="2"/>
              </a:rPr>
              <a:t>+)</a:t>
            </a:r>
            <a:endParaRPr lang="en-US" altLang="zh-CN" sz="2800" dirty="0">
              <a:solidFill>
                <a:srgbClr val="000000"/>
              </a:solidFill>
              <a:latin typeface="Times New Roman" pitchFamily="18" charset="0"/>
              <a:cs typeface="Times New Roman" pitchFamily="18" charset="0"/>
            </a:endParaRPr>
          </a:p>
          <a:p>
            <a:pPr algn="just">
              <a:buFont typeface="Wingdings" pitchFamily="2" charset="2"/>
              <a:buNone/>
            </a:pPr>
            <a:r>
              <a:rPr lang="en-US" altLang="zh-CN" sz="2800" dirty="0">
                <a:latin typeface="Times New Roman" pitchFamily="18" charset="0"/>
                <a:cs typeface="Times New Roman" pitchFamily="18" charset="0"/>
              </a:rPr>
              <a:t>	where </a:t>
            </a:r>
            <a:r>
              <a:rPr lang="en-US" altLang="zh-CN" sz="2800" i="1" dirty="0">
                <a:solidFill>
                  <a:srgbClr val="FF33CC"/>
                </a:solidFill>
                <a:latin typeface="Times New Roman" pitchFamily="18" charset="0"/>
                <a:cs typeface="Times New Roman" pitchFamily="18" charset="0"/>
              </a:rPr>
              <a:t>A</a:t>
            </a:r>
            <a:r>
              <a:rPr lang="en-US" altLang="zh-CN" sz="2800" dirty="0">
                <a:latin typeface="Times New Roman" pitchFamily="18" charset="0"/>
                <a:cs typeface="Times New Roman" pitchFamily="18" charset="0"/>
              </a:rPr>
              <a:t> is the amplitude,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baseline="-25000" dirty="0">
                <a:solidFill>
                  <a:srgbClr val="FF33CC"/>
                </a:solidFill>
                <a:latin typeface="Times New Roman" pitchFamily="18" charset="0"/>
                <a:cs typeface="Times New Roman" pitchFamily="18" charset="0"/>
                <a:sym typeface="Symbol" pitchFamily="18" charset="2"/>
              </a:rPr>
              <a:t>0</a:t>
            </a:r>
            <a:r>
              <a:rPr lang="en-US" altLang="zh-CN" sz="2800" dirty="0">
                <a:latin typeface="Times New Roman" pitchFamily="18" charset="0"/>
                <a:cs typeface="Times New Roman" pitchFamily="18" charset="0"/>
              </a:rPr>
              <a:t>  is the angular frequency, and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dirty="0">
                <a:latin typeface="Times New Roman" pitchFamily="18" charset="0"/>
                <a:cs typeface="Times New Roman" pitchFamily="18" charset="0"/>
              </a:rPr>
              <a:t>  is the phase of </a:t>
            </a:r>
            <a:r>
              <a:rPr lang="en-US" altLang="zh-CN" sz="2800" i="1" dirty="0">
                <a:solidFill>
                  <a:srgbClr val="FF33CC"/>
                </a:solidFill>
                <a:latin typeface="Times New Roman" pitchFamily="18" charset="0"/>
                <a:cs typeface="Times New Roman" pitchFamily="18" charset="0"/>
              </a:rPr>
              <a:t>x</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p>
          <a:p>
            <a:pPr algn="just">
              <a:buFont typeface="Wingdings" pitchFamily="2" charset="2"/>
              <a:buNone/>
            </a:pPr>
            <a:r>
              <a:rPr lang="en-US" altLang="zh-CN" sz="2800" dirty="0">
                <a:latin typeface="Times New Roman" pitchFamily="18" charset="0"/>
                <a:cs typeface="Times New Roman" pitchFamily="18" charset="0"/>
              </a:rPr>
              <a:t>	</a:t>
            </a:r>
            <a:r>
              <a:rPr lang="en-US" altLang="zh-CN" sz="2800" u="sng" dirty="0">
                <a:solidFill>
                  <a:srgbClr val="FF3300"/>
                </a:solidFill>
                <a:latin typeface="Times New Roman" pitchFamily="18" charset="0"/>
                <a:cs typeface="Times New Roman" pitchFamily="18" charset="0"/>
              </a:rPr>
              <a:t>Example</a:t>
            </a:r>
            <a:r>
              <a:rPr lang="en-US" altLang="zh-CN" sz="2800" dirty="0">
                <a:latin typeface="Times New Roman" pitchFamily="18" charset="0"/>
                <a:cs typeface="Times New Roman" pitchFamily="18" charset="0"/>
              </a:rPr>
              <a:t> - </a:t>
            </a:r>
          </a:p>
        </p:txBody>
      </p:sp>
      <p:pic>
        <p:nvPicPr>
          <p:cNvPr id="49161" name="Picture 9"/>
          <p:cNvPicPr>
            <a:picLocks noChangeAspect="1" noChangeArrowheads="1"/>
          </p:cNvPicPr>
          <p:nvPr/>
        </p:nvPicPr>
        <p:blipFill>
          <a:blip r:embed="rId2"/>
          <a:srcRect/>
          <a:stretch>
            <a:fillRect/>
          </a:stretch>
        </p:blipFill>
        <p:spPr bwMode="auto">
          <a:xfrm>
            <a:off x="2514600" y="4038600"/>
            <a:ext cx="4249737" cy="2613025"/>
          </a:xfrm>
          <a:prstGeom prst="rect">
            <a:avLst/>
          </a:prstGeom>
          <a:noFill/>
        </p:spPr>
      </p:pic>
      <p:sp>
        <p:nvSpPr>
          <p:cNvPr id="5" name="Date Placeholder 4"/>
          <p:cNvSpPr>
            <a:spLocks noGrp="1"/>
          </p:cNvSpPr>
          <p:nvPr>
            <p:ph type="dt" sz="half" idx="10"/>
          </p:nvPr>
        </p:nvSpPr>
        <p:spPr/>
        <p:txBody>
          <a:bodyPr/>
          <a:lstStyle/>
          <a:p>
            <a:fld id="{2D2CEF2F-CA73-4E18-92A0-145E842D577F}" type="datetime4">
              <a:rPr lang="en-US" smtClean="0"/>
              <a:t>April 2, 2020</a:t>
            </a:fld>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63</a:t>
            </a:fld>
            <a:endParaRPr lang="en-US"/>
          </a:p>
        </p:txBody>
      </p:sp>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304800" y="228600"/>
            <a:ext cx="8540750" cy="1143000"/>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Sequences</a:t>
            </a:r>
          </a:p>
        </p:txBody>
      </p:sp>
      <p:sp>
        <p:nvSpPr>
          <p:cNvPr id="50179" name="Rectangle 3"/>
          <p:cNvSpPr>
            <a:spLocks noGrp="1" noRot="1" noChangeArrowheads="1"/>
          </p:cNvSpPr>
          <p:nvPr>
            <p:ph type="body" idx="1"/>
          </p:nvPr>
        </p:nvSpPr>
        <p:spPr>
          <a:xfrm>
            <a:off x="250825" y="1557338"/>
            <a:ext cx="8540750" cy="503237"/>
          </a:xfrm>
        </p:spPr>
        <p:txBody>
          <a:bodyPr>
            <a:normAutofit/>
          </a:bodyPr>
          <a:lstStyle/>
          <a:p>
            <a:pPr>
              <a:lnSpc>
                <a:spcPct val="90000"/>
              </a:lnSpc>
            </a:pPr>
            <a:r>
              <a:rPr lang="en-US" altLang="zh-CN" sz="2800" b="1" dirty="0">
                <a:latin typeface="Times New Roman" pitchFamily="18" charset="0"/>
                <a:cs typeface="Times New Roman" pitchFamily="18" charset="0"/>
              </a:rPr>
              <a:t>Exponential sequence -		</a:t>
            </a:r>
          </a:p>
        </p:txBody>
      </p:sp>
      <p:grpSp>
        <p:nvGrpSpPr>
          <p:cNvPr id="2" name="Group 16"/>
          <p:cNvGrpSpPr>
            <a:grpSpLocks/>
          </p:cNvGrpSpPr>
          <p:nvPr/>
        </p:nvGrpSpPr>
        <p:grpSpPr bwMode="auto">
          <a:xfrm>
            <a:off x="2325688" y="2209800"/>
            <a:ext cx="4191000" cy="571500"/>
            <a:chOff x="1344" y="1392"/>
            <a:chExt cx="2640" cy="360"/>
          </a:xfrm>
        </p:grpSpPr>
        <p:graphicFrame>
          <p:nvGraphicFramePr>
            <p:cNvPr id="50180" name="Object 4"/>
            <p:cNvGraphicFramePr>
              <a:graphicFrameLocks noChangeAspect="1"/>
            </p:cNvGraphicFramePr>
            <p:nvPr/>
          </p:nvGraphicFramePr>
          <p:xfrm>
            <a:off x="1344" y="1392"/>
            <a:ext cx="1240" cy="360"/>
          </p:xfrm>
          <a:graphic>
            <a:graphicData uri="http://schemas.openxmlformats.org/presentationml/2006/ole">
              <p:oleObj spid="_x0000_s54279" name="Equation" r:id="rId3" imgW="1968480" imgH="571320" progId="Equation.3">
                <p:embed/>
              </p:oleObj>
            </a:graphicData>
          </a:graphic>
        </p:graphicFrame>
        <p:graphicFrame>
          <p:nvGraphicFramePr>
            <p:cNvPr id="50181" name="Object 5"/>
            <p:cNvGraphicFramePr>
              <a:graphicFrameLocks noChangeAspect="1"/>
            </p:cNvGraphicFramePr>
            <p:nvPr/>
          </p:nvGraphicFramePr>
          <p:xfrm>
            <a:off x="2784" y="1488"/>
            <a:ext cx="1200" cy="167"/>
          </p:xfrm>
          <a:graphic>
            <a:graphicData uri="http://schemas.openxmlformats.org/presentationml/2006/ole">
              <p:oleObj spid="_x0000_s54280" name="Equation" r:id="rId4" imgW="1904760" imgH="266400" progId="Equation.3">
                <p:embed/>
              </p:oleObj>
            </a:graphicData>
          </a:graphic>
        </p:graphicFrame>
      </p:grpSp>
      <p:grpSp>
        <p:nvGrpSpPr>
          <p:cNvPr id="3" name="Group 17"/>
          <p:cNvGrpSpPr>
            <a:grpSpLocks/>
          </p:cNvGrpSpPr>
          <p:nvPr/>
        </p:nvGrpSpPr>
        <p:grpSpPr bwMode="auto">
          <a:xfrm>
            <a:off x="3276600" y="3479800"/>
            <a:ext cx="4152900" cy="596900"/>
            <a:chOff x="2064" y="2064"/>
            <a:chExt cx="2616" cy="376"/>
          </a:xfrm>
        </p:grpSpPr>
        <p:graphicFrame>
          <p:nvGraphicFramePr>
            <p:cNvPr id="50182" name="Object 6"/>
            <p:cNvGraphicFramePr>
              <a:graphicFrameLocks noChangeAspect="1"/>
            </p:cNvGraphicFramePr>
            <p:nvPr/>
          </p:nvGraphicFramePr>
          <p:xfrm>
            <a:off x="2064" y="2064"/>
            <a:ext cx="1432" cy="352"/>
          </p:xfrm>
          <a:graphic>
            <a:graphicData uri="http://schemas.openxmlformats.org/presentationml/2006/ole">
              <p:oleObj spid="_x0000_s54277" name="Equation" r:id="rId5" imgW="2273040" imgH="558720" progId="Equation.3">
                <p:embed/>
              </p:oleObj>
            </a:graphicData>
          </a:graphic>
        </p:graphicFrame>
        <p:graphicFrame>
          <p:nvGraphicFramePr>
            <p:cNvPr id="50183" name="Object 7"/>
            <p:cNvGraphicFramePr>
              <a:graphicFrameLocks noChangeAspect="1"/>
            </p:cNvGraphicFramePr>
            <p:nvPr/>
          </p:nvGraphicFramePr>
          <p:xfrm>
            <a:off x="3600" y="2064"/>
            <a:ext cx="1080" cy="376"/>
          </p:xfrm>
          <a:graphic>
            <a:graphicData uri="http://schemas.openxmlformats.org/presentationml/2006/ole">
              <p:oleObj spid="_x0000_s54278" name="Equation" r:id="rId6" imgW="1714320" imgH="596880" progId="Equation.3">
                <p:embed/>
              </p:oleObj>
            </a:graphicData>
          </a:graphic>
        </p:graphicFrame>
      </p:grpSp>
      <p:graphicFrame>
        <p:nvGraphicFramePr>
          <p:cNvPr id="50184" name="Object 8"/>
          <p:cNvGraphicFramePr>
            <a:graphicFrameLocks noChangeAspect="1"/>
          </p:cNvGraphicFramePr>
          <p:nvPr/>
        </p:nvGraphicFramePr>
        <p:xfrm>
          <a:off x="1331913" y="4619625"/>
          <a:ext cx="6707187" cy="609600"/>
        </p:xfrm>
        <a:graphic>
          <a:graphicData uri="http://schemas.openxmlformats.org/presentationml/2006/ole">
            <p:oleObj spid="_x0000_s54274" name="Equation" r:id="rId7" imgW="6705360" imgH="609480" progId="Equation.3">
              <p:embed/>
            </p:oleObj>
          </a:graphicData>
        </a:graphic>
      </p:graphicFrame>
      <p:grpSp>
        <p:nvGrpSpPr>
          <p:cNvPr id="4" name="Group 18"/>
          <p:cNvGrpSpPr>
            <a:grpSpLocks/>
          </p:cNvGrpSpPr>
          <p:nvPr/>
        </p:nvGrpSpPr>
        <p:grpSpPr bwMode="auto">
          <a:xfrm>
            <a:off x="2057400" y="5430838"/>
            <a:ext cx="4635500" cy="1238250"/>
            <a:chOff x="1296" y="3300"/>
            <a:chExt cx="2920" cy="780"/>
          </a:xfrm>
        </p:grpSpPr>
        <p:graphicFrame>
          <p:nvGraphicFramePr>
            <p:cNvPr id="50185" name="Object 9"/>
            <p:cNvGraphicFramePr>
              <a:graphicFrameLocks noChangeAspect="1"/>
            </p:cNvGraphicFramePr>
            <p:nvPr/>
          </p:nvGraphicFramePr>
          <p:xfrm>
            <a:off x="1312" y="3300"/>
            <a:ext cx="2904" cy="384"/>
          </p:xfrm>
          <a:graphic>
            <a:graphicData uri="http://schemas.openxmlformats.org/presentationml/2006/ole">
              <p:oleObj spid="_x0000_s54275" name="Equation" r:id="rId8" imgW="4609800" imgH="609480" progId="Equation.3">
                <p:embed/>
              </p:oleObj>
            </a:graphicData>
          </a:graphic>
        </p:graphicFrame>
        <p:graphicFrame>
          <p:nvGraphicFramePr>
            <p:cNvPr id="50186" name="Object 10"/>
            <p:cNvGraphicFramePr>
              <a:graphicFrameLocks noChangeAspect="1"/>
            </p:cNvGraphicFramePr>
            <p:nvPr/>
          </p:nvGraphicFramePr>
          <p:xfrm>
            <a:off x="1296" y="3696"/>
            <a:ext cx="2824" cy="384"/>
          </p:xfrm>
          <a:graphic>
            <a:graphicData uri="http://schemas.openxmlformats.org/presentationml/2006/ole">
              <p:oleObj spid="_x0000_s54276" name="Equation" r:id="rId9" imgW="4483080" imgH="609480" progId="Equation.3">
                <p:embed/>
              </p:oleObj>
            </a:graphicData>
          </a:graphic>
        </p:graphicFrame>
      </p:grpSp>
      <p:sp>
        <p:nvSpPr>
          <p:cNvPr id="50188" name="Text Box 12"/>
          <p:cNvSpPr txBox="1">
            <a:spLocks noChangeArrowheads="1"/>
          </p:cNvSpPr>
          <p:nvPr/>
        </p:nvSpPr>
        <p:spPr bwMode="auto">
          <a:xfrm>
            <a:off x="611188" y="5084763"/>
            <a:ext cx="1981200" cy="579437"/>
          </a:xfrm>
          <a:prstGeom prst="rect">
            <a:avLst/>
          </a:prstGeom>
          <a:noFill/>
          <a:ln w="9525">
            <a:noFill/>
            <a:miter lim="800000"/>
            <a:headEnd/>
            <a:tailEnd/>
          </a:ln>
          <a:effectLst/>
        </p:spPr>
        <p:txBody>
          <a:bodyPr>
            <a:spAutoFit/>
          </a:bodyPr>
          <a:lstStyle/>
          <a:p>
            <a:pPr>
              <a:spcBef>
                <a:spcPct val="50000"/>
              </a:spcBef>
            </a:pPr>
            <a:r>
              <a:rPr kumimoji="1" lang="en-US" altLang="zh-CN" sz="3200"/>
              <a:t>where</a:t>
            </a:r>
          </a:p>
        </p:txBody>
      </p:sp>
      <p:sp>
        <p:nvSpPr>
          <p:cNvPr id="50189" name="Text Box 13"/>
          <p:cNvSpPr txBox="1">
            <a:spLocks noChangeArrowheads="1"/>
          </p:cNvSpPr>
          <p:nvPr/>
        </p:nvSpPr>
        <p:spPr bwMode="auto">
          <a:xfrm>
            <a:off x="611188" y="4076700"/>
            <a:ext cx="5008562" cy="579438"/>
          </a:xfrm>
          <a:prstGeom prst="rect">
            <a:avLst/>
          </a:prstGeom>
          <a:noFill/>
          <a:ln w="9525">
            <a:noFill/>
            <a:miter lim="800000"/>
            <a:headEnd/>
            <a:tailEnd/>
          </a:ln>
          <a:effectLst/>
        </p:spPr>
        <p:txBody>
          <a:bodyPr>
            <a:spAutoFit/>
          </a:bodyPr>
          <a:lstStyle/>
          <a:p>
            <a:pPr>
              <a:spcBef>
                <a:spcPct val="50000"/>
              </a:spcBef>
            </a:pPr>
            <a:r>
              <a:rPr kumimoji="1" lang="en-US" altLang="zh-CN" sz="3200"/>
              <a:t>then we can express</a:t>
            </a:r>
          </a:p>
        </p:txBody>
      </p:sp>
      <p:sp>
        <p:nvSpPr>
          <p:cNvPr id="50191" name="Text Box 15"/>
          <p:cNvSpPr txBox="1">
            <a:spLocks noChangeArrowheads="1"/>
          </p:cNvSpPr>
          <p:nvPr/>
        </p:nvSpPr>
        <p:spPr bwMode="auto">
          <a:xfrm>
            <a:off x="539750" y="2743200"/>
            <a:ext cx="8604250" cy="579438"/>
          </a:xfrm>
          <a:prstGeom prst="rect">
            <a:avLst/>
          </a:prstGeom>
          <a:noFill/>
          <a:ln w="9525">
            <a:noFill/>
            <a:miter lim="800000"/>
            <a:headEnd/>
            <a:tailEnd/>
          </a:ln>
          <a:effectLst/>
        </p:spPr>
        <p:txBody>
          <a:bodyPr>
            <a:spAutoFit/>
          </a:bodyPr>
          <a:lstStyle/>
          <a:p>
            <a:pPr>
              <a:spcBef>
                <a:spcPct val="50000"/>
              </a:spcBef>
            </a:pPr>
            <a:r>
              <a:rPr kumimoji="1" lang="en-US" altLang="zh-CN" sz="3200" dirty="0"/>
              <a:t>where </a:t>
            </a:r>
            <a:r>
              <a:rPr kumimoji="1" lang="en-US" altLang="zh-CN" sz="3200" i="1" dirty="0">
                <a:solidFill>
                  <a:srgbClr val="FF33CC"/>
                </a:solidFill>
                <a:latin typeface="Times New Roman" pitchFamily="18" charset="0"/>
              </a:rPr>
              <a:t>A</a:t>
            </a:r>
            <a:r>
              <a:rPr kumimoji="1" lang="en-US" altLang="zh-CN" sz="3200" dirty="0"/>
              <a:t> and </a:t>
            </a:r>
            <a:r>
              <a:rPr kumimoji="1" lang="en-US" altLang="zh-CN" sz="3200" dirty="0">
                <a:solidFill>
                  <a:srgbClr val="FF33CC"/>
                </a:solidFill>
                <a:sym typeface="Symbol" pitchFamily="18" charset="2"/>
              </a:rPr>
              <a:t></a:t>
            </a:r>
            <a:r>
              <a:rPr kumimoji="1" lang="en-US" altLang="zh-CN" sz="3200" dirty="0"/>
              <a:t>  are real or complex numbers</a:t>
            </a:r>
          </a:p>
        </p:txBody>
      </p:sp>
      <p:sp>
        <p:nvSpPr>
          <p:cNvPr id="50195" name="Rectangle 19"/>
          <p:cNvSpPr>
            <a:spLocks noRot="1" noChangeArrowheads="1"/>
          </p:cNvSpPr>
          <p:nvPr/>
        </p:nvSpPr>
        <p:spPr bwMode="auto">
          <a:xfrm>
            <a:off x="250825" y="3573463"/>
            <a:ext cx="2592388" cy="503237"/>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70000"/>
              <a:buFont typeface="Wingdings" pitchFamily="2" charset="2"/>
              <a:buChar char="v"/>
            </a:pPr>
            <a:r>
              <a:rPr kumimoji="1" lang="en-US" altLang="zh-CN" sz="3200"/>
              <a:t>If we write</a:t>
            </a:r>
            <a:r>
              <a:rPr lang="en-US" altLang="zh-CN" sz="3200"/>
              <a:t>	</a:t>
            </a:r>
          </a:p>
        </p:txBody>
      </p:sp>
      <p:sp>
        <p:nvSpPr>
          <p:cNvPr id="18" name="Date Placeholder 17"/>
          <p:cNvSpPr>
            <a:spLocks noGrp="1"/>
          </p:cNvSpPr>
          <p:nvPr>
            <p:ph type="dt" sz="half" idx="10"/>
          </p:nvPr>
        </p:nvSpPr>
        <p:spPr/>
        <p:txBody>
          <a:bodyPr/>
          <a:lstStyle/>
          <a:p>
            <a:fld id="{D0829852-8CBA-4FAE-8402-47932342DB9C}" type="datetime4">
              <a:rPr lang="en-US" smtClean="0"/>
              <a:t>April 2, 2020</a:t>
            </a:fld>
            <a:endParaRPr lang="en-US"/>
          </a:p>
        </p:txBody>
      </p:sp>
      <p:sp>
        <p:nvSpPr>
          <p:cNvPr id="19" name="Slide Number Placeholder 18"/>
          <p:cNvSpPr>
            <a:spLocks noGrp="1"/>
          </p:cNvSpPr>
          <p:nvPr>
            <p:ph type="sldNum" sz="quarter" idx="12"/>
          </p:nvPr>
        </p:nvSpPr>
        <p:spPr/>
        <p:txBody>
          <a:bodyPr/>
          <a:lstStyle/>
          <a:p>
            <a:fld id="{D254C499-68F3-4A36-AC55-137D8BD15353}" type="slidenum">
              <a:rPr lang="en-US" smtClean="0"/>
              <a:pPr/>
              <a:t>64</a:t>
            </a:fld>
            <a:endParaRPr lang="en-US"/>
          </a:p>
        </p:txBody>
      </p:sp>
      <p:sp>
        <p:nvSpPr>
          <p:cNvPr id="20" name="Footer Placeholder 1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91"/>
                                        </p:tgtEl>
                                        <p:attrNameLst>
                                          <p:attrName>style.visibility</p:attrName>
                                        </p:attrNameLst>
                                      </p:cBhvr>
                                      <p:to>
                                        <p:strVal val="visible"/>
                                      </p:to>
                                    </p:set>
                                    <p:anim calcmode="lin" valueType="num">
                                      <p:cBhvr additive="base">
                                        <p:cTn id="19" dur="500" fill="hold"/>
                                        <p:tgtEl>
                                          <p:spTgt spid="50191"/>
                                        </p:tgtEl>
                                        <p:attrNameLst>
                                          <p:attrName>ppt_x</p:attrName>
                                        </p:attrNameLst>
                                      </p:cBhvr>
                                      <p:tavLst>
                                        <p:tav tm="0">
                                          <p:val>
                                            <p:strVal val="0-#ppt_w/2"/>
                                          </p:val>
                                        </p:tav>
                                        <p:tav tm="100000">
                                          <p:val>
                                            <p:strVal val="#ppt_x"/>
                                          </p:val>
                                        </p:tav>
                                      </p:tavLst>
                                    </p:anim>
                                    <p:anim calcmode="lin" valueType="num">
                                      <p:cBhvr additive="base">
                                        <p:cTn id="20" dur="500" fill="hold"/>
                                        <p:tgtEl>
                                          <p:spTgt spid="501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89"/>
                                        </p:tgtEl>
                                        <p:attrNameLst>
                                          <p:attrName>style.visibility</p:attrName>
                                        </p:attrNameLst>
                                      </p:cBhvr>
                                      <p:to>
                                        <p:strVal val="visible"/>
                                      </p:to>
                                    </p:set>
                                    <p:anim calcmode="lin" valueType="num">
                                      <p:cBhvr additive="base">
                                        <p:cTn id="31" dur="500" fill="hold"/>
                                        <p:tgtEl>
                                          <p:spTgt spid="50189"/>
                                        </p:tgtEl>
                                        <p:attrNameLst>
                                          <p:attrName>ppt_x</p:attrName>
                                        </p:attrNameLst>
                                      </p:cBhvr>
                                      <p:tavLst>
                                        <p:tav tm="0">
                                          <p:val>
                                            <p:strVal val="0-#ppt_w/2"/>
                                          </p:val>
                                        </p:tav>
                                        <p:tav tm="100000">
                                          <p:val>
                                            <p:strVal val="#ppt_x"/>
                                          </p:val>
                                        </p:tav>
                                      </p:tavLst>
                                    </p:anim>
                                    <p:anim calcmode="lin" valueType="num">
                                      <p:cBhvr additive="base">
                                        <p:cTn id="32" dur="500" fill="hold"/>
                                        <p:tgtEl>
                                          <p:spTgt spid="5018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0184"/>
                                        </p:tgtEl>
                                        <p:attrNameLst>
                                          <p:attrName>style.visibility</p:attrName>
                                        </p:attrNameLst>
                                      </p:cBhvr>
                                      <p:to>
                                        <p:strVal val="visible"/>
                                      </p:to>
                                    </p:set>
                                    <p:anim calcmode="lin" valueType="num">
                                      <p:cBhvr additive="base">
                                        <p:cTn id="37" dur="500" fill="hold"/>
                                        <p:tgtEl>
                                          <p:spTgt spid="50184"/>
                                        </p:tgtEl>
                                        <p:attrNameLst>
                                          <p:attrName>ppt_x</p:attrName>
                                        </p:attrNameLst>
                                      </p:cBhvr>
                                      <p:tavLst>
                                        <p:tav tm="0">
                                          <p:val>
                                            <p:strVal val="0-#ppt_w/2"/>
                                          </p:val>
                                        </p:tav>
                                        <p:tav tm="100000">
                                          <p:val>
                                            <p:strVal val="#ppt_x"/>
                                          </p:val>
                                        </p:tav>
                                      </p:tavLst>
                                    </p:anim>
                                    <p:anim calcmode="lin" valueType="num">
                                      <p:cBhvr additive="base">
                                        <p:cTn id="38"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88"/>
                                        </p:tgtEl>
                                        <p:attrNameLst>
                                          <p:attrName>style.visibility</p:attrName>
                                        </p:attrNameLst>
                                      </p:cBhvr>
                                      <p:to>
                                        <p:strVal val="visible"/>
                                      </p:to>
                                    </p:set>
                                    <p:anim calcmode="lin" valueType="num">
                                      <p:cBhvr additive="base">
                                        <p:cTn id="43" dur="500" fill="hold"/>
                                        <p:tgtEl>
                                          <p:spTgt spid="50188"/>
                                        </p:tgtEl>
                                        <p:attrNameLst>
                                          <p:attrName>ppt_x</p:attrName>
                                        </p:attrNameLst>
                                      </p:cBhvr>
                                      <p:tavLst>
                                        <p:tav tm="0">
                                          <p:val>
                                            <p:strVal val="0-#ppt_w/2"/>
                                          </p:val>
                                        </p:tav>
                                        <p:tav tm="100000">
                                          <p:val>
                                            <p:strVal val="#ppt_x"/>
                                          </p:val>
                                        </p:tav>
                                      </p:tavLst>
                                    </p:anim>
                                    <p:anim calcmode="lin" valueType="num">
                                      <p:cBhvr additive="base">
                                        <p:cTn id="44" dur="500" fill="hold"/>
                                        <p:tgtEl>
                                          <p:spTgt spid="5018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0195">
                                            <p:txEl>
                                              <p:pRg st="0" end="0"/>
                                            </p:txEl>
                                          </p:spTgt>
                                        </p:tgtEl>
                                        <p:attrNameLst>
                                          <p:attrName>style.visibility</p:attrName>
                                        </p:attrNameLst>
                                      </p:cBhvr>
                                      <p:to>
                                        <p:strVal val="visible"/>
                                      </p:to>
                                    </p:set>
                                    <p:anim calcmode="lin" valueType="num">
                                      <p:cBhvr additive="base">
                                        <p:cTn id="55" dur="500" fill="hold"/>
                                        <p:tgtEl>
                                          <p:spTgt spid="5019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0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P spid="50188" grpId="0" autoUpdateAnimBg="0"/>
      <p:bldP spid="50189" grpId="0" autoUpdateAnimBg="0"/>
      <p:bldP spid="50191" grpId="0" autoUpdateAnimBg="0"/>
      <p:bldP spid="5019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01625" y="404813"/>
            <a:ext cx="8540750" cy="1143000"/>
          </a:xfrm>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Sequences</a:t>
            </a:r>
          </a:p>
        </p:txBody>
      </p:sp>
      <p:sp>
        <p:nvSpPr>
          <p:cNvPr id="51203" name="Rectangle 3"/>
          <p:cNvSpPr>
            <a:spLocks noGrp="1" noRot="1" noChangeArrowheads="1"/>
          </p:cNvSpPr>
          <p:nvPr>
            <p:ph type="body" idx="1"/>
          </p:nvPr>
        </p:nvSpPr>
        <p:spPr>
          <a:xfrm>
            <a:off x="312738" y="1412875"/>
            <a:ext cx="8435975" cy="1973263"/>
          </a:xfrm>
        </p:spPr>
        <p:txBody>
          <a:bodyPr>
            <a:normAutofit/>
          </a:bodyPr>
          <a:lstStyle/>
          <a:p>
            <a:pPr algn="just"/>
            <a:r>
              <a:rPr lang="en-US" altLang="zh-CN" sz="2800" i="1" dirty="0" err="1">
                <a:solidFill>
                  <a:srgbClr val="FF33CC"/>
                </a:solidFill>
                <a:latin typeface="Times New Roman" pitchFamily="18" charset="0"/>
                <a:cs typeface="Times New Roman" pitchFamily="18" charset="0"/>
              </a:rPr>
              <a:t>x</a:t>
            </a:r>
            <a:r>
              <a:rPr lang="en-US" altLang="zh-CN" sz="2800" i="1" baseline="-25000" dirty="0" err="1">
                <a:solidFill>
                  <a:srgbClr val="FF33CC"/>
                </a:solidFill>
                <a:latin typeface="Times New Roman" pitchFamily="18" charset="0"/>
                <a:cs typeface="Times New Roman" pitchFamily="18" charset="0"/>
              </a:rPr>
              <a:t>re</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and </a:t>
            </a:r>
            <a:r>
              <a:rPr lang="en-US" altLang="zh-CN" sz="2800" i="1" dirty="0" err="1">
                <a:solidFill>
                  <a:srgbClr val="FF33CC"/>
                </a:solidFill>
                <a:latin typeface="Times New Roman" pitchFamily="18" charset="0"/>
                <a:cs typeface="Times New Roman" pitchFamily="18" charset="0"/>
              </a:rPr>
              <a:t>x</a:t>
            </a:r>
            <a:r>
              <a:rPr lang="en-US" altLang="zh-CN" sz="2800" i="1" baseline="-25000" dirty="0" err="1">
                <a:solidFill>
                  <a:srgbClr val="FF33CC"/>
                </a:solidFill>
                <a:latin typeface="Times New Roman" pitchFamily="18" charset="0"/>
                <a:cs typeface="Times New Roman" pitchFamily="18" charset="0"/>
              </a:rPr>
              <a:t>im</a:t>
            </a:r>
            <a:r>
              <a:rPr lang="en-US" altLang="zh-CN" sz="2800" dirty="0">
                <a:solidFill>
                  <a:srgbClr val="FF33CC"/>
                </a:solidFill>
                <a:latin typeface="Times New Roman" pitchFamily="18" charset="0"/>
                <a:cs typeface="Times New Roman" pitchFamily="18" charset="0"/>
              </a:rPr>
              <a:t>[</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a:t>
            </a:r>
            <a:r>
              <a:rPr lang="en-US" altLang="zh-CN" sz="2800" dirty="0">
                <a:latin typeface="Times New Roman" pitchFamily="18" charset="0"/>
                <a:cs typeface="Times New Roman" pitchFamily="18" charset="0"/>
              </a:rPr>
              <a:t> of a complex exponential sequence are real sinusoidal sequences with constant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baseline="-25000" dirty="0">
                <a:solidFill>
                  <a:srgbClr val="FF33CC"/>
                </a:solidFill>
                <a:latin typeface="Times New Roman" pitchFamily="18" charset="0"/>
                <a:cs typeface="Times New Roman" pitchFamily="18" charset="0"/>
                <a:sym typeface="Symbol" pitchFamily="18" charset="2"/>
              </a:rPr>
              <a:t>0</a:t>
            </a:r>
            <a:r>
              <a:rPr lang="en-US" altLang="zh-CN" sz="2800" dirty="0">
                <a:solidFill>
                  <a:srgbClr val="FF33CC"/>
                </a:solidFill>
                <a:latin typeface="Times New Roman" pitchFamily="18" charset="0"/>
                <a:cs typeface="Times New Roman" pitchFamily="18" charset="0"/>
                <a:sym typeface="Symbol" pitchFamily="18" charset="2"/>
              </a:rPr>
              <a:t>=0</a:t>
            </a:r>
            <a:r>
              <a:rPr lang="en-US" altLang="zh-CN" sz="2800" dirty="0">
                <a:latin typeface="Times New Roman" pitchFamily="18" charset="0"/>
                <a:cs typeface="Times New Roman" pitchFamily="18" charset="0"/>
                <a:sym typeface="Symbol" pitchFamily="18" charset="2"/>
              </a:rPr>
              <a:t>)</a:t>
            </a:r>
            <a:r>
              <a:rPr lang="en-US" altLang="zh-CN" sz="2800" dirty="0">
                <a:latin typeface="Times New Roman" pitchFamily="18" charset="0"/>
                <a:cs typeface="Times New Roman" pitchFamily="18" charset="0"/>
              </a:rPr>
              <a:t>, growing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baseline="-25000" dirty="0">
                <a:solidFill>
                  <a:srgbClr val="FF33CC"/>
                </a:solidFill>
                <a:latin typeface="Times New Roman" pitchFamily="18" charset="0"/>
                <a:cs typeface="Times New Roman" pitchFamily="18" charset="0"/>
                <a:sym typeface="Symbol" pitchFamily="18" charset="2"/>
              </a:rPr>
              <a:t>0</a:t>
            </a:r>
            <a:r>
              <a:rPr lang="en-US" altLang="zh-CN" sz="2800" dirty="0">
                <a:solidFill>
                  <a:srgbClr val="FF33CC"/>
                </a:solidFill>
                <a:latin typeface="Times New Roman" pitchFamily="18" charset="0"/>
                <a:cs typeface="Times New Roman" pitchFamily="18" charset="0"/>
                <a:sym typeface="Symbol" pitchFamily="18" charset="2"/>
              </a:rPr>
              <a:t>&gt;0</a:t>
            </a:r>
            <a:r>
              <a:rPr lang="en-US" altLang="zh-CN" sz="2800" dirty="0">
                <a:latin typeface="Times New Roman" pitchFamily="18" charset="0"/>
                <a:cs typeface="Times New Roman" pitchFamily="18" charset="0"/>
                <a:sym typeface="Symbol" pitchFamily="18" charset="2"/>
              </a:rPr>
              <a:t>)</a:t>
            </a:r>
            <a:r>
              <a:rPr lang="en-US" altLang="zh-CN" sz="2800" dirty="0">
                <a:latin typeface="Times New Roman" pitchFamily="18" charset="0"/>
                <a:cs typeface="Times New Roman" pitchFamily="18" charset="0"/>
              </a:rPr>
              <a:t> , and decaying (</a:t>
            </a:r>
            <a:r>
              <a:rPr lang="en-US" altLang="zh-CN" sz="2800" dirty="0">
                <a:solidFill>
                  <a:srgbClr val="FF33CC"/>
                </a:solidFill>
                <a:latin typeface="Times New Roman" pitchFamily="18" charset="0"/>
                <a:cs typeface="Times New Roman" pitchFamily="18" charset="0"/>
                <a:sym typeface="Symbol" pitchFamily="18" charset="2"/>
              </a:rPr>
              <a:t></a:t>
            </a:r>
            <a:r>
              <a:rPr lang="en-US" altLang="zh-CN" sz="2800" baseline="-25000" dirty="0">
                <a:solidFill>
                  <a:srgbClr val="FF33CC"/>
                </a:solidFill>
                <a:latin typeface="Times New Roman" pitchFamily="18" charset="0"/>
                <a:cs typeface="Times New Roman" pitchFamily="18" charset="0"/>
                <a:sym typeface="Symbol" pitchFamily="18" charset="2"/>
              </a:rPr>
              <a:t>0</a:t>
            </a:r>
            <a:r>
              <a:rPr lang="en-US" altLang="zh-CN" sz="2800" dirty="0">
                <a:solidFill>
                  <a:srgbClr val="FF33CC"/>
                </a:solidFill>
                <a:latin typeface="Times New Roman" pitchFamily="18" charset="0"/>
                <a:cs typeface="Times New Roman" pitchFamily="18" charset="0"/>
                <a:sym typeface="Symbol" pitchFamily="18" charset="2"/>
              </a:rPr>
              <a:t>&lt;0</a:t>
            </a:r>
            <a:r>
              <a:rPr lang="en-US" altLang="zh-CN" sz="2800" dirty="0">
                <a:latin typeface="Times New Roman" pitchFamily="18" charset="0"/>
                <a:cs typeface="Times New Roman" pitchFamily="18" charset="0"/>
                <a:sym typeface="Symbol" pitchFamily="18" charset="2"/>
              </a:rPr>
              <a:t>)</a:t>
            </a:r>
            <a:r>
              <a:rPr lang="en-US" altLang="zh-CN" sz="2800" dirty="0">
                <a:latin typeface="Times New Roman" pitchFamily="18" charset="0"/>
                <a:cs typeface="Times New Roman" pitchFamily="18" charset="0"/>
              </a:rPr>
              <a:t> amplitudes for </a:t>
            </a:r>
            <a:r>
              <a:rPr lang="en-US" altLang="zh-CN" sz="2800" i="1" dirty="0">
                <a:solidFill>
                  <a:srgbClr val="FF33CC"/>
                </a:solidFill>
                <a:latin typeface="Times New Roman" pitchFamily="18" charset="0"/>
                <a:cs typeface="Times New Roman" pitchFamily="18" charset="0"/>
              </a:rPr>
              <a:t>n</a:t>
            </a:r>
            <a:r>
              <a:rPr lang="en-US" altLang="zh-CN" sz="2800" dirty="0">
                <a:solidFill>
                  <a:srgbClr val="FF33CC"/>
                </a:solidFill>
                <a:latin typeface="Times New Roman" pitchFamily="18" charset="0"/>
                <a:cs typeface="Times New Roman" pitchFamily="18" charset="0"/>
              </a:rPr>
              <a:t> &gt; 0</a:t>
            </a:r>
          </a:p>
        </p:txBody>
      </p:sp>
      <p:graphicFrame>
        <p:nvGraphicFramePr>
          <p:cNvPr id="51209" name="Object 9"/>
          <p:cNvGraphicFramePr>
            <a:graphicFrameLocks noChangeAspect="1"/>
          </p:cNvGraphicFramePr>
          <p:nvPr/>
        </p:nvGraphicFramePr>
        <p:xfrm>
          <a:off x="2971800" y="5867400"/>
          <a:ext cx="3505200" cy="611188"/>
        </p:xfrm>
        <a:graphic>
          <a:graphicData uri="http://schemas.openxmlformats.org/presentationml/2006/ole">
            <p:oleObj spid="_x0000_s55298" name="Equation" r:id="rId3" imgW="3504960" imgH="609480" progId="Equation.3">
              <p:embed/>
            </p:oleObj>
          </a:graphicData>
        </a:graphic>
      </p:graphicFrame>
      <p:grpSp>
        <p:nvGrpSpPr>
          <p:cNvPr id="2" name="Group 15"/>
          <p:cNvGrpSpPr>
            <a:grpSpLocks/>
          </p:cNvGrpSpPr>
          <p:nvPr/>
        </p:nvGrpSpPr>
        <p:grpSpPr bwMode="auto">
          <a:xfrm>
            <a:off x="762000" y="3352800"/>
            <a:ext cx="3657600" cy="2435225"/>
            <a:chOff x="720" y="2256"/>
            <a:chExt cx="2304" cy="1534"/>
          </a:xfrm>
        </p:grpSpPr>
        <p:graphicFrame>
          <p:nvGraphicFramePr>
            <p:cNvPr id="51211" name="Object 11"/>
            <p:cNvGraphicFramePr>
              <a:graphicFrameLocks noChangeAspect="1"/>
            </p:cNvGraphicFramePr>
            <p:nvPr/>
          </p:nvGraphicFramePr>
          <p:xfrm>
            <a:off x="720" y="2448"/>
            <a:ext cx="2304" cy="1342"/>
          </p:xfrm>
          <a:graphic>
            <a:graphicData uri="http://schemas.openxmlformats.org/presentationml/2006/ole">
              <p:oleObj spid="_x0000_s55300" name="位图图像" r:id="rId4" imgW="4153480" imgH="2419048" progId="Paint.Picture">
                <p:embed/>
              </p:oleObj>
            </a:graphicData>
          </a:graphic>
        </p:graphicFrame>
        <p:sp>
          <p:nvSpPr>
            <p:cNvPr id="51213" name="Text Box 13"/>
            <p:cNvSpPr txBox="1">
              <a:spLocks noChangeArrowheads="1"/>
            </p:cNvSpPr>
            <p:nvPr/>
          </p:nvSpPr>
          <p:spPr bwMode="auto">
            <a:xfrm>
              <a:off x="1440" y="2256"/>
              <a:ext cx="1344" cy="250"/>
            </a:xfrm>
            <a:prstGeom prst="rect">
              <a:avLst/>
            </a:prstGeom>
            <a:noFill/>
            <a:ln w="9525">
              <a:noFill/>
              <a:miter lim="800000"/>
              <a:headEnd/>
              <a:tailEnd/>
            </a:ln>
            <a:effectLst/>
          </p:spPr>
          <p:txBody>
            <a:bodyPr>
              <a:spAutoFit/>
            </a:bodyPr>
            <a:lstStyle/>
            <a:p>
              <a:pPr>
                <a:spcBef>
                  <a:spcPct val="50000"/>
                </a:spcBef>
              </a:pPr>
              <a:r>
                <a:rPr kumimoji="1" lang="en-US" altLang="zh-CN" sz="2000"/>
                <a:t>Real part</a:t>
              </a:r>
            </a:p>
          </p:txBody>
        </p:sp>
      </p:grpSp>
      <p:grpSp>
        <p:nvGrpSpPr>
          <p:cNvPr id="3" name="Group 16"/>
          <p:cNvGrpSpPr>
            <a:grpSpLocks/>
          </p:cNvGrpSpPr>
          <p:nvPr/>
        </p:nvGrpSpPr>
        <p:grpSpPr bwMode="auto">
          <a:xfrm>
            <a:off x="4724400" y="3352800"/>
            <a:ext cx="3657600" cy="2454275"/>
            <a:chOff x="3120" y="2256"/>
            <a:chExt cx="2304" cy="1546"/>
          </a:xfrm>
        </p:grpSpPr>
        <p:graphicFrame>
          <p:nvGraphicFramePr>
            <p:cNvPr id="51212" name="Object 12"/>
            <p:cNvGraphicFramePr>
              <a:graphicFrameLocks noChangeAspect="1"/>
            </p:cNvGraphicFramePr>
            <p:nvPr/>
          </p:nvGraphicFramePr>
          <p:xfrm>
            <a:off x="3120" y="2448"/>
            <a:ext cx="2304" cy="1354"/>
          </p:xfrm>
          <a:graphic>
            <a:graphicData uri="http://schemas.openxmlformats.org/presentationml/2006/ole">
              <p:oleObj spid="_x0000_s55299" name="位图图像" r:id="rId5" imgW="4390476" imgH="2580952" progId="Paint.Picture">
                <p:embed/>
              </p:oleObj>
            </a:graphicData>
          </a:graphic>
        </p:graphicFrame>
        <p:sp>
          <p:nvSpPr>
            <p:cNvPr id="51214" name="Text Box 14"/>
            <p:cNvSpPr txBox="1">
              <a:spLocks noChangeArrowheads="1"/>
            </p:cNvSpPr>
            <p:nvPr/>
          </p:nvSpPr>
          <p:spPr bwMode="auto">
            <a:xfrm>
              <a:off x="3600" y="2256"/>
              <a:ext cx="1200" cy="250"/>
            </a:xfrm>
            <a:prstGeom prst="rect">
              <a:avLst/>
            </a:prstGeom>
            <a:noFill/>
            <a:ln w="9525">
              <a:noFill/>
              <a:miter lim="800000"/>
              <a:headEnd/>
              <a:tailEnd/>
            </a:ln>
            <a:effectLst/>
          </p:spPr>
          <p:txBody>
            <a:bodyPr>
              <a:spAutoFit/>
            </a:bodyPr>
            <a:lstStyle/>
            <a:p>
              <a:pPr>
                <a:spcBef>
                  <a:spcPct val="50000"/>
                </a:spcBef>
              </a:pPr>
              <a:r>
                <a:rPr kumimoji="1" lang="en-US" altLang="zh-CN" sz="2000"/>
                <a:t>Imaginary part</a:t>
              </a:r>
            </a:p>
          </p:txBody>
        </p:sp>
      </p:grpSp>
      <p:sp>
        <p:nvSpPr>
          <p:cNvPr id="11" name="Date Placeholder 10"/>
          <p:cNvSpPr>
            <a:spLocks noGrp="1"/>
          </p:cNvSpPr>
          <p:nvPr>
            <p:ph type="dt" sz="half" idx="10"/>
          </p:nvPr>
        </p:nvSpPr>
        <p:spPr/>
        <p:txBody>
          <a:bodyPr/>
          <a:lstStyle/>
          <a:p>
            <a:fld id="{9404F8D6-7648-40E2-892F-0D0F91907BD2}" type="datetime4">
              <a:rPr lang="en-US" smtClean="0"/>
              <a:t>April 2, 2020</a:t>
            </a:fld>
            <a:endParaRPr lang="en-US"/>
          </a:p>
        </p:txBody>
      </p:sp>
      <p:sp>
        <p:nvSpPr>
          <p:cNvPr id="12" name="Slide Number Placeholder 11"/>
          <p:cNvSpPr>
            <a:spLocks noGrp="1"/>
          </p:cNvSpPr>
          <p:nvPr>
            <p:ph type="sldNum" sz="quarter" idx="12"/>
          </p:nvPr>
        </p:nvSpPr>
        <p:spPr/>
        <p:txBody>
          <a:bodyPr/>
          <a:lstStyle/>
          <a:p>
            <a:fld id="{D254C499-68F3-4A36-AC55-137D8BD15353}" type="slidenum">
              <a:rPr lang="en-US" smtClean="0"/>
              <a:pPr/>
              <a:t>65</a:t>
            </a:fld>
            <a:endParaRPr lang="en-US"/>
          </a:p>
        </p:txBody>
      </p:sp>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09"/>
                                        </p:tgtEl>
                                        <p:attrNameLst>
                                          <p:attrName>style.visibility</p:attrName>
                                        </p:attrNameLst>
                                      </p:cBhvr>
                                      <p:to>
                                        <p:strVal val="visible"/>
                                      </p:to>
                                    </p:set>
                                    <p:anim calcmode="lin" valueType="num">
                                      <p:cBhvr additive="base">
                                        <p:cTn id="25" dur="500" fill="hold"/>
                                        <p:tgtEl>
                                          <p:spTgt spid="51209"/>
                                        </p:tgtEl>
                                        <p:attrNameLst>
                                          <p:attrName>ppt_x</p:attrName>
                                        </p:attrNameLst>
                                      </p:cBhvr>
                                      <p:tavLst>
                                        <p:tav tm="0">
                                          <p:val>
                                            <p:strVal val="#ppt_x"/>
                                          </p:val>
                                        </p:tav>
                                        <p:tav tm="100000">
                                          <p:val>
                                            <p:strVal val="#ppt_x"/>
                                          </p:val>
                                        </p:tav>
                                      </p:tavLst>
                                    </p:anim>
                                    <p:anim calcmode="lin" valueType="num">
                                      <p:cBhvr additive="base">
                                        <p:cTn id="26"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normAutofit/>
          </a:bodyPr>
          <a:lstStyle/>
          <a:p>
            <a:r>
              <a:rPr lang="en-US" altLang="zh-CN" sz="3600" b="1" dirty="0" smtClean="0">
                <a:solidFill>
                  <a:srgbClr val="C00000"/>
                </a:solidFill>
                <a:latin typeface="Times New Roman" pitchFamily="18" charset="0"/>
                <a:cs typeface="Times New Roman" pitchFamily="18" charset="0"/>
              </a:rPr>
              <a:t>Basic </a:t>
            </a:r>
            <a:r>
              <a:rPr lang="en-US" altLang="zh-CN" sz="3600" b="1" dirty="0">
                <a:solidFill>
                  <a:srgbClr val="C00000"/>
                </a:solidFill>
                <a:latin typeface="Times New Roman" pitchFamily="18" charset="0"/>
                <a:cs typeface="Times New Roman" pitchFamily="18" charset="0"/>
              </a:rPr>
              <a:t>Sequences</a:t>
            </a:r>
          </a:p>
        </p:txBody>
      </p:sp>
      <p:sp>
        <p:nvSpPr>
          <p:cNvPr id="52227" name="Rectangle 3"/>
          <p:cNvSpPr>
            <a:spLocks noGrp="1" noRot="1" noChangeArrowheads="1"/>
          </p:cNvSpPr>
          <p:nvPr>
            <p:ph type="body" idx="1"/>
          </p:nvPr>
        </p:nvSpPr>
        <p:spPr>
          <a:xfrm>
            <a:off x="279400" y="1844675"/>
            <a:ext cx="8540750" cy="1879600"/>
          </a:xfrm>
        </p:spPr>
        <p:txBody>
          <a:bodyPr>
            <a:normAutofit/>
          </a:bodyPr>
          <a:lstStyle/>
          <a:p>
            <a:r>
              <a:rPr lang="en-US" altLang="zh-CN" sz="2800" b="1" dirty="0">
                <a:latin typeface="Times New Roman" pitchFamily="18" charset="0"/>
                <a:cs typeface="Times New Roman" pitchFamily="18" charset="0"/>
              </a:rPr>
              <a:t>Real exponential sequence -</a:t>
            </a:r>
          </a:p>
          <a:p>
            <a:pPr>
              <a:buFont typeface="Wingdings" pitchFamily="2" charset="2"/>
              <a:buNone/>
            </a:pPr>
            <a:r>
              <a:rPr lang="en-US" altLang="zh-CN" sz="2800" dirty="0">
                <a:latin typeface="Times New Roman" pitchFamily="18" charset="0"/>
                <a:cs typeface="Times New Roman" pitchFamily="18" charset="0"/>
              </a:rPr>
              <a:t>                     </a:t>
            </a:r>
            <a:r>
              <a:rPr lang="en-US" altLang="zh-CN" sz="2800" i="1" dirty="0">
                <a:solidFill>
                  <a:srgbClr val="000000"/>
                </a:solidFill>
                <a:latin typeface="Times New Roman" pitchFamily="18" charset="0"/>
                <a:cs typeface="Times New Roman" pitchFamily="18" charset="0"/>
              </a:rPr>
              <a:t>x</a:t>
            </a:r>
            <a:r>
              <a:rPr lang="en-US" altLang="zh-CN" sz="2800" dirty="0">
                <a:solidFill>
                  <a:srgbClr val="000000"/>
                </a:solidFill>
                <a:latin typeface="Times New Roman" pitchFamily="18" charset="0"/>
                <a:cs typeface="Times New Roman" pitchFamily="18" charset="0"/>
              </a:rPr>
              <a:t>[</a:t>
            </a:r>
            <a:r>
              <a:rPr lang="en-US" altLang="zh-CN" sz="2800" i="1" dirty="0">
                <a:solidFill>
                  <a:srgbClr val="000000"/>
                </a:solidFill>
                <a:latin typeface="Times New Roman" pitchFamily="18" charset="0"/>
                <a:cs typeface="Times New Roman" pitchFamily="18" charset="0"/>
              </a:rPr>
              <a:t>n</a:t>
            </a:r>
            <a:r>
              <a:rPr lang="en-US" altLang="zh-CN" sz="2800" dirty="0">
                <a:solidFill>
                  <a:srgbClr val="000000"/>
                </a:solidFill>
                <a:latin typeface="Times New Roman" pitchFamily="18" charset="0"/>
                <a:cs typeface="Times New Roman" pitchFamily="18" charset="0"/>
              </a:rPr>
              <a:t>]=</a:t>
            </a:r>
            <a:r>
              <a:rPr lang="en-US" altLang="zh-CN" sz="2800" i="1" dirty="0" err="1">
                <a:solidFill>
                  <a:srgbClr val="000000"/>
                </a:solidFill>
                <a:latin typeface="Times New Roman" pitchFamily="18" charset="0"/>
                <a:cs typeface="Times New Roman" pitchFamily="18" charset="0"/>
              </a:rPr>
              <a:t>A</a:t>
            </a:r>
            <a:r>
              <a:rPr lang="en-US" altLang="zh-CN" sz="2800" dirty="0" err="1">
                <a:solidFill>
                  <a:srgbClr val="000000"/>
                </a:solidFill>
                <a:latin typeface="Times New Roman" pitchFamily="18" charset="0"/>
                <a:cs typeface="Times New Roman" pitchFamily="18" charset="0"/>
                <a:sym typeface="Symbol" pitchFamily="18" charset="2"/>
              </a:rPr>
              <a:t></a:t>
            </a:r>
            <a:r>
              <a:rPr lang="en-US" altLang="zh-CN" sz="2800" baseline="30000" dirty="0" err="1">
                <a:solidFill>
                  <a:srgbClr val="000000"/>
                </a:solidFill>
                <a:latin typeface="Times New Roman" pitchFamily="18" charset="0"/>
                <a:cs typeface="Times New Roman" pitchFamily="18" charset="0"/>
                <a:sym typeface="Symbol" pitchFamily="18" charset="2"/>
              </a:rPr>
              <a:t>n</a:t>
            </a:r>
            <a:r>
              <a:rPr lang="en-US" altLang="zh-CN" sz="2800" dirty="0">
                <a:solidFill>
                  <a:srgbClr val="000000"/>
                </a:solidFill>
                <a:latin typeface="Times New Roman" pitchFamily="18" charset="0"/>
                <a:cs typeface="Times New Roman" pitchFamily="18" charset="0"/>
                <a:sym typeface="Symbol" pitchFamily="18" charset="2"/>
              </a:rPr>
              <a:t>,   -&lt; </a:t>
            </a:r>
            <a:r>
              <a:rPr lang="en-US" altLang="zh-CN" sz="2800" i="1" dirty="0">
                <a:solidFill>
                  <a:srgbClr val="000000"/>
                </a:solidFill>
                <a:latin typeface="Times New Roman" pitchFamily="18" charset="0"/>
                <a:cs typeface="Times New Roman" pitchFamily="18" charset="0"/>
                <a:sym typeface="Symbol" pitchFamily="18" charset="2"/>
              </a:rPr>
              <a:t>n</a:t>
            </a:r>
            <a:r>
              <a:rPr lang="en-US" altLang="zh-CN" sz="2800" dirty="0">
                <a:solidFill>
                  <a:srgbClr val="000000"/>
                </a:solidFill>
                <a:latin typeface="Times New Roman" pitchFamily="18" charset="0"/>
                <a:cs typeface="Times New Roman" pitchFamily="18" charset="0"/>
                <a:sym typeface="Symbol" pitchFamily="18" charset="2"/>
              </a:rPr>
              <a:t> &lt; </a:t>
            </a:r>
            <a:endParaRPr lang="en-US" altLang="zh-CN" sz="2800" dirty="0">
              <a:solidFill>
                <a:srgbClr val="000000"/>
              </a:solidFill>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	where </a:t>
            </a:r>
            <a:r>
              <a:rPr lang="en-US" altLang="zh-CN" sz="2800" i="1" dirty="0">
                <a:solidFill>
                  <a:srgbClr val="FF33CC"/>
                </a:solidFill>
                <a:latin typeface="Times New Roman" pitchFamily="18" charset="0"/>
                <a:cs typeface="Times New Roman" pitchFamily="18" charset="0"/>
              </a:rPr>
              <a:t>A</a:t>
            </a:r>
            <a:r>
              <a:rPr lang="en-US" altLang="zh-CN" sz="2800" dirty="0">
                <a:latin typeface="Times New Roman" pitchFamily="18" charset="0"/>
                <a:cs typeface="Times New Roman" pitchFamily="18" charset="0"/>
              </a:rPr>
              <a:t> and </a:t>
            </a:r>
            <a:r>
              <a:rPr lang="en-US" altLang="zh-CN" sz="2800" dirty="0">
                <a:solidFill>
                  <a:srgbClr val="FF33CC"/>
                </a:solidFill>
                <a:latin typeface="Times New Roman" pitchFamily="18" charset="0"/>
                <a:cs typeface="Times New Roman" pitchFamily="18" charset="0"/>
              </a:rPr>
              <a:t>a</a:t>
            </a:r>
            <a:r>
              <a:rPr lang="en-US" altLang="zh-CN" sz="2800" dirty="0">
                <a:latin typeface="Times New Roman" pitchFamily="18" charset="0"/>
                <a:cs typeface="Times New Roman" pitchFamily="18" charset="0"/>
              </a:rPr>
              <a:t> are real numbers</a:t>
            </a:r>
          </a:p>
        </p:txBody>
      </p:sp>
      <p:grpSp>
        <p:nvGrpSpPr>
          <p:cNvPr id="2" name="Group 14"/>
          <p:cNvGrpSpPr>
            <a:grpSpLocks/>
          </p:cNvGrpSpPr>
          <p:nvPr/>
        </p:nvGrpSpPr>
        <p:grpSpPr bwMode="auto">
          <a:xfrm>
            <a:off x="755650" y="3733800"/>
            <a:ext cx="3886200" cy="2581275"/>
            <a:chOff x="672" y="2352"/>
            <a:chExt cx="2448" cy="1626"/>
          </a:xfrm>
        </p:grpSpPr>
        <p:graphicFrame>
          <p:nvGraphicFramePr>
            <p:cNvPr id="52234" name="Object 10"/>
            <p:cNvGraphicFramePr>
              <a:graphicFrameLocks noChangeAspect="1"/>
            </p:cNvGraphicFramePr>
            <p:nvPr/>
          </p:nvGraphicFramePr>
          <p:xfrm>
            <a:off x="672" y="2592"/>
            <a:ext cx="2448" cy="1386"/>
          </p:xfrm>
          <a:graphic>
            <a:graphicData uri="http://schemas.openxmlformats.org/presentationml/2006/ole">
              <p:oleObj spid="_x0000_s56323" name="位图图像" r:id="rId3" imgW="4172532" imgH="2362530" progId="Paint.Picture">
                <p:embed/>
              </p:oleObj>
            </a:graphicData>
          </a:graphic>
        </p:graphicFrame>
        <p:sp>
          <p:nvSpPr>
            <p:cNvPr id="52236" name="Text Box 12"/>
            <p:cNvSpPr txBox="1">
              <a:spLocks noChangeArrowheads="1"/>
            </p:cNvSpPr>
            <p:nvPr/>
          </p:nvSpPr>
          <p:spPr bwMode="auto">
            <a:xfrm>
              <a:off x="1536" y="2352"/>
              <a:ext cx="528" cy="250"/>
            </a:xfrm>
            <a:prstGeom prst="rect">
              <a:avLst/>
            </a:prstGeom>
            <a:noFill/>
            <a:ln w="9525">
              <a:noFill/>
              <a:miter lim="800000"/>
              <a:headEnd/>
              <a:tailEnd/>
            </a:ln>
            <a:effectLst/>
          </p:spPr>
          <p:txBody>
            <a:bodyPr>
              <a:spAutoFit/>
            </a:bodyPr>
            <a:lstStyle/>
            <a:p>
              <a:pPr>
                <a:spcBef>
                  <a:spcPct val="50000"/>
                </a:spcBef>
              </a:pPr>
              <a:r>
                <a:rPr kumimoji="1" lang="en-US" altLang="zh-CN" sz="2000" b="1">
                  <a:latin typeface="Times New Roman" pitchFamily="18" charset="0"/>
                  <a:sym typeface="Symbol" pitchFamily="18" charset="2"/>
                </a:rPr>
                <a:t>=1.2</a:t>
              </a:r>
            </a:p>
          </p:txBody>
        </p:sp>
      </p:grpSp>
      <p:grpSp>
        <p:nvGrpSpPr>
          <p:cNvPr id="3" name="Group 15"/>
          <p:cNvGrpSpPr>
            <a:grpSpLocks/>
          </p:cNvGrpSpPr>
          <p:nvPr/>
        </p:nvGrpSpPr>
        <p:grpSpPr bwMode="auto">
          <a:xfrm>
            <a:off x="4643438" y="3733800"/>
            <a:ext cx="3810000" cy="2582863"/>
            <a:chOff x="3168" y="2352"/>
            <a:chExt cx="2400" cy="1627"/>
          </a:xfrm>
        </p:grpSpPr>
        <p:graphicFrame>
          <p:nvGraphicFramePr>
            <p:cNvPr id="52235" name="Object 11"/>
            <p:cNvGraphicFramePr>
              <a:graphicFrameLocks noChangeAspect="1"/>
            </p:cNvGraphicFramePr>
            <p:nvPr/>
          </p:nvGraphicFramePr>
          <p:xfrm>
            <a:off x="3168" y="2592"/>
            <a:ext cx="2400" cy="1387"/>
          </p:xfrm>
          <a:graphic>
            <a:graphicData uri="http://schemas.openxmlformats.org/presentationml/2006/ole">
              <p:oleObj spid="_x0000_s56322" name="位图图像" r:id="rId4" imgW="4219048" imgH="2438095" progId="Paint.Picture">
                <p:embed/>
              </p:oleObj>
            </a:graphicData>
          </a:graphic>
        </p:graphicFrame>
        <p:sp>
          <p:nvSpPr>
            <p:cNvPr id="52237" name="Text Box 13"/>
            <p:cNvSpPr txBox="1">
              <a:spLocks noChangeArrowheads="1"/>
            </p:cNvSpPr>
            <p:nvPr/>
          </p:nvSpPr>
          <p:spPr bwMode="auto">
            <a:xfrm>
              <a:off x="4032" y="2352"/>
              <a:ext cx="816" cy="250"/>
            </a:xfrm>
            <a:prstGeom prst="rect">
              <a:avLst/>
            </a:prstGeom>
            <a:noFill/>
            <a:ln w="9525">
              <a:noFill/>
              <a:miter lim="800000"/>
              <a:headEnd/>
              <a:tailEnd/>
            </a:ln>
            <a:effectLst/>
          </p:spPr>
          <p:txBody>
            <a:bodyPr>
              <a:spAutoFit/>
            </a:bodyPr>
            <a:lstStyle/>
            <a:p>
              <a:pPr>
                <a:spcBef>
                  <a:spcPct val="50000"/>
                </a:spcBef>
              </a:pPr>
              <a:r>
                <a:rPr kumimoji="1" lang="en-US" altLang="zh-CN" sz="2000" b="1">
                  <a:latin typeface="Times New Roman" pitchFamily="18" charset="0"/>
                  <a:sym typeface="Symbol" pitchFamily="18" charset="2"/>
                </a:rPr>
                <a:t>=0.9</a:t>
              </a:r>
            </a:p>
          </p:txBody>
        </p:sp>
      </p:grpSp>
      <p:sp>
        <p:nvSpPr>
          <p:cNvPr id="10" name="Date Placeholder 9"/>
          <p:cNvSpPr>
            <a:spLocks noGrp="1"/>
          </p:cNvSpPr>
          <p:nvPr>
            <p:ph type="dt" sz="half" idx="10"/>
          </p:nvPr>
        </p:nvSpPr>
        <p:spPr/>
        <p:txBody>
          <a:bodyPr/>
          <a:lstStyle/>
          <a:p>
            <a:fld id="{B5DCB643-CBC9-448E-9F18-18A8F0BCA9BD}" type="datetime4">
              <a:rPr lang="en-US" smtClean="0"/>
              <a:t>April 2, 2020</a:t>
            </a:fld>
            <a:endParaRPr lang="en-US"/>
          </a:p>
        </p:txBody>
      </p:sp>
      <p:sp>
        <p:nvSpPr>
          <p:cNvPr id="11" name="Slide Number Placeholder 10"/>
          <p:cNvSpPr>
            <a:spLocks noGrp="1"/>
          </p:cNvSpPr>
          <p:nvPr>
            <p:ph type="sldNum" sz="quarter" idx="12"/>
          </p:nvPr>
        </p:nvSpPr>
        <p:spPr/>
        <p:txBody>
          <a:bodyPr/>
          <a:lstStyle/>
          <a:p>
            <a:fld id="{D254C499-68F3-4A36-AC55-137D8BD15353}" type="slidenum">
              <a:rPr lang="en-US" smtClean="0"/>
              <a:pPr/>
              <a:t>66</a:t>
            </a:fld>
            <a:endParaRPr lang="en-US"/>
          </a:p>
        </p:txBody>
      </p:sp>
      <p:sp>
        <p:nvSpPr>
          <p:cNvPr id="12" name="Footer Placeholder 11"/>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533400"/>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56B3D23B-F16C-4099-A9BD-074B90E820F8}" type="datetime4">
              <a:rPr lang="en-US" smtClean="0"/>
              <a:t>April 2, 2020</a:t>
            </a:fld>
            <a:endParaRPr lang="en-US"/>
          </a:p>
        </p:txBody>
      </p:sp>
      <p:sp>
        <p:nvSpPr>
          <p:cNvPr id="3" name="Content Placeholder 2"/>
          <p:cNvSpPr>
            <a:spLocks noGrp="1"/>
          </p:cNvSpPr>
          <p:nvPr>
            <p:ph idx="1"/>
          </p:nvPr>
        </p:nvSpPr>
        <p:spPr>
          <a:xfrm>
            <a:off x="609600" y="1524000"/>
            <a:ext cx="8229600" cy="3352801"/>
          </a:xfrm>
        </p:spPr>
        <p:txBody>
          <a:bodyPr>
            <a:normAutofit/>
          </a:bodyPr>
          <a:lstStyle/>
          <a:p>
            <a:pPr marL="0" indent="0">
              <a:buNone/>
            </a:pPr>
            <a:r>
              <a:rPr lang="en-US" sz="2800" b="1" dirty="0" smtClean="0">
                <a:latin typeface="Times New Roman" pitchFamily="18" charset="0"/>
                <a:cs typeface="Times New Roman" pitchFamily="18" charset="0"/>
              </a:rPr>
              <a:t>Stationary Signals</a:t>
            </a:r>
          </a:p>
          <a:p>
            <a:pPr algn="just"/>
            <a:r>
              <a:rPr lang="en-US" sz="2800" dirty="0">
                <a:latin typeface="Times New Roman" pitchFamily="18" charset="0"/>
                <a:cs typeface="Times New Roman" pitchFamily="18" charset="0"/>
              </a:rPr>
              <a:t>Stationary signals are constant in their statistical parameters (e.g., amplitude, standard deviation</a:t>
            </a:r>
            <a:r>
              <a:rPr lang="en-US" sz="2800" dirty="0" smtClean="0">
                <a:latin typeface="Times New Roman" pitchFamily="18" charset="0"/>
                <a:cs typeface="Times New Roman" pitchFamily="18" charset="0"/>
              </a:rPr>
              <a:t>) over </a:t>
            </a:r>
            <a:r>
              <a:rPr lang="en-US" sz="2800" dirty="0">
                <a:latin typeface="Times New Roman" pitchFamily="18" charset="0"/>
                <a:cs typeface="Times New Roman" pitchFamily="18" charset="0"/>
              </a:rPr>
              <a:t>time</a:t>
            </a:r>
            <a:r>
              <a:rPr lang="en-US" sz="2800" dirty="0" smtClean="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stationary signal is one whose </a:t>
            </a:r>
            <a:r>
              <a:rPr lang="en-US" sz="2800" i="1" dirty="0">
                <a:latin typeface="Times New Roman" pitchFamily="18" charset="0"/>
                <a:cs typeface="Times New Roman" pitchFamily="18" charset="0"/>
              </a:rPr>
              <a:t>long-term statistics</a:t>
            </a:r>
            <a:r>
              <a:rPr lang="en-US" sz="2800" dirty="0">
                <a:latin typeface="Times New Roman" pitchFamily="18" charset="0"/>
                <a:cs typeface="Times New Roman" pitchFamily="18" charset="0"/>
              </a:rPr>
              <a:t> do not change with time</a:t>
            </a:r>
            <a:r>
              <a:rPr lang="en-US" sz="2800" dirty="0" smtClean="0">
                <a:latin typeface="Times New Roman" pitchFamily="18" charset="0"/>
                <a:cs typeface="Times New Roman" pitchFamily="18" charset="0"/>
              </a:rPr>
              <a:t>.</a:t>
            </a:r>
            <a:endParaRPr lang="en-US" sz="2800" b="1" dirty="0" smtClean="0">
              <a:solidFill>
                <a:srgbClr val="00B050"/>
              </a:solidFill>
              <a:latin typeface="Times New Roman" pitchFamily="18" charset="0"/>
              <a:cs typeface="Times New Roman" pitchFamily="18" charset="0"/>
            </a:endParaRPr>
          </a:p>
          <a:p>
            <a:pPr marL="0" indent="0">
              <a:buNone/>
            </a:pPr>
            <a:endParaRPr lang="en-US" sz="2800" dirty="0" smtClean="0"/>
          </a:p>
          <a:p>
            <a:pPr marL="0" indent="0">
              <a:buNone/>
            </a:pPr>
            <a:endParaRPr lang="en-US" sz="2800" b="1" dirty="0" smtClean="0">
              <a:solidFill>
                <a:srgbClr val="00B050"/>
              </a:solidFill>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67</a:t>
            </a:fld>
            <a:endParaRPr lang="en-US"/>
          </a:p>
        </p:txBody>
      </p:sp>
      <p:sp>
        <p:nvSpPr>
          <p:cNvPr id="7" name="Footer Placeholder 6"/>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5318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C00000"/>
                </a:solidFill>
                <a:latin typeface="Times New Roman" pitchFamily="18" charset="0"/>
                <a:cs typeface="Times New Roman" pitchFamily="18" charset="0"/>
              </a:rPr>
              <a:t>Example: Stationary </a:t>
            </a:r>
            <a:r>
              <a:rPr lang="en-US" sz="4000" b="1" dirty="0" smtClean="0">
                <a:solidFill>
                  <a:srgbClr val="C00000"/>
                </a:solidFill>
                <a:latin typeface="Times New Roman" pitchFamily="18" charset="0"/>
                <a:cs typeface="Times New Roman" pitchFamily="18" charset="0"/>
              </a:rPr>
              <a:t>Signals</a:t>
            </a:r>
            <a:r>
              <a:rPr lang="en-US" b="1" dirty="0" smtClean="0"/>
              <a:t/>
            </a:r>
            <a:br>
              <a:rPr lang="en-US" b="1" dirty="0" smtClean="0"/>
            </a:br>
            <a:endParaRPr lang="en-US" dirty="0"/>
          </a:p>
        </p:txBody>
      </p:sp>
      <p:sp>
        <p:nvSpPr>
          <p:cNvPr id="3" name="Content Placeholder 2"/>
          <p:cNvSpPr>
            <a:spLocks noGrp="1"/>
          </p:cNvSpPr>
          <p:nvPr>
            <p:ph idx="1"/>
          </p:nvPr>
        </p:nvSpPr>
        <p:spPr>
          <a:xfrm>
            <a:off x="304800" y="1143000"/>
            <a:ext cx="8534400" cy="4983163"/>
          </a:xfrm>
        </p:spPr>
        <p:txBody>
          <a:bodyPr/>
          <a:lstStyle/>
          <a:p>
            <a:pPr marL="0" indent="0">
              <a:buNone/>
            </a:pPr>
            <a:r>
              <a:rPr lang="en-US" sz="2400" dirty="0" smtClean="0">
                <a:latin typeface="Times New Roman" pitchFamily="18" charset="0"/>
                <a:cs typeface="Times New Roman" pitchFamily="18" charset="0"/>
              </a:rPr>
              <a:t>For example the following </a:t>
            </a:r>
            <a:r>
              <a:rPr lang="en-US" sz="2400" dirty="0" smtClean="0">
                <a:latin typeface="Times New Roman" pitchFamily="18" charset="0"/>
                <a:cs typeface="Times New Roman" pitchFamily="18" charset="0"/>
              </a:rPr>
              <a:t>signal</a:t>
            </a:r>
            <a:endParaRPr lang="en-US" sz="2400"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x(t)=</a:t>
            </a:r>
            <a:r>
              <a:rPr lang="en-US" sz="2400" b="1" dirty="0" err="1" smtClean="0">
                <a:latin typeface="Times New Roman" pitchFamily="18" charset="0"/>
                <a:cs typeface="Times New Roman" pitchFamily="18" charset="0"/>
              </a:rPr>
              <a:t>cos</a:t>
            </a:r>
            <a:r>
              <a:rPr lang="en-US" sz="2400" b="1" dirty="0" smtClean="0">
                <a:latin typeface="Times New Roman" pitchFamily="18" charset="0"/>
                <a:cs typeface="Times New Roman" pitchFamily="18" charset="0"/>
              </a:rPr>
              <a:t>(2*pi*10*t)+</a:t>
            </a:r>
            <a:r>
              <a:rPr lang="en-US" sz="2400" b="1" dirty="0" err="1" smtClean="0">
                <a:latin typeface="Times New Roman" pitchFamily="18" charset="0"/>
                <a:cs typeface="Times New Roman" pitchFamily="18" charset="0"/>
              </a:rPr>
              <a:t>cos</a:t>
            </a:r>
            <a:r>
              <a:rPr lang="en-US" sz="2400" b="1" dirty="0" smtClean="0">
                <a:latin typeface="Times New Roman" pitchFamily="18" charset="0"/>
                <a:cs typeface="Times New Roman" pitchFamily="18" charset="0"/>
              </a:rPr>
              <a:t>(2*pi*25*t)+</a:t>
            </a:r>
            <a:r>
              <a:rPr lang="en-US" sz="2400" b="1" dirty="0" err="1" smtClean="0">
                <a:latin typeface="Times New Roman" pitchFamily="18" charset="0"/>
                <a:cs typeface="Times New Roman" pitchFamily="18" charset="0"/>
              </a:rPr>
              <a:t>cos</a:t>
            </a:r>
            <a:r>
              <a:rPr lang="en-US" sz="2400" b="1" dirty="0" smtClean="0">
                <a:latin typeface="Times New Roman" pitchFamily="18" charset="0"/>
                <a:cs typeface="Times New Roman" pitchFamily="18" charset="0"/>
              </a:rPr>
              <a:t>(2*pi*50*t)+</a:t>
            </a:r>
            <a:r>
              <a:rPr lang="en-US" sz="2400" b="1" dirty="0" err="1" smtClean="0">
                <a:latin typeface="Times New Roman" pitchFamily="18" charset="0"/>
                <a:cs typeface="Times New Roman" pitchFamily="18" charset="0"/>
              </a:rPr>
              <a:t>cos</a:t>
            </a:r>
            <a:r>
              <a:rPr lang="en-US" sz="2400" b="1" dirty="0" smtClean="0">
                <a:latin typeface="Times New Roman" pitchFamily="18" charset="0"/>
                <a:cs typeface="Times New Roman" pitchFamily="18" charset="0"/>
              </a:rPr>
              <a:t>(2*pi*100*t) </a:t>
            </a:r>
          </a:p>
          <a:p>
            <a:pPr marL="0" indent="0">
              <a:buNone/>
            </a:pPr>
            <a:r>
              <a:rPr lang="en-US" sz="2400" dirty="0" smtClean="0">
                <a:latin typeface="Times New Roman" pitchFamily="18" charset="0"/>
                <a:cs typeface="Times New Roman" pitchFamily="18" charset="0"/>
              </a:rPr>
              <a:t>is a stationary signal, because it has frequencies of 10, 25, 50, and 100 Hz at any given time instant. This signal is plotted below:</a:t>
            </a:r>
          </a:p>
          <a:p>
            <a:endParaRPr lang="en-US" dirty="0"/>
          </a:p>
        </p:txBody>
      </p:sp>
      <p:sp>
        <p:nvSpPr>
          <p:cNvPr id="4" name="Date Placeholder 3"/>
          <p:cNvSpPr>
            <a:spLocks noGrp="1"/>
          </p:cNvSpPr>
          <p:nvPr>
            <p:ph type="dt" sz="half" idx="10"/>
          </p:nvPr>
        </p:nvSpPr>
        <p:spPr/>
        <p:txBody>
          <a:bodyPr/>
          <a:lstStyle/>
          <a:p>
            <a:fld id="{951B1B9D-F62D-42CC-B0CE-B68E51FF4599}"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68</a:t>
            </a:fld>
            <a:endParaRPr lang="en-US"/>
          </a:p>
        </p:txBody>
      </p:sp>
      <p:pic>
        <p:nvPicPr>
          <p:cNvPr id="7" name="Picture 6" descr="http://users.rowan.edu/%7Epolikar/WAVELETS/figure1_5.gif"/>
          <p:cNvPicPr/>
          <p:nvPr/>
        </p:nvPicPr>
        <p:blipFill>
          <a:blip r:embed="rId2"/>
          <a:srcRect/>
          <a:stretch>
            <a:fillRect/>
          </a:stretch>
        </p:blipFill>
        <p:spPr bwMode="auto">
          <a:xfrm>
            <a:off x="1447800" y="3581400"/>
            <a:ext cx="6096000" cy="255016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33400"/>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4" name="Date Placeholder 3"/>
          <p:cNvSpPr>
            <a:spLocks noGrp="1"/>
          </p:cNvSpPr>
          <p:nvPr>
            <p:ph type="dt" sz="half" idx="10"/>
          </p:nvPr>
        </p:nvSpPr>
        <p:spPr/>
        <p:txBody>
          <a:bodyPr/>
          <a:lstStyle/>
          <a:p>
            <a:fld id="{F601D5DE-8B8F-48DD-A9FC-8B74A984F2E4}" type="datetime4">
              <a:rPr lang="en-US" smtClean="0"/>
              <a:t>April 2, 2020</a:t>
            </a:fld>
            <a:endParaRPr lang="en-US"/>
          </a:p>
        </p:txBody>
      </p:sp>
      <p:sp>
        <p:nvSpPr>
          <p:cNvPr id="3" name="Content Placeholder 2"/>
          <p:cNvSpPr>
            <a:spLocks noGrp="1"/>
          </p:cNvSpPr>
          <p:nvPr>
            <p:ph idx="1"/>
          </p:nvPr>
        </p:nvSpPr>
        <p:spPr>
          <a:xfrm>
            <a:off x="457200" y="1447800"/>
            <a:ext cx="8229600" cy="2819399"/>
          </a:xfrm>
        </p:spPr>
        <p:txBody>
          <a:bodyPr>
            <a:normAutofit lnSpcReduction="10000"/>
          </a:bodyPr>
          <a:lstStyle/>
          <a:p>
            <a:pPr marL="0" indent="0" algn="just">
              <a:buNone/>
            </a:pPr>
            <a:r>
              <a:rPr lang="en-US" sz="2800" b="1" dirty="0" smtClean="0">
                <a:latin typeface="Times New Roman" pitchFamily="18" charset="0"/>
                <a:cs typeface="Times New Roman" pitchFamily="18" charset="0"/>
              </a:rPr>
              <a:t>Non-Stationary Signals</a:t>
            </a:r>
          </a:p>
          <a:p>
            <a:pPr algn="just"/>
            <a:r>
              <a:rPr lang="en-US" sz="2800" dirty="0" smtClean="0">
                <a:latin typeface="Times New Roman" pitchFamily="18" charset="0"/>
                <a:cs typeface="Times New Roman" pitchFamily="18" charset="0"/>
              </a:rPr>
              <a:t>The statistical </a:t>
            </a:r>
            <a:r>
              <a:rPr lang="en-US" sz="2800" dirty="0">
                <a:latin typeface="Times New Roman" pitchFamily="18" charset="0"/>
                <a:cs typeface="Times New Roman" pitchFamily="18" charset="0"/>
              </a:rPr>
              <a:t>parameters (e.g., amplitude, standard deviation</a:t>
            </a:r>
            <a:r>
              <a:rPr lang="en-US" sz="2800" dirty="0" smtClean="0">
                <a:latin typeface="Times New Roman" pitchFamily="18" charset="0"/>
                <a:cs typeface="Times New Roman" pitchFamily="18" charset="0"/>
              </a:rPr>
              <a:t>) of non-stationary signals are not constant over </a:t>
            </a:r>
            <a:r>
              <a:rPr lang="en-US" sz="2800" dirty="0">
                <a:latin typeface="Times New Roman" pitchFamily="18" charset="0"/>
                <a:cs typeface="Times New Roman" pitchFamily="18" charset="0"/>
              </a:rPr>
              <a:t>time</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Non-stationary </a:t>
            </a:r>
            <a:r>
              <a:rPr lang="en-US" sz="2800" dirty="0">
                <a:latin typeface="Times New Roman" pitchFamily="18" charset="0"/>
                <a:cs typeface="Times New Roman" pitchFamily="18" charset="0"/>
              </a:rPr>
              <a:t>signal is one whose </a:t>
            </a:r>
            <a:r>
              <a:rPr lang="en-US" sz="2800" i="1" dirty="0">
                <a:latin typeface="Times New Roman" pitchFamily="18" charset="0"/>
                <a:cs typeface="Times New Roman" pitchFamily="18" charset="0"/>
              </a:rPr>
              <a:t>long-term statistics</a:t>
            </a:r>
            <a:r>
              <a:rPr lang="en-US" sz="2800" dirty="0">
                <a:latin typeface="Times New Roman" pitchFamily="18" charset="0"/>
                <a:cs typeface="Times New Roman" pitchFamily="18" charset="0"/>
              </a:rPr>
              <a:t> do </a:t>
            </a:r>
            <a:r>
              <a:rPr lang="en-US" sz="2800" dirty="0" smtClean="0">
                <a:latin typeface="Times New Roman" pitchFamily="18" charset="0"/>
                <a:cs typeface="Times New Roman" pitchFamily="18" charset="0"/>
              </a:rPr>
              <a:t>change </a:t>
            </a:r>
            <a:r>
              <a:rPr lang="en-US" sz="2800" dirty="0">
                <a:latin typeface="Times New Roman" pitchFamily="18" charset="0"/>
                <a:cs typeface="Times New Roman" pitchFamily="18" charset="0"/>
              </a:rPr>
              <a:t>with time</a:t>
            </a:r>
            <a:r>
              <a:rPr lang="en-US" sz="2800" dirty="0" smtClean="0">
                <a:latin typeface="Times New Roman" pitchFamily="18" charset="0"/>
                <a:cs typeface="Times New Roman" pitchFamily="18" charset="0"/>
              </a:rPr>
              <a:t>.</a:t>
            </a:r>
          </a:p>
          <a:p>
            <a:endParaRPr lang="en-US" sz="2800" b="1" dirty="0" smtClean="0">
              <a:solidFill>
                <a:srgbClr val="00B050"/>
              </a:solidFill>
            </a:endParaRPr>
          </a:p>
          <a:p>
            <a:pPr marL="0" indent="0">
              <a:buNone/>
            </a:pPr>
            <a:endParaRPr lang="en-US" sz="2800" dirty="0" smtClean="0"/>
          </a:p>
          <a:p>
            <a:pPr marL="0" indent="0">
              <a:buNone/>
            </a:pPr>
            <a:endParaRPr lang="en-US" sz="2800" b="1" dirty="0" smtClean="0">
              <a:solidFill>
                <a:srgbClr val="00B050"/>
              </a:solidFill>
            </a:endParaRPr>
          </a:p>
        </p:txBody>
      </p:sp>
      <p:sp>
        <p:nvSpPr>
          <p:cNvPr id="5" name="Slide Number Placeholder 4"/>
          <p:cNvSpPr>
            <a:spLocks noGrp="1"/>
          </p:cNvSpPr>
          <p:nvPr>
            <p:ph type="sldNum" sz="quarter" idx="12"/>
          </p:nvPr>
        </p:nvSpPr>
        <p:spPr/>
        <p:txBody>
          <a:bodyPr/>
          <a:lstStyle/>
          <a:p>
            <a:fld id="{D254C499-68F3-4A36-AC55-137D8BD15353}" type="slidenum">
              <a:rPr lang="en-US" smtClean="0"/>
              <a:pPr/>
              <a:t>69</a:t>
            </a:fld>
            <a:endParaRPr lang="en-US"/>
          </a:p>
        </p:txBody>
      </p:sp>
      <p:sp>
        <p:nvSpPr>
          <p:cNvPr id="8" name="Footer Placeholder 7"/>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123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457200" y="1219200"/>
            <a:ext cx="8229600" cy="4906963"/>
          </a:xfrm>
        </p:spPr>
        <p:txBody>
          <a:bodyPr>
            <a:normAutofit/>
          </a:bodyPr>
          <a:lstStyle/>
          <a:p>
            <a:pPr algn="just"/>
            <a:r>
              <a:rPr lang="en-CA" sz="2400" dirty="0" smtClean="0">
                <a:latin typeface="Times New Roman" pitchFamily="18" charset="0"/>
                <a:ea typeface="ＭＳ Ｐゴシック" pitchFamily="34" charset="-128"/>
                <a:cs typeface="Times New Roman" pitchFamily="18" charset="0"/>
              </a:rPr>
              <a:t>A common method of obtaining information about a remote object is to bounce a </a:t>
            </a:r>
            <a:r>
              <a:rPr lang="en-CA" sz="2400" i="1" dirty="0" smtClean="0">
                <a:latin typeface="Times New Roman" pitchFamily="18" charset="0"/>
                <a:ea typeface="ＭＳ Ｐゴシック" pitchFamily="34" charset="-128"/>
                <a:cs typeface="Times New Roman" pitchFamily="18" charset="0"/>
              </a:rPr>
              <a:t>wave</a:t>
            </a:r>
            <a:r>
              <a:rPr lang="en-CA" sz="2400" dirty="0" smtClean="0">
                <a:latin typeface="Times New Roman" pitchFamily="18" charset="0"/>
                <a:ea typeface="ＭＳ Ｐゴシック" pitchFamily="34" charset="-128"/>
                <a:cs typeface="Times New Roman" pitchFamily="18" charset="0"/>
              </a:rPr>
              <a:t> off of it.</a:t>
            </a:r>
          </a:p>
          <a:p>
            <a:pPr algn="just"/>
            <a:r>
              <a:rPr lang="en-CA" sz="2400" dirty="0" smtClean="0">
                <a:latin typeface="Times New Roman" pitchFamily="18" charset="0"/>
                <a:ea typeface="ＭＳ Ｐゴシック" pitchFamily="34" charset="-128"/>
                <a:cs typeface="Times New Roman" pitchFamily="18" charset="0"/>
              </a:rPr>
              <a:t>Applications include radar and sonar.</a:t>
            </a:r>
          </a:p>
          <a:p>
            <a:pPr algn="just"/>
            <a:r>
              <a:rPr lang="en-CA" sz="2400" dirty="0" smtClean="0">
                <a:latin typeface="Times New Roman" pitchFamily="18" charset="0"/>
                <a:ea typeface="ＭＳ Ｐゴシック" pitchFamily="34" charset="-128"/>
                <a:cs typeface="Times New Roman" pitchFamily="18" charset="0"/>
              </a:rPr>
              <a:t>DSP can be used for filtering and compressing the data.</a:t>
            </a:r>
          </a:p>
        </p:txBody>
      </p:sp>
      <p:sp>
        <p:nvSpPr>
          <p:cNvPr id="3" name="Title 2"/>
          <p:cNvSpPr>
            <a:spLocks noGrp="1"/>
          </p:cNvSpPr>
          <p:nvPr>
            <p:ph type="title"/>
          </p:nvPr>
        </p:nvSpPr>
        <p:spPr/>
        <p:txBody>
          <a:bodyPr>
            <a:normAutofit/>
          </a:bodyPr>
          <a:lstStyle/>
          <a:p>
            <a:pPr>
              <a:defRPr/>
            </a:pPr>
            <a:r>
              <a:rPr lang="en-US" sz="3600" b="1" dirty="0" smtClean="0">
                <a:solidFill>
                  <a:srgbClr val="C00000"/>
                </a:solidFill>
                <a:latin typeface="Times New Roman" pitchFamily="18" charset="0"/>
                <a:cs typeface="Times New Roman" pitchFamily="18" charset="0"/>
              </a:rPr>
              <a:t>DSP</a:t>
            </a:r>
            <a:r>
              <a:rPr lang="en-US" sz="3600" b="1" dirty="0" smtClean="0">
                <a:solidFill>
                  <a:srgbClr val="C00000"/>
                </a:solidFill>
                <a:latin typeface="Times New Roman" pitchFamily="18" charset="0"/>
                <a:ea typeface="+mj-ea"/>
                <a:cs typeface="Times New Roman" pitchFamily="18" charset="0"/>
              </a:rPr>
              <a:t> </a:t>
            </a:r>
            <a:r>
              <a:rPr lang="en-US" sz="3600" b="1" dirty="0" smtClean="0">
                <a:solidFill>
                  <a:srgbClr val="C00000"/>
                </a:solidFill>
                <a:latin typeface="Times New Roman" pitchFamily="18" charset="0"/>
                <a:ea typeface="+mj-ea"/>
                <a:cs typeface="Times New Roman" pitchFamily="18" charset="0"/>
              </a:rPr>
              <a:t>Application: </a:t>
            </a:r>
            <a:r>
              <a:rPr lang="en-CA" sz="3600" b="1" dirty="0" smtClean="0">
                <a:solidFill>
                  <a:srgbClr val="C00000"/>
                </a:solidFill>
                <a:latin typeface="Times New Roman" pitchFamily="18" charset="0"/>
                <a:ea typeface="+mj-ea"/>
                <a:cs typeface="Times New Roman" pitchFamily="18" charset="0"/>
              </a:rPr>
              <a:t>Echo Location</a:t>
            </a:r>
            <a:endParaRPr lang="en-CA" sz="3600" b="1" dirty="0">
              <a:solidFill>
                <a:srgbClr val="C00000"/>
              </a:solidFill>
              <a:latin typeface="Times New Roman" pitchFamily="18" charset="0"/>
              <a:ea typeface="+mj-ea"/>
              <a:cs typeface="Times New Roman" pitchFamily="18" charset="0"/>
            </a:endParaRPr>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9F33D3F-511E-48C5-99ED-E017BC318469}" type="slidenum">
              <a:rPr lang="en-US" sz="1000"/>
              <a:pPr eaLnBrk="1" hangingPunct="1"/>
              <a:t>7</a:t>
            </a:fld>
            <a:endParaRPr lang="en-US" sz="1000"/>
          </a:p>
        </p:txBody>
      </p:sp>
      <p:pic>
        <p:nvPicPr>
          <p:cNvPr id="37894" name="Picture 5" descr="496px-Sonar_Principle_EN.svg[1].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3276600"/>
            <a:ext cx="4546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5" name="Picture 6" descr="sonar_multibeam_top.g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6400" y="3276600"/>
            <a:ext cx="238125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6" name="TextBox 7"/>
          <p:cNvSpPr txBox="1">
            <a:spLocks noChangeArrowheads="1"/>
          </p:cNvSpPr>
          <p:nvPr/>
        </p:nvSpPr>
        <p:spPr bwMode="auto">
          <a:xfrm>
            <a:off x="8001000" y="5410200"/>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CA" sz="1400"/>
              <a:t>Source: WHIO</a:t>
            </a:r>
          </a:p>
        </p:txBody>
      </p:sp>
      <p:sp>
        <p:nvSpPr>
          <p:cNvPr id="37897" name="TextBox 8"/>
          <p:cNvSpPr txBox="1">
            <a:spLocks noChangeArrowheads="1"/>
          </p:cNvSpPr>
          <p:nvPr/>
        </p:nvSpPr>
        <p:spPr bwMode="auto">
          <a:xfrm>
            <a:off x="2743200" y="5791200"/>
            <a:ext cx="1143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CA" sz="1400"/>
              <a:t>Source: CCTT.org</a:t>
            </a:r>
          </a:p>
        </p:txBody>
      </p:sp>
      <p:sp>
        <p:nvSpPr>
          <p:cNvPr id="10" name="Date Placeholder 9"/>
          <p:cNvSpPr>
            <a:spLocks noGrp="1"/>
          </p:cNvSpPr>
          <p:nvPr>
            <p:ph type="dt" sz="half" idx="10"/>
          </p:nvPr>
        </p:nvSpPr>
        <p:spPr/>
        <p:txBody>
          <a:bodyPr/>
          <a:lstStyle/>
          <a:p>
            <a:fld id="{D15484EA-BA0C-4F97-A35E-AEC69A41D181}" type="datetime4">
              <a:rPr lang="en-US" smtClean="0"/>
              <a:t>April 2, 2020</a:t>
            </a:fld>
            <a:endParaRPr lang="en-US"/>
          </a:p>
        </p:txBody>
      </p:sp>
      <p:sp>
        <p:nvSpPr>
          <p:cNvPr id="12" name="Footer Placeholder 11"/>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blinds(horizontal)">
                                      <p:cBhvr>
                                        <p:cTn id="17" dur="500"/>
                                        <p:tgtEl>
                                          <p:spTgt spid="3789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7897"/>
                                        </p:tgtEl>
                                        <p:attrNameLst>
                                          <p:attrName>style.visibility</p:attrName>
                                        </p:attrNameLst>
                                      </p:cBhvr>
                                      <p:to>
                                        <p:strVal val="visible"/>
                                      </p:to>
                                    </p:set>
                                    <p:animEffect transition="in" filter="blinds(horizontal)">
                                      <p:cBhvr>
                                        <p:cTn id="20" dur="500"/>
                                        <p:tgtEl>
                                          <p:spTgt spid="378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7895"/>
                                        </p:tgtEl>
                                        <p:attrNameLst>
                                          <p:attrName>style.visibility</p:attrName>
                                        </p:attrNameLst>
                                      </p:cBhvr>
                                      <p:to>
                                        <p:strVal val="visible"/>
                                      </p:to>
                                    </p:set>
                                    <p:animEffect transition="in" filter="blinds(horizontal)">
                                      <p:cBhvr>
                                        <p:cTn id="25" dur="500"/>
                                        <p:tgtEl>
                                          <p:spTgt spid="3789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7896"/>
                                        </p:tgtEl>
                                        <p:attrNameLst>
                                          <p:attrName>style.visibility</p:attrName>
                                        </p:attrNameLst>
                                      </p:cBhvr>
                                      <p:to>
                                        <p:strVal val="visible"/>
                                      </p:to>
                                    </p:set>
                                    <p:animEffect transition="in" filter="blinds(horizontal)">
                                      <p:cBhvr>
                                        <p:cTn id="28" dur="500"/>
                                        <p:tgtEl>
                                          <p:spTgt spid="378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7890">
                                            <p:txEl>
                                              <p:pRg st="2" end="2"/>
                                            </p:txEl>
                                          </p:spTgt>
                                        </p:tgtEl>
                                        <p:attrNameLst>
                                          <p:attrName>style.visibility</p:attrName>
                                        </p:attrNameLst>
                                      </p:cBhvr>
                                      <p:to>
                                        <p:strVal val="visible"/>
                                      </p:to>
                                    </p:set>
                                    <p:animEffect transition="in" filter="blinds(horizontal)">
                                      <p:cBhvr>
                                        <p:cTn id="33" dur="500"/>
                                        <p:tgtEl>
                                          <p:spTgt spid="378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b="1" dirty="0" smtClean="0">
                <a:solidFill>
                  <a:srgbClr val="C00000"/>
                </a:solidFill>
                <a:latin typeface="Times New Roman" pitchFamily="18" charset="0"/>
                <a:cs typeface="Times New Roman" pitchFamily="18" charset="0"/>
              </a:rPr>
              <a:t>Example: </a:t>
            </a:r>
            <a:r>
              <a:rPr lang="en-US" sz="4000" b="1" dirty="0" smtClean="0">
                <a:solidFill>
                  <a:srgbClr val="C00000"/>
                </a:solidFill>
                <a:latin typeface="Times New Roman" pitchFamily="18" charset="0"/>
                <a:cs typeface="Times New Roman" pitchFamily="18" charset="0"/>
              </a:rPr>
              <a:t>Non-Stationary Signals</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sz="2800" b="1" dirty="0" smtClean="0">
                <a:latin typeface="Times New Roman" pitchFamily="18" charset="0"/>
                <a:cs typeface="Times New Roman" pitchFamily="18" charset="0"/>
              </a:rPr>
              <a:t>Example : </a:t>
            </a:r>
          </a:p>
          <a:p>
            <a:pPr marL="0" indent="0" algn="just">
              <a:buNone/>
            </a:pPr>
            <a:r>
              <a:rPr lang="en-US" sz="2800" dirty="0" smtClean="0">
                <a:latin typeface="Times New Roman" pitchFamily="18" charset="0"/>
                <a:cs typeface="Times New Roman" pitchFamily="18" charset="0"/>
              </a:rPr>
              <a:t>The interval 0 to 300 ms has a 100 Hz sinusoid, the interval 300 to 600 ms has a 50 Hz sinusoid, the interval 600 to 800 ms has a 25 Hz sinusoid, and finally the interval 800 to 1000 ms has a 10 Hz sinusoid.</a:t>
            </a:r>
          </a:p>
          <a:p>
            <a:endParaRPr lang="en-US" dirty="0"/>
          </a:p>
        </p:txBody>
      </p:sp>
      <p:sp>
        <p:nvSpPr>
          <p:cNvPr id="4" name="Date Placeholder 3"/>
          <p:cNvSpPr>
            <a:spLocks noGrp="1"/>
          </p:cNvSpPr>
          <p:nvPr>
            <p:ph type="dt" sz="half" idx="10"/>
          </p:nvPr>
        </p:nvSpPr>
        <p:spPr/>
        <p:txBody>
          <a:bodyPr/>
          <a:lstStyle/>
          <a:p>
            <a:fld id="{E4F451A7-43E7-45F7-B623-0D0697CFFC8A}"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70</a:t>
            </a:fld>
            <a:endParaRPr lang="en-US"/>
          </a:p>
        </p:txBody>
      </p:sp>
      <p:pic>
        <p:nvPicPr>
          <p:cNvPr id="7" name="Picture 6" descr="http://users.rowan.edu/%7Epolikar/WAVELETS/figure1_8.gif"/>
          <p:cNvPicPr/>
          <p:nvPr/>
        </p:nvPicPr>
        <p:blipFill>
          <a:blip r:embed="rId2"/>
          <a:srcRect/>
          <a:stretch>
            <a:fillRect/>
          </a:stretch>
        </p:blipFill>
        <p:spPr bwMode="auto">
          <a:xfrm>
            <a:off x="1524001" y="3429000"/>
            <a:ext cx="6248400" cy="304609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914400"/>
            <a:ext cx="8229600" cy="5334000"/>
          </a:xfrm>
        </p:spPr>
        <p:txBody>
          <a:bodyPr>
            <a:normAutofit fontScale="70000" lnSpcReduction="20000"/>
          </a:bodyPr>
          <a:lstStyle/>
          <a:p>
            <a:pPr>
              <a:buFont typeface="Wingdings" pitchFamily="2" charset="2"/>
              <a:buChar char="ü"/>
            </a:pPr>
            <a:r>
              <a:rPr lang="en-US" sz="3400" b="1" dirty="0" smtClean="0">
                <a:latin typeface="Times New Roman" pitchFamily="18" charset="0"/>
                <a:cs typeface="Times New Roman" pitchFamily="18" charset="0"/>
              </a:rPr>
              <a:t>Statistical Properties of Signals</a:t>
            </a:r>
          </a:p>
          <a:p>
            <a:pPr marL="0" indent="0" algn="just">
              <a:buNone/>
            </a:pPr>
            <a:r>
              <a:rPr lang="en-US" sz="3400" dirty="0">
                <a:latin typeface="Times New Roman" pitchFamily="18" charset="0"/>
                <a:cs typeface="Times New Roman" pitchFamily="18" charset="0"/>
              </a:rPr>
              <a:t>A </a:t>
            </a:r>
            <a:r>
              <a:rPr lang="en-US" sz="3400" b="1" dirty="0">
                <a:latin typeface="Times New Roman" pitchFamily="18" charset="0"/>
                <a:cs typeface="Times New Roman" pitchFamily="18" charset="0"/>
              </a:rPr>
              <a:t>statistic</a:t>
            </a:r>
            <a:r>
              <a:rPr lang="en-US" sz="3400" dirty="0">
                <a:latin typeface="Times New Roman" pitchFamily="18" charset="0"/>
                <a:cs typeface="Times New Roman" pitchFamily="18" charset="0"/>
              </a:rPr>
              <a:t> is measure of some attribute of a sample (set of data). </a:t>
            </a:r>
            <a:r>
              <a:rPr lang="en-US" sz="3400" dirty="0">
                <a:solidFill>
                  <a:srgbClr val="C00000"/>
                </a:solidFill>
                <a:latin typeface="Times New Roman" pitchFamily="18" charset="0"/>
                <a:cs typeface="Times New Roman" pitchFamily="18" charset="0"/>
              </a:rPr>
              <a:t>Statistical information is needed to analyze a signal </a:t>
            </a:r>
            <a:r>
              <a:rPr lang="en-US" sz="3400" dirty="0" smtClean="0">
                <a:solidFill>
                  <a:srgbClr val="C00000"/>
                </a:solidFill>
                <a:latin typeface="Times New Roman" pitchFamily="18" charset="0"/>
                <a:cs typeface="Times New Roman" pitchFamily="18" charset="0"/>
              </a:rPr>
              <a:t>properly.</a:t>
            </a:r>
          </a:p>
          <a:p>
            <a:pPr marL="0" indent="0" algn="just">
              <a:buNone/>
            </a:pPr>
            <a:r>
              <a:rPr lang="en-US" sz="3400" dirty="0" smtClean="0">
                <a:solidFill>
                  <a:srgbClr val="0070C0"/>
                </a:solidFill>
                <a:latin typeface="Times New Roman" pitchFamily="18" charset="0"/>
                <a:cs typeface="Times New Roman" pitchFamily="18" charset="0"/>
              </a:rPr>
              <a:t>Examples:</a:t>
            </a:r>
          </a:p>
          <a:p>
            <a:r>
              <a:rPr lang="en-US" sz="3400" dirty="0" smtClean="0">
                <a:solidFill>
                  <a:srgbClr val="7030A0"/>
                </a:solidFill>
                <a:latin typeface="Times New Roman" pitchFamily="18" charset="0"/>
                <a:cs typeface="Times New Roman" pitchFamily="18" charset="0"/>
              </a:rPr>
              <a:t>Mean</a:t>
            </a:r>
          </a:p>
          <a:p>
            <a:r>
              <a:rPr lang="en-US" sz="3400" dirty="0" smtClean="0">
                <a:solidFill>
                  <a:srgbClr val="7030A0"/>
                </a:solidFill>
                <a:latin typeface="Times New Roman" pitchFamily="18" charset="0"/>
                <a:cs typeface="Times New Roman" pitchFamily="18" charset="0"/>
              </a:rPr>
              <a:t>Standard deviation</a:t>
            </a:r>
          </a:p>
          <a:p>
            <a:r>
              <a:rPr lang="en-US" sz="3400" dirty="0" smtClean="0">
                <a:solidFill>
                  <a:srgbClr val="7030A0"/>
                </a:solidFill>
                <a:latin typeface="Times New Roman" pitchFamily="18" charset="0"/>
                <a:cs typeface="Times New Roman" pitchFamily="18" charset="0"/>
              </a:rPr>
              <a:t>Variance</a:t>
            </a:r>
          </a:p>
          <a:p>
            <a:r>
              <a:rPr lang="en-US" sz="3400" dirty="0" smtClean="0">
                <a:solidFill>
                  <a:srgbClr val="7030A0"/>
                </a:solidFill>
                <a:latin typeface="Times New Roman" pitchFamily="18" charset="0"/>
                <a:cs typeface="Times New Roman" pitchFamily="18" charset="0"/>
              </a:rPr>
              <a:t>Covariance</a:t>
            </a:r>
          </a:p>
          <a:p>
            <a:r>
              <a:rPr lang="en-US" sz="3400" dirty="0" smtClean="0">
                <a:solidFill>
                  <a:srgbClr val="7030A0"/>
                </a:solidFill>
                <a:latin typeface="Times New Roman" pitchFamily="18" charset="0"/>
                <a:cs typeface="Times New Roman" pitchFamily="18" charset="0"/>
              </a:rPr>
              <a:t>Correlation</a:t>
            </a:r>
          </a:p>
          <a:p>
            <a:r>
              <a:rPr lang="en-US" sz="3400" dirty="0" err="1" smtClean="0">
                <a:solidFill>
                  <a:srgbClr val="7030A0"/>
                </a:solidFill>
                <a:latin typeface="Times New Roman" pitchFamily="18" charset="0"/>
                <a:cs typeface="Times New Roman" pitchFamily="18" charset="0"/>
              </a:rPr>
              <a:t>Skewness</a:t>
            </a:r>
            <a:endParaRPr lang="en-US" sz="3400" dirty="0" smtClean="0">
              <a:solidFill>
                <a:srgbClr val="7030A0"/>
              </a:solidFill>
              <a:latin typeface="Times New Roman" pitchFamily="18" charset="0"/>
              <a:cs typeface="Times New Roman" pitchFamily="18" charset="0"/>
            </a:endParaRPr>
          </a:p>
          <a:p>
            <a:r>
              <a:rPr lang="en-US" sz="3400" dirty="0" smtClean="0">
                <a:solidFill>
                  <a:srgbClr val="7030A0"/>
                </a:solidFill>
                <a:latin typeface="Times New Roman" pitchFamily="18" charset="0"/>
                <a:cs typeface="Times New Roman" pitchFamily="18" charset="0"/>
              </a:rPr>
              <a:t>Kurtosis</a:t>
            </a:r>
          </a:p>
          <a:p>
            <a:r>
              <a:rPr lang="en-US" sz="3400" dirty="0" smtClean="0">
                <a:solidFill>
                  <a:srgbClr val="7030A0"/>
                </a:solidFill>
                <a:latin typeface="Times New Roman" pitchFamily="18" charset="0"/>
                <a:cs typeface="Times New Roman" pitchFamily="18" charset="0"/>
              </a:rPr>
              <a:t>Eigenvectors</a:t>
            </a:r>
          </a:p>
          <a:p>
            <a:r>
              <a:rPr lang="en-US" sz="3400" dirty="0" smtClean="0">
                <a:solidFill>
                  <a:srgbClr val="7030A0"/>
                </a:solidFill>
                <a:latin typeface="Times New Roman" pitchFamily="18" charset="0"/>
                <a:cs typeface="Times New Roman" pitchFamily="18" charset="0"/>
              </a:rPr>
              <a:t>Eigenvalues</a:t>
            </a:r>
          </a:p>
          <a:p>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F3A607FF-1F6E-43C0-991A-32218C01A916}"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484113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914400"/>
            <a:ext cx="8229600" cy="5211763"/>
          </a:xfrm>
        </p:spPr>
        <p:txBody>
          <a:bodyPr>
            <a:normAutofit/>
          </a:bodyPr>
          <a:lstStyle/>
          <a:p>
            <a:r>
              <a:rPr lang="en-US" sz="2800" dirty="0" smtClean="0">
                <a:solidFill>
                  <a:srgbClr val="7030A0"/>
                </a:solidFill>
                <a:latin typeface="Times New Roman" pitchFamily="18" charset="0"/>
                <a:cs typeface="Times New Roman" pitchFamily="18" charset="0"/>
              </a:rPr>
              <a:t>Mean</a:t>
            </a:r>
          </a:p>
          <a:p>
            <a:pPr marL="0" indent="0">
              <a:buNone/>
            </a:pPr>
            <a:r>
              <a:rPr lang="en-US" sz="2000" dirty="0" smtClean="0">
                <a:latin typeface="Times New Roman" pitchFamily="18" charset="0"/>
                <a:cs typeface="Times New Roman" pitchFamily="18" charset="0"/>
              </a:rPr>
              <a:t>An example set</a:t>
            </a:r>
          </a:p>
          <a:p>
            <a:pPr marL="0" indent="0">
              <a:buNone/>
            </a:pPr>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4157F5E5-E7E1-4896-B14D-85B640DEEBEE}"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72</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xmlns="" val="2678232665"/>
              </p:ext>
            </p:extLst>
          </p:nvPr>
        </p:nvGraphicFramePr>
        <p:xfrm>
          <a:off x="1524000" y="2057400"/>
          <a:ext cx="5562600" cy="457200"/>
        </p:xfrm>
        <a:graphic>
          <a:graphicData uri="http://schemas.openxmlformats.org/presentationml/2006/ole">
            <p:oleObj spid="_x0000_s1315" name="Equation" r:id="rId3" imgW="2997200" imgH="228600" progId="Equation.3">
              <p:embed/>
            </p:oleObj>
          </a:graphicData>
        </a:graphic>
      </p:graphicFrame>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4191000"/>
            <a:ext cx="8534400" cy="707886"/>
          </a:xfrm>
          <a:prstGeom prst="rect">
            <a:avLst/>
          </a:prstGeom>
        </p:spPr>
        <p:txBody>
          <a:bodyPr wrap="square">
            <a:spAutoFit/>
          </a:bodyPr>
          <a:lstStyle/>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symbol </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bar </a:t>
            </a:r>
            <a:r>
              <a:rPr lang="en-US" sz="2000" dirty="0">
                <a:latin typeface="Times New Roman" pitchFamily="18" charset="0"/>
                <a:cs typeface="Times New Roman" pitchFamily="18" charset="0"/>
              </a:rPr>
              <a:t>to indicate the mean of the set </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All this </a:t>
            </a:r>
            <a:r>
              <a:rPr lang="en-US" sz="2000" dirty="0" smtClean="0">
                <a:latin typeface="Times New Roman" pitchFamily="18" charset="0"/>
                <a:cs typeface="Times New Roman" pitchFamily="18" charset="0"/>
              </a:rPr>
              <a:t>formula says </a:t>
            </a:r>
            <a:r>
              <a:rPr lang="en-US" sz="2000" dirty="0">
                <a:latin typeface="Times New Roman" pitchFamily="18" charset="0"/>
                <a:cs typeface="Times New Roman" pitchFamily="18" charset="0"/>
              </a:rPr>
              <a:t>is “Add up all the numbers and then divide by how many there are”.</a:t>
            </a:r>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xmlns="" val="2522809336"/>
              </p:ext>
            </p:extLst>
          </p:nvPr>
        </p:nvGraphicFramePr>
        <p:xfrm>
          <a:off x="2827337" y="2667000"/>
          <a:ext cx="2659063" cy="1143000"/>
        </p:xfrm>
        <a:graphic>
          <a:graphicData uri="http://schemas.openxmlformats.org/presentationml/2006/ole">
            <p:oleObj spid="_x0000_s1316" name="Equation" r:id="rId4" imgW="850531" imgH="495085" progId="Equation.3">
              <p:embed/>
            </p:oleObj>
          </a:graphicData>
        </a:graphic>
      </p:graphicFrame>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Footer Placeholder 13"/>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508981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914400"/>
            <a:ext cx="8229600" cy="5211763"/>
          </a:xfrm>
        </p:spPr>
        <p:txBody>
          <a:bodyPr>
            <a:normAutofit/>
          </a:bodyPr>
          <a:lstStyle/>
          <a:p>
            <a:r>
              <a:rPr lang="en-US" sz="2800" dirty="0" smtClean="0">
                <a:solidFill>
                  <a:srgbClr val="7030A0"/>
                </a:solidFill>
                <a:latin typeface="Times New Roman" pitchFamily="18" charset="0"/>
                <a:cs typeface="Times New Roman" pitchFamily="18" charset="0"/>
              </a:rPr>
              <a:t>Standard Deviation</a:t>
            </a:r>
          </a:p>
          <a:p>
            <a:pPr marL="0" indent="0">
              <a:buNone/>
            </a:pPr>
            <a:r>
              <a:rPr lang="en-US" sz="2000" dirty="0">
                <a:latin typeface="Times New Roman" pitchFamily="18" charset="0"/>
                <a:cs typeface="Times New Roman" pitchFamily="18" charset="0"/>
              </a:rPr>
              <a:t>The Standard Deviation (</a:t>
            </a:r>
            <a:r>
              <a:rPr lang="en-US" sz="2000" i="1" dirty="0">
                <a:latin typeface="Times New Roman" pitchFamily="18" charset="0"/>
                <a:cs typeface="Times New Roman" pitchFamily="18" charset="0"/>
              </a:rPr>
              <a:t>SD</a:t>
            </a:r>
            <a:r>
              <a:rPr lang="en-US" sz="2000" dirty="0">
                <a:latin typeface="Times New Roman" pitchFamily="18" charset="0"/>
                <a:cs typeface="Times New Roman" pitchFamily="18" charset="0"/>
              </a:rPr>
              <a:t>) of a data set is a measure of how spread out the data is</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average </a:t>
            </a:r>
            <a:r>
              <a:rPr lang="en-US" sz="2000" dirty="0" smtClean="0">
                <a:latin typeface="Times New Roman" pitchFamily="18" charset="0"/>
                <a:cs typeface="Times New Roman" pitchFamily="18" charset="0"/>
              </a:rPr>
              <a:t>distance from </a:t>
            </a:r>
            <a:r>
              <a:rPr lang="en-US" sz="2000" dirty="0">
                <a:latin typeface="Times New Roman" pitchFamily="18" charset="0"/>
                <a:cs typeface="Times New Roman" pitchFamily="18" charset="0"/>
              </a:rPr>
              <a:t>the mean of the data set to a </a:t>
            </a:r>
            <a:r>
              <a:rPr lang="en-US" sz="2000" dirty="0" smtClean="0">
                <a:latin typeface="Times New Roman" pitchFamily="18" charset="0"/>
                <a:cs typeface="Times New Roman" pitchFamily="18" charset="0"/>
              </a:rPr>
              <a:t>point.</a:t>
            </a:r>
          </a:p>
          <a:p>
            <a:endParaRPr lang="en-US" dirty="0" smtClean="0"/>
          </a:p>
          <a:p>
            <a:pPr marL="0" indent="0">
              <a:buNone/>
            </a:pPr>
            <a:endParaRPr lang="en-US" dirty="0" smtClean="0"/>
          </a:p>
          <a:p>
            <a:pPr marL="0" indent="0">
              <a:buNone/>
            </a:pPr>
            <a:endParaRPr lang="en-US" dirty="0"/>
          </a:p>
          <a:p>
            <a:pPr marL="0" indent="0">
              <a:buNone/>
            </a:pPr>
            <a:endParaRPr lang="en-US" sz="1600" dirty="0"/>
          </a:p>
        </p:txBody>
      </p:sp>
      <p:sp>
        <p:nvSpPr>
          <p:cNvPr id="4" name="Date Placeholder 3"/>
          <p:cNvSpPr>
            <a:spLocks noGrp="1"/>
          </p:cNvSpPr>
          <p:nvPr>
            <p:ph type="dt" sz="half" idx="10"/>
          </p:nvPr>
        </p:nvSpPr>
        <p:spPr/>
        <p:txBody>
          <a:bodyPr/>
          <a:lstStyle/>
          <a:p>
            <a:fld id="{06F48287-9722-41C7-8D02-12163DA2E4ED}" type="datetime4">
              <a:rPr lang="en-US" smtClean="0"/>
              <a:t>April 2, 2020</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xmlns="" val="3499726881"/>
              </p:ext>
            </p:extLst>
          </p:nvPr>
        </p:nvGraphicFramePr>
        <p:xfrm>
          <a:off x="1600200" y="2438400"/>
          <a:ext cx="5562600" cy="457200"/>
        </p:xfrm>
        <a:graphic>
          <a:graphicData uri="http://schemas.openxmlformats.org/presentationml/2006/ole">
            <p:oleObj spid="_x0000_s2329" name="Equation" r:id="rId3" imgW="2997200" imgH="228600" progId="Equation.3">
              <p:embed/>
            </p:oleObj>
          </a:graphicData>
        </a:graphic>
      </p:graphicFrame>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234716727"/>
              </p:ext>
            </p:extLst>
          </p:nvPr>
        </p:nvGraphicFramePr>
        <p:xfrm>
          <a:off x="2362200" y="3048000"/>
          <a:ext cx="3705225" cy="1103313"/>
        </p:xfrm>
        <a:graphic>
          <a:graphicData uri="http://schemas.openxmlformats.org/presentationml/2006/ole">
            <p:oleObj spid="_x0000_s2330" name="Equation" r:id="rId4" imgW="1066680" imgH="558720" progId="Equation.3">
              <p:embed/>
            </p:oleObj>
          </a:graphicData>
        </a:graphic>
      </p:graphicFrame>
      <p:sp>
        <p:nvSpPr>
          <p:cNvPr id="10" name="Rectangle 9"/>
          <p:cNvSpPr/>
          <p:nvPr/>
        </p:nvSpPr>
        <p:spPr>
          <a:xfrm>
            <a:off x="1828800" y="4231013"/>
            <a:ext cx="4038600" cy="2408352"/>
          </a:xfrm>
          <a:prstGeom prst="rect">
            <a:avLst/>
          </a:prstGeom>
        </p:spPr>
        <p:txBody>
          <a:bodyPr wrap="square">
            <a:spAutoFit/>
          </a:bodyPr>
          <a:lstStyle/>
          <a:p>
            <a:r>
              <a:rPr lang="en-US" sz="2000" dirty="0" smtClean="0">
                <a:solidFill>
                  <a:srgbClr val="7030A0"/>
                </a:solidFill>
                <a:latin typeface="Times New Roman" pitchFamily="18" charset="0"/>
                <a:cs typeface="Times New Roman" pitchFamily="18" charset="0"/>
              </a:rPr>
              <a:t>Why are </a:t>
            </a:r>
            <a:r>
              <a:rPr lang="en-US" sz="2000" dirty="0">
                <a:solidFill>
                  <a:srgbClr val="7030A0"/>
                </a:solidFill>
                <a:latin typeface="Times New Roman" pitchFamily="18" charset="0"/>
                <a:cs typeface="Times New Roman" pitchFamily="18" charset="0"/>
              </a:rPr>
              <a:t>you using </a:t>
            </a:r>
            <a:r>
              <a:rPr lang="en-US" sz="2000" i="1" dirty="0" smtClean="0">
                <a:solidFill>
                  <a:srgbClr val="7030A0"/>
                </a:solidFill>
                <a:latin typeface="Times New Roman" pitchFamily="18" charset="0"/>
                <a:cs typeface="Times New Roman" pitchFamily="18" charset="0"/>
              </a:rPr>
              <a:t>(n-1)</a:t>
            </a:r>
            <a:r>
              <a:rPr lang="en-US" sz="2000" dirty="0" smtClean="0">
                <a:solidFill>
                  <a:srgbClr val="7030A0"/>
                </a:solidFill>
                <a:latin typeface="Times New Roman" pitchFamily="18" charset="0"/>
                <a:cs typeface="Times New Roman" pitchFamily="18" charset="0"/>
              </a:rPr>
              <a:t> </a:t>
            </a:r>
            <a:r>
              <a:rPr lang="en-US" sz="2000" dirty="0">
                <a:solidFill>
                  <a:srgbClr val="7030A0"/>
                </a:solidFill>
                <a:latin typeface="Times New Roman" pitchFamily="18" charset="0"/>
                <a:cs typeface="Times New Roman" pitchFamily="18" charset="0"/>
              </a:rPr>
              <a:t>and not </a:t>
            </a:r>
            <a:r>
              <a:rPr lang="en-US" sz="2000" i="1" dirty="0" smtClean="0">
                <a:solidFill>
                  <a:srgbClr val="7030A0"/>
                </a:solidFill>
                <a:latin typeface="Times New Roman" pitchFamily="18" charset="0"/>
                <a:cs typeface="Times New Roman" pitchFamily="18" charset="0"/>
              </a:rPr>
              <a:t>n</a:t>
            </a:r>
            <a:r>
              <a:rPr lang="en-US" sz="2000" dirty="0" smtClean="0">
                <a:solidFill>
                  <a:srgbClr val="7030A0"/>
                </a:solidFill>
                <a:latin typeface="Times New Roman" pitchFamily="18" charset="0"/>
                <a:cs typeface="Times New Roman" pitchFamily="18" charset="0"/>
              </a:rPr>
              <a:t> ?</a:t>
            </a:r>
          </a:p>
          <a:p>
            <a:endParaRPr lang="en-US" sz="1100" dirty="0" smtClean="0"/>
          </a:p>
          <a:p>
            <a:r>
              <a:rPr lang="en-US" dirty="0" smtClean="0">
                <a:latin typeface="Times New Roman" pitchFamily="18" charset="0"/>
                <a:cs typeface="Times New Roman" pitchFamily="18" charset="0"/>
              </a:rPr>
              <a:t>Calculate </a:t>
            </a:r>
            <a:r>
              <a:rPr lang="en-US" i="1" dirty="0" smtClean="0">
                <a:latin typeface="Times New Roman" pitchFamily="18" charset="0"/>
                <a:cs typeface="Times New Roman" pitchFamily="18" charset="0"/>
              </a:rPr>
              <a:t>SD </a:t>
            </a:r>
            <a:r>
              <a:rPr lang="en-US" dirty="0" smtClean="0">
                <a:latin typeface="Times New Roman" pitchFamily="18" charset="0"/>
                <a:cs typeface="Times New Roman" pitchFamily="18" charset="0"/>
              </a:rPr>
              <a:t>of A, B and C where</a:t>
            </a:r>
          </a:p>
          <a:p>
            <a:endParaRPr lang="en-US" sz="105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[0 8 12 20]</a:t>
            </a:r>
          </a:p>
          <a:p>
            <a:r>
              <a:rPr lang="en-US" dirty="0" smtClean="0">
                <a:latin typeface="Times New Roman" pitchFamily="18" charset="0"/>
                <a:cs typeface="Times New Roman" pitchFamily="18" charset="0"/>
              </a:rPr>
              <a:t>B= [8 9 11 12]</a:t>
            </a:r>
          </a:p>
          <a:p>
            <a:r>
              <a:rPr lang="en-US" dirty="0" smtClean="0">
                <a:latin typeface="Times New Roman" pitchFamily="18" charset="0"/>
                <a:cs typeface="Times New Roman" pitchFamily="18" charset="0"/>
              </a:rPr>
              <a:t>C= [10 10 10 10] </a:t>
            </a:r>
          </a:p>
          <a:p>
            <a:endParaRPr lang="en-US" dirty="0"/>
          </a:p>
          <a:p>
            <a:endParaRPr lang="en-US" dirty="0"/>
          </a:p>
        </p:txBody>
      </p:sp>
      <p:sp>
        <p:nvSpPr>
          <p:cNvPr id="11" name="Slide Number Placeholder 10"/>
          <p:cNvSpPr>
            <a:spLocks noGrp="1"/>
          </p:cNvSpPr>
          <p:nvPr>
            <p:ph type="sldNum" sz="quarter" idx="12"/>
          </p:nvPr>
        </p:nvSpPr>
        <p:spPr/>
        <p:txBody>
          <a:bodyPr/>
          <a:lstStyle/>
          <a:p>
            <a:fld id="{D254C499-68F3-4A36-AC55-137D8BD15353}" type="slidenum">
              <a:rPr lang="en-US" smtClean="0"/>
              <a:pPr/>
              <a:t>73</a:t>
            </a:fld>
            <a:endParaRPr lang="en-US"/>
          </a:p>
        </p:txBody>
      </p:sp>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276516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762000"/>
            <a:ext cx="8229600" cy="5211763"/>
          </a:xfrm>
        </p:spPr>
        <p:txBody>
          <a:bodyPr>
            <a:normAutofit/>
          </a:bodyPr>
          <a:lstStyle/>
          <a:p>
            <a:r>
              <a:rPr lang="en-US" sz="2800" dirty="0" smtClean="0">
                <a:solidFill>
                  <a:srgbClr val="7030A0"/>
                </a:solidFill>
                <a:latin typeface="Times New Roman" pitchFamily="18" charset="0"/>
                <a:cs typeface="Times New Roman" pitchFamily="18" charset="0"/>
              </a:rPr>
              <a:t>Variance</a:t>
            </a:r>
          </a:p>
          <a:p>
            <a:pPr marL="0" indent="0" algn="just">
              <a:buNone/>
            </a:pPr>
            <a:r>
              <a:rPr lang="en-US" sz="2000" dirty="0">
                <a:latin typeface="Times New Roman" pitchFamily="18" charset="0"/>
                <a:cs typeface="Times New Roman" pitchFamily="18" charset="0"/>
              </a:rPr>
              <a:t>The variance of a data set tells you how spread out the data points are. The closer the variance is to zero, the more closely the data points are clustered together. </a:t>
            </a:r>
            <a:endParaRPr lang="en-US" sz="2000" dirty="0" smtClean="0">
              <a:solidFill>
                <a:srgbClr val="7030A0"/>
              </a:solidFill>
              <a:latin typeface="Times New Roman" pitchFamily="18" charset="0"/>
              <a:cs typeface="Times New Roman" pitchFamily="18" charset="0"/>
            </a:endParaRPr>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5D7727EF-B462-4753-B448-59AF1D0F5EE0}"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74</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2" descr="D:\CSE_JKKNIU\CSE\Neural Signal Processing\Signal Basics_Chapter1\varianc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1457" y="2362200"/>
            <a:ext cx="51816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Footer Placeholder 10"/>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87785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762000"/>
            <a:ext cx="8229600" cy="5211763"/>
          </a:xfrm>
        </p:spPr>
        <p:txBody>
          <a:bodyPr>
            <a:normAutofit/>
          </a:bodyPr>
          <a:lstStyle/>
          <a:p>
            <a:r>
              <a:rPr lang="en-US" sz="2800" dirty="0" smtClean="0">
                <a:solidFill>
                  <a:srgbClr val="00B050"/>
                </a:solidFill>
                <a:latin typeface="Times New Roman" pitchFamily="18" charset="0"/>
                <a:cs typeface="Times New Roman" pitchFamily="18" charset="0"/>
              </a:rPr>
              <a:t>Covariance</a:t>
            </a:r>
          </a:p>
          <a:p>
            <a:pPr marL="0" indent="0">
              <a:buNone/>
            </a:pPr>
            <a:r>
              <a:rPr lang="en-US" sz="2000" dirty="0">
                <a:latin typeface="Times New Roman" pitchFamily="18" charset="0"/>
                <a:cs typeface="Times New Roman" pitchFamily="18" charset="0"/>
              </a:rPr>
              <a:t>Covariance indicates how two variables are related. A positive covariance means the variables are positively related, while a negative covariance means the variables are inversely related. The formula for calculating covariance of sample data is shown below.</a:t>
            </a:r>
            <a:r>
              <a:rPr lang="en-US" sz="2000" dirty="0"/>
              <a:t/>
            </a:r>
            <a:br>
              <a:rPr lang="en-US" sz="2000" dirty="0"/>
            </a:br>
            <a:r>
              <a:rPr lang="en-US" sz="2000" dirty="0"/>
              <a:t/>
            </a:r>
            <a:br>
              <a:rPr lang="en-US" sz="2000" dirty="0"/>
            </a:br>
            <a:endParaRPr lang="en-US" sz="2000" dirty="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F5E0401B-FC51-4EA1-B608-64F17F988D23}"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75</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descr="D:\CSE_JKKNIU\CSE\Neural Signal Processing\Signal Basics_Chapter1\covarianc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7771" y="2514600"/>
            <a:ext cx="4343400" cy="11811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D:\CSE_JKKNIU\CSE\Neural Signal Processing\Signal Basics_Chapter1\covariance1.gif.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717471"/>
            <a:ext cx="54102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448845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762000"/>
            <a:ext cx="8229600" cy="5211763"/>
          </a:xfrm>
        </p:spPr>
        <p:txBody>
          <a:bodyPr>
            <a:normAutofit/>
          </a:bodyPr>
          <a:lstStyle/>
          <a:p>
            <a:r>
              <a:rPr lang="en-US" sz="2800" dirty="0" smtClean="0">
                <a:solidFill>
                  <a:srgbClr val="0070C0"/>
                </a:solidFill>
                <a:latin typeface="Times New Roman" pitchFamily="18" charset="0"/>
                <a:cs typeface="Times New Roman" pitchFamily="18" charset="0"/>
              </a:rPr>
              <a:t>Correlation</a:t>
            </a:r>
          </a:p>
          <a:p>
            <a:pPr marL="0" indent="0">
              <a:buNone/>
            </a:pPr>
            <a:r>
              <a:rPr lang="en-US" sz="2000" dirty="0">
                <a:latin typeface="Times New Roman" pitchFamily="18" charset="0"/>
                <a:cs typeface="Times New Roman" pitchFamily="18" charset="0"/>
              </a:rPr>
              <a:t>Correlation is another way to determine how two variables are related. In addition to telling you whether variables are positively or inversely related, correlation also tells you the degree to which the variables tend to move together.</a:t>
            </a:r>
            <a:r>
              <a:rPr lang="en-US" sz="2000" dirty="0"/>
              <a:t/>
            </a:r>
            <a:br>
              <a:rPr lang="en-US" sz="2000" dirty="0"/>
            </a:br>
            <a:r>
              <a:rPr lang="en-US" sz="2000" dirty="0"/>
              <a:t/>
            </a:r>
            <a:br>
              <a:rPr lang="en-US" sz="2000" dirty="0"/>
            </a:br>
            <a:endParaRPr lang="en-US" sz="2000" dirty="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6776AB87-F694-4D6F-8205-F0BD02E0C45F}"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76</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2" descr="D:\CSE_JKKNIU\CSE\Neural Signal Processing\Signal Basics_Chapter1\correlaton eq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2590800"/>
            <a:ext cx="32004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CSE_JKKNIU\CSE\Neural Signal Processing\Signal Basics_Chapter1\correlation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3810000"/>
            <a:ext cx="62484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34131134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762000"/>
            <a:ext cx="8229600" cy="5211763"/>
          </a:xfrm>
        </p:spPr>
        <p:txBody>
          <a:bodyPr>
            <a:normAutofit/>
          </a:bodyPr>
          <a:lstStyle/>
          <a:p>
            <a:r>
              <a:rPr lang="en-US" sz="2800" dirty="0" err="1" smtClean="0">
                <a:solidFill>
                  <a:srgbClr val="FF0000"/>
                </a:solidFill>
                <a:latin typeface="Times New Roman" pitchFamily="18" charset="0"/>
                <a:cs typeface="Times New Roman" pitchFamily="18" charset="0"/>
              </a:rPr>
              <a:t>Skewness</a:t>
            </a:r>
            <a:endParaRPr lang="en-US" sz="2800" dirty="0" smtClean="0">
              <a:solidFill>
                <a:srgbClr val="FF0000"/>
              </a:solidFill>
              <a:latin typeface="Times New Roman" pitchFamily="18" charset="0"/>
              <a:cs typeface="Times New Roman" pitchFamily="18" charset="0"/>
            </a:endParaRPr>
          </a:p>
          <a:p>
            <a:pPr marL="0" indent="0" algn="just">
              <a:buNone/>
            </a:pPr>
            <a:r>
              <a:rPr lang="en-US" sz="2000" dirty="0" err="1">
                <a:latin typeface="Times New Roman" pitchFamily="18" charset="0"/>
                <a:cs typeface="Times New Roman" pitchFamily="18" charset="0"/>
              </a:rPr>
              <a:t>Skewness</a:t>
            </a:r>
            <a:r>
              <a:rPr lang="en-US" sz="2000" dirty="0">
                <a:latin typeface="Times New Roman" pitchFamily="18" charset="0"/>
                <a:cs typeface="Times New Roman" pitchFamily="18" charset="0"/>
              </a:rPr>
              <a:t> is a measure of symmetry, or more precisely, the lack of symmetry. A distribution, or data set, is symmetric if it looks the same to the left and right of the center point</a:t>
            </a:r>
            <a:r>
              <a:rPr lang="en-US" sz="2000" dirty="0" smtClean="0">
                <a:latin typeface="Times New Roman" pitchFamily="18" charset="0"/>
                <a:cs typeface="Times New Roman" pitchFamily="18" charset="0"/>
              </a:rPr>
              <a:t>.</a:t>
            </a:r>
            <a:r>
              <a:rPr lang="en-US" sz="2000" b="1" dirty="0"/>
              <a:t> </a:t>
            </a:r>
            <a:r>
              <a:rPr lang="en-US" sz="2000" b="1" dirty="0" err="1" smtClean="0"/>
              <a:t>Skewness</a:t>
            </a:r>
            <a:r>
              <a:rPr lang="en-US" sz="2000" b="1" dirty="0" smtClean="0"/>
              <a:t> </a:t>
            </a:r>
            <a:r>
              <a:rPr lang="en-US" sz="2000" b="1" dirty="0"/>
              <a:t>tells you the amount and direction of </a:t>
            </a:r>
            <a:r>
              <a:rPr lang="en-US" sz="2000" b="1" dirty="0" smtClean="0"/>
              <a:t>skew.</a:t>
            </a:r>
            <a:endParaRPr lang="en-US" sz="2000" dirty="0" smtClean="0">
              <a:solidFill>
                <a:srgbClr val="0070C0"/>
              </a:solidFill>
              <a:latin typeface="Times New Roman" pitchFamily="18" charset="0"/>
              <a:cs typeface="Times New Roman" pitchFamily="18" charset="0"/>
            </a:endParaRPr>
          </a:p>
          <a:p>
            <a:pPr marL="0" indent="0">
              <a:buNone/>
            </a:pPr>
            <a:r>
              <a:rPr lang="en-US" sz="2000" dirty="0"/>
              <a:t/>
            </a:r>
            <a:br>
              <a:rPr lang="en-US" sz="2000" dirty="0"/>
            </a:br>
            <a:r>
              <a:rPr lang="en-US" sz="2000" dirty="0"/>
              <a:t/>
            </a:r>
            <a:br>
              <a:rPr lang="en-US" sz="2000" dirty="0"/>
            </a:br>
            <a:endParaRPr lang="en-US" sz="2000" dirty="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727EDCFA-233F-4F50-9641-3596FA9B812E}"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77</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descr="D:\CSE_JKKNIU\CSE\Neural Signal Processing\Signal Basics_Chapter1\skewness equ.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2438400"/>
            <a:ext cx="54102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CSE_JKKNIU\CSE\Neural Signal Processing\Signal Basics_Chapter1\skewness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4343400"/>
            <a:ext cx="617220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9062305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a:solidFill>
                  <a:schemeClr val="accent2"/>
                </a:solidFill>
                <a:latin typeface="Times New Roman" pitchFamily="18" charset="0"/>
                <a:cs typeface="Times New Roman" pitchFamily="18" charset="0"/>
              </a:rPr>
              <a:t>Signal Basics</a:t>
            </a:r>
            <a:endParaRPr lang="en-US" sz="2800" dirty="0"/>
          </a:p>
        </p:txBody>
      </p:sp>
      <p:sp>
        <p:nvSpPr>
          <p:cNvPr id="3" name="Content Placeholder 2"/>
          <p:cNvSpPr>
            <a:spLocks noGrp="1"/>
          </p:cNvSpPr>
          <p:nvPr>
            <p:ph idx="1"/>
          </p:nvPr>
        </p:nvSpPr>
        <p:spPr>
          <a:xfrm>
            <a:off x="457200" y="762000"/>
            <a:ext cx="8229600" cy="5211763"/>
          </a:xfrm>
        </p:spPr>
        <p:txBody>
          <a:bodyPr>
            <a:normAutofit/>
          </a:bodyPr>
          <a:lstStyle/>
          <a:p>
            <a:r>
              <a:rPr lang="en-US" sz="2800" dirty="0" smtClean="0">
                <a:solidFill>
                  <a:srgbClr val="0070C0"/>
                </a:solidFill>
                <a:latin typeface="Times New Roman" pitchFamily="18" charset="0"/>
                <a:cs typeface="Times New Roman" pitchFamily="18" charset="0"/>
              </a:rPr>
              <a:t>Kurtosis</a:t>
            </a:r>
          </a:p>
          <a:p>
            <a:pPr marL="0" indent="0" algn="just">
              <a:buNone/>
            </a:pPr>
            <a:r>
              <a:rPr lang="en-US" sz="2000" dirty="0">
                <a:latin typeface="Times New Roman" pitchFamily="18" charset="0"/>
                <a:cs typeface="Times New Roman" pitchFamily="18" charset="0"/>
              </a:rPr>
              <a:t>Distributions of data and probability distributions are not all the same shape. Kurtosis is the measure of the thickness or heaviness of the tails of a distribution</a:t>
            </a:r>
            <a:r>
              <a:rPr lang="en-US" sz="2000" dirty="0" smtClean="0">
                <a:latin typeface="Times New Roman" pitchFamily="18" charset="0"/>
                <a:cs typeface="Times New Roman" pitchFamily="18" charset="0"/>
              </a:rPr>
              <a:t>.</a:t>
            </a:r>
            <a:r>
              <a:rPr lang="en-US" sz="2000" b="1" dirty="0"/>
              <a:t> </a:t>
            </a:r>
            <a:r>
              <a:rPr lang="en-US" sz="2000" b="1" dirty="0" smtClean="0"/>
              <a:t>Kurtosis </a:t>
            </a:r>
            <a:r>
              <a:rPr lang="en-US" sz="2000" b="1" dirty="0"/>
              <a:t>tells you how tall and sharp the central peak </a:t>
            </a:r>
            <a:r>
              <a:rPr lang="en-US" sz="2000" b="1" dirty="0" smtClean="0"/>
              <a:t>is.</a:t>
            </a:r>
            <a:endParaRPr lang="en-US" sz="2000" dirty="0" smtClean="0">
              <a:solidFill>
                <a:srgbClr val="0070C0"/>
              </a:solidFill>
              <a:latin typeface="Times New Roman" pitchFamily="18" charset="0"/>
              <a:cs typeface="Times New Roman" pitchFamily="18" charset="0"/>
            </a:endParaRPr>
          </a:p>
          <a:p>
            <a:pPr marL="0" indent="0">
              <a:buNone/>
            </a:pPr>
            <a:r>
              <a:rPr lang="en-US" sz="2000" dirty="0"/>
              <a:t/>
            </a:r>
            <a:br>
              <a:rPr lang="en-US" sz="2000" dirty="0"/>
            </a:br>
            <a:r>
              <a:rPr lang="en-US" sz="2000" dirty="0"/>
              <a:t/>
            </a:r>
            <a:br>
              <a:rPr lang="en-US" sz="2000" dirty="0"/>
            </a:br>
            <a:endParaRPr lang="en-US" sz="2000" dirty="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A462FA6-C603-4702-A959-E90B74765EDD}"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78</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descr="D:\CSE_JKKNIU\CSE\Neural Signal Processing\Signal Basics_Chapter1\kurtosis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2411186"/>
            <a:ext cx="44481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CSE_JKKNIU\CSE\Neural Signal Processing\Signal Basics_Chapter1\kurtosis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3657600"/>
            <a:ext cx="52578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12"/>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25278903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a:solidFill>
                  <a:schemeClr val="accent2"/>
                </a:solidFill>
                <a:latin typeface="Times New Roman" pitchFamily="18" charset="0"/>
                <a:cs typeface="Times New Roman" pitchFamily="18" charset="0"/>
              </a:rPr>
              <a:t>Signal Basics</a:t>
            </a:r>
            <a:endParaRPr lang="en-US" sz="3600" dirty="0"/>
          </a:p>
        </p:txBody>
      </p:sp>
      <p:sp>
        <p:nvSpPr>
          <p:cNvPr id="3" name="Content Placeholder 2"/>
          <p:cNvSpPr>
            <a:spLocks noGrp="1"/>
          </p:cNvSpPr>
          <p:nvPr>
            <p:ph idx="1"/>
          </p:nvPr>
        </p:nvSpPr>
        <p:spPr>
          <a:xfrm>
            <a:off x="457200" y="1143000"/>
            <a:ext cx="8229600" cy="4830763"/>
          </a:xfrm>
        </p:spPr>
        <p:txBody>
          <a:bodyPr>
            <a:normAutofit/>
          </a:bodyPr>
          <a:lstStyle/>
          <a:p>
            <a:r>
              <a:rPr lang="en-US" sz="2800" dirty="0" smtClean="0">
                <a:solidFill>
                  <a:srgbClr val="0070C0"/>
                </a:solidFill>
                <a:latin typeface="Times New Roman" pitchFamily="18" charset="0"/>
                <a:cs typeface="Times New Roman" pitchFamily="18" charset="0"/>
              </a:rPr>
              <a:t>Eigenvectors and </a:t>
            </a:r>
            <a:r>
              <a:rPr lang="en-US" sz="2800" dirty="0" err="1" smtClean="0">
                <a:solidFill>
                  <a:srgbClr val="0070C0"/>
                </a:solidFill>
                <a:latin typeface="Times New Roman" pitchFamily="18" charset="0"/>
                <a:cs typeface="Times New Roman" pitchFamily="18" charset="0"/>
              </a:rPr>
              <a:t>Eigenvalues</a:t>
            </a:r>
            <a:endParaRPr lang="en-US" sz="2800" dirty="0" smtClean="0">
              <a:solidFill>
                <a:srgbClr val="0070C0"/>
              </a:solidFill>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matrix may act on certain vectors by changing only their magnitude, and leaving their direction unchanged (or, possibly, reversing it). These vectors are the eigenvectors of the matrix. </a:t>
            </a:r>
            <a:endParaRPr lang="en-US" sz="2000"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matrix acts on an eigenvector by multiplying its magnitude by a factor, which is positive if its direction is unchanged and negative if its direction is reversed. This factor is the eigenvalue associated with that eigenvector. </a:t>
            </a:r>
            <a:r>
              <a:rPr lang="en-US" sz="2000" dirty="0"/>
              <a:t/>
            </a:r>
            <a:br>
              <a:rPr lang="en-US" sz="2000" dirty="0"/>
            </a:br>
            <a:endParaRPr lang="en-US" sz="2000" dirty="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78F2FE59-46B1-4D21-8ED3-90B4BB1D4EDB}" type="datetime4">
              <a:rPr lang="en-US" smtClean="0"/>
              <a:t>April 2, 2020</a:t>
            </a:fld>
            <a:endParaRPr lang="en-US"/>
          </a:p>
        </p:txBody>
      </p:sp>
      <p:sp>
        <p:nvSpPr>
          <p:cNvPr id="5" name="Slide Number Placeholder 4"/>
          <p:cNvSpPr>
            <a:spLocks noGrp="1"/>
          </p:cNvSpPr>
          <p:nvPr>
            <p:ph type="sldNum" sz="quarter" idx="12"/>
          </p:nvPr>
        </p:nvSpPr>
        <p:spPr/>
        <p:txBody>
          <a:bodyPr/>
          <a:lstStyle/>
          <a:p>
            <a:fld id="{D254C499-68F3-4A36-AC55-137D8BD15353}" type="slidenum">
              <a:rPr lang="en-US" smtClean="0"/>
              <a:pPr/>
              <a:t>79</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Footer Placeholder 9"/>
          <p:cNvSpPr>
            <a:spLocks noGrp="1"/>
          </p:cNvSpPr>
          <p:nvPr>
            <p:ph type="ftr" sz="quarter" idx="11"/>
          </p:nvPr>
        </p:nvSpPr>
        <p:spPr/>
        <p:txBody>
          <a:bodyPr/>
          <a:lstStyle/>
          <a:p>
            <a:r>
              <a:rPr lang="en-US" smtClean="0"/>
              <a:t>CSE 447, Digital Signal Processing, Dept. of Computer Science and Engineering</a:t>
            </a:r>
            <a:endParaRPr lang="en-US"/>
          </a:p>
        </p:txBody>
      </p:sp>
    </p:spTree>
    <p:extLst>
      <p:ext uri="{BB962C8B-B14F-4D97-AF65-F5344CB8AC3E}">
        <p14:creationId xmlns:p14="http://schemas.microsoft.com/office/powerpoint/2010/main" xmlns="" val="61582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400" dirty="0" smtClean="0">
                <a:latin typeface="Times New Roman" pitchFamily="18" charset="0"/>
                <a:ea typeface="ＭＳ Ｐゴシック" pitchFamily="34" charset="-128"/>
                <a:cs typeface="Times New Roman" pitchFamily="18" charset="0"/>
              </a:rPr>
              <a:t>Pattern recognition is a research area that is closely related to digital signal processing.</a:t>
            </a:r>
          </a:p>
          <a:p>
            <a:r>
              <a:rPr lang="en-CA" sz="2400" dirty="0" smtClean="0">
                <a:latin typeface="Times New Roman" pitchFamily="18" charset="0"/>
                <a:ea typeface="ＭＳ Ｐゴシック" pitchFamily="34" charset="-128"/>
                <a:cs typeface="Times New Roman" pitchFamily="18" charset="0"/>
              </a:rPr>
              <a:t>Definition: </a:t>
            </a:r>
            <a:r>
              <a:rPr lang="en-CA" altLang="en-US" sz="2400" dirty="0" smtClean="0">
                <a:latin typeface="Times New Roman" pitchFamily="18" charset="0"/>
                <a:ea typeface="ＭＳ Ｐゴシック" pitchFamily="34" charset="-128"/>
                <a:cs typeface="Times New Roman" pitchFamily="18" charset="0"/>
              </a:rPr>
              <a:t>“</a:t>
            </a:r>
            <a:r>
              <a:rPr lang="en-CA" altLang="ja-JP" sz="2400" i="1" dirty="0" smtClean="0">
                <a:latin typeface="Times New Roman" pitchFamily="18" charset="0"/>
                <a:ea typeface="ＭＳ Ｐゴシック" pitchFamily="34" charset="-128"/>
                <a:cs typeface="Times New Roman" pitchFamily="18" charset="0"/>
              </a:rPr>
              <a:t>the act of taking in raw data and taking an action based on the category of the data</a:t>
            </a:r>
            <a:r>
              <a:rPr lang="en-CA" altLang="en-US" sz="2400" i="1" dirty="0" smtClean="0">
                <a:latin typeface="Times New Roman" pitchFamily="18" charset="0"/>
                <a:ea typeface="ＭＳ Ｐゴシック" pitchFamily="34" charset="-128"/>
                <a:cs typeface="Times New Roman" pitchFamily="18" charset="0"/>
              </a:rPr>
              <a:t>”</a:t>
            </a:r>
            <a:r>
              <a:rPr lang="en-CA" altLang="ja-JP" sz="2400" i="1" dirty="0" smtClean="0">
                <a:latin typeface="Times New Roman" pitchFamily="18" charset="0"/>
                <a:ea typeface="ＭＳ Ｐゴシック" pitchFamily="34" charset="-128"/>
                <a:cs typeface="Times New Roman" pitchFamily="18" charset="0"/>
              </a:rPr>
              <a:t>.</a:t>
            </a:r>
          </a:p>
          <a:p>
            <a:r>
              <a:rPr lang="en-CA" sz="2400" dirty="0" smtClean="0">
                <a:latin typeface="Times New Roman" pitchFamily="18" charset="0"/>
                <a:ea typeface="ＭＳ Ｐゴシック" pitchFamily="34" charset="-128"/>
                <a:cs typeface="Times New Roman" pitchFamily="18" charset="0"/>
              </a:rPr>
              <a:t>Pattern recognition </a:t>
            </a:r>
          </a:p>
          <a:p>
            <a:pPr>
              <a:buFont typeface="Wingdings 3" pitchFamily="18" charset="2"/>
              <a:buNone/>
            </a:pPr>
            <a:r>
              <a:rPr lang="en-CA" sz="2400" dirty="0" smtClean="0">
                <a:latin typeface="Times New Roman" pitchFamily="18" charset="0"/>
                <a:ea typeface="ＭＳ Ｐゴシック" pitchFamily="34" charset="-128"/>
                <a:cs typeface="Times New Roman" pitchFamily="18" charset="0"/>
              </a:rPr>
              <a:t>classifies data based on </a:t>
            </a:r>
          </a:p>
          <a:p>
            <a:pPr>
              <a:buFont typeface="Wingdings 3" pitchFamily="18" charset="2"/>
              <a:buNone/>
            </a:pPr>
            <a:r>
              <a:rPr lang="en-CA" sz="2400" dirty="0" smtClean="0">
                <a:latin typeface="Times New Roman" pitchFamily="18" charset="0"/>
                <a:ea typeface="ＭＳ Ｐゴシック" pitchFamily="34" charset="-128"/>
                <a:cs typeface="Times New Roman" pitchFamily="18" charset="0"/>
              </a:rPr>
              <a:t>either </a:t>
            </a:r>
            <a:r>
              <a:rPr lang="en-CA" sz="2400" i="1" dirty="0" smtClean="0">
                <a:latin typeface="Times New Roman" pitchFamily="18" charset="0"/>
                <a:ea typeface="ＭＳ Ｐゴシック" pitchFamily="34" charset="-128"/>
                <a:cs typeface="Times New Roman" pitchFamily="18" charset="0"/>
              </a:rPr>
              <a:t>a priori knowledge</a:t>
            </a:r>
          </a:p>
          <a:p>
            <a:pPr>
              <a:buFont typeface="Wingdings 3" pitchFamily="18" charset="2"/>
              <a:buNone/>
            </a:pPr>
            <a:r>
              <a:rPr lang="en-CA" sz="2400" i="1" dirty="0" smtClean="0">
                <a:latin typeface="Times New Roman" pitchFamily="18" charset="0"/>
                <a:ea typeface="ＭＳ Ｐゴシック" pitchFamily="34" charset="-128"/>
                <a:cs typeface="Times New Roman" pitchFamily="18" charset="0"/>
              </a:rPr>
              <a:t> </a:t>
            </a:r>
            <a:r>
              <a:rPr lang="en-CA" sz="2400" dirty="0" smtClean="0">
                <a:latin typeface="Times New Roman" pitchFamily="18" charset="0"/>
                <a:ea typeface="ＭＳ Ｐゴシック" pitchFamily="34" charset="-128"/>
                <a:cs typeface="Times New Roman" pitchFamily="18" charset="0"/>
              </a:rPr>
              <a:t>or on </a:t>
            </a:r>
            <a:r>
              <a:rPr lang="en-CA" sz="2400" i="1" dirty="0" smtClean="0">
                <a:latin typeface="Times New Roman" pitchFamily="18" charset="0"/>
                <a:ea typeface="ＭＳ Ｐゴシック" pitchFamily="34" charset="-128"/>
                <a:cs typeface="Times New Roman" pitchFamily="18" charset="0"/>
              </a:rPr>
              <a:t>statistical information </a:t>
            </a:r>
          </a:p>
          <a:p>
            <a:pPr>
              <a:buFont typeface="Wingdings 3" pitchFamily="18" charset="2"/>
              <a:buNone/>
            </a:pPr>
            <a:r>
              <a:rPr lang="en-CA" sz="2400" dirty="0" smtClean="0">
                <a:latin typeface="Times New Roman" pitchFamily="18" charset="0"/>
                <a:ea typeface="ＭＳ Ｐゴシック" pitchFamily="34" charset="-128"/>
                <a:cs typeface="Times New Roman" pitchFamily="18" charset="0"/>
              </a:rPr>
              <a:t>extracted from the patterns</a:t>
            </a:r>
            <a:r>
              <a:rPr lang="en-CA" dirty="0" smtClean="0">
                <a:latin typeface="Times New Roman" pitchFamily="18" charset="0"/>
                <a:ea typeface="ＭＳ Ｐゴシック" pitchFamily="34" charset="-128"/>
                <a:cs typeface="Times New Roman" pitchFamily="18" charset="0"/>
              </a:rPr>
              <a:t>. </a:t>
            </a:r>
          </a:p>
        </p:txBody>
      </p:sp>
      <p:sp>
        <p:nvSpPr>
          <p:cNvPr id="3" name="Title 2"/>
          <p:cNvSpPr>
            <a:spLocks noGrp="1"/>
          </p:cNvSpPr>
          <p:nvPr>
            <p:ph type="title"/>
          </p:nvPr>
        </p:nvSpPr>
        <p:spPr/>
        <p:txBody>
          <a:bodyPr>
            <a:normAutofit/>
          </a:bodyPr>
          <a:lstStyle/>
          <a:p>
            <a:pPr>
              <a:defRPr/>
            </a:pPr>
            <a:r>
              <a:rPr lang="en-US" sz="3600" b="1" dirty="0" smtClean="0">
                <a:solidFill>
                  <a:srgbClr val="C00000"/>
                </a:solidFill>
                <a:latin typeface="Times New Roman" pitchFamily="18" charset="0"/>
                <a:cs typeface="Times New Roman" pitchFamily="18" charset="0"/>
              </a:rPr>
              <a:t>DSP Application: </a:t>
            </a:r>
            <a:r>
              <a:rPr lang="en-CA" sz="3600" b="1" dirty="0" smtClean="0">
                <a:solidFill>
                  <a:srgbClr val="C00000"/>
                </a:solidFill>
                <a:latin typeface="Times New Roman" pitchFamily="18" charset="0"/>
                <a:ea typeface="+mj-ea"/>
                <a:cs typeface="Times New Roman" pitchFamily="18" charset="0"/>
              </a:rPr>
              <a:t>Pattern </a:t>
            </a:r>
            <a:r>
              <a:rPr lang="en-CA" sz="3600" b="1" dirty="0" smtClean="0">
                <a:solidFill>
                  <a:srgbClr val="C00000"/>
                </a:solidFill>
                <a:latin typeface="Times New Roman" pitchFamily="18" charset="0"/>
                <a:ea typeface="+mj-ea"/>
                <a:cs typeface="Times New Roman" pitchFamily="18" charset="0"/>
              </a:rPr>
              <a:t>Recognition</a:t>
            </a:r>
            <a:endParaRPr lang="en-CA" sz="3600" b="1" dirty="0">
              <a:solidFill>
                <a:srgbClr val="C00000"/>
              </a:solidFill>
              <a:latin typeface="Times New Roman" pitchFamily="18" charset="0"/>
              <a:ea typeface="+mj-ea"/>
              <a:cs typeface="Times New Roman" pitchFamily="18" charset="0"/>
            </a:endParaRPr>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DBDB14C-8DCD-4153-85BB-65CD49A462AF}" type="slidenum">
              <a:rPr lang="en-US" sz="1000"/>
              <a:pPr eaLnBrk="1" hangingPunct="1"/>
              <a:t>8</a:t>
            </a:fld>
            <a:endParaRPr lang="en-US" sz="1000"/>
          </a:p>
        </p:txBody>
      </p:sp>
      <p:pic>
        <p:nvPicPr>
          <p:cNvPr id="6" name="Picture 5" descr="bilin.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3200400"/>
            <a:ext cx="4010025"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7239000" y="6096000"/>
            <a:ext cx="137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CA" sz="1600"/>
              <a:t>Source: merl.com</a:t>
            </a:r>
          </a:p>
        </p:txBody>
      </p:sp>
      <p:sp>
        <p:nvSpPr>
          <p:cNvPr id="8" name="Date Placeholder 7"/>
          <p:cNvSpPr>
            <a:spLocks noGrp="1"/>
          </p:cNvSpPr>
          <p:nvPr>
            <p:ph type="dt" sz="half" idx="10"/>
          </p:nvPr>
        </p:nvSpPr>
        <p:spPr/>
        <p:txBody>
          <a:bodyPr/>
          <a:lstStyle/>
          <a:p>
            <a:fld id="{F09A7718-97CC-437B-AD51-E4D00FA03E54}" type="datetime4">
              <a:rPr lang="en-US" smtClean="0"/>
              <a:t>April 2, 2020</a:t>
            </a:fld>
            <a:endParaRPr lang="en-US"/>
          </a:p>
        </p:txBody>
      </p:sp>
      <p:sp>
        <p:nvSpPr>
          <p:cNvPr id="10" name="Footer Placeholder 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1371600"/>
          </a:xfrm>
        </p:spPr>
        <p:txBody>
          <a:bodyPr>
            <a:normAutofit/>
          </a:bodyPr>
          <a:lstStyle/>
          <a:p>
            <a:pPr algn="ctr">
              <a:buNone/>
            </a:pPr>
            <a:r>
              <a:rPr lang="en-US" sz="6000" dirty="0" smtClean="0"/>
              <a:t>Thank You</a:t>
            </a:r>
            <a:endParaRPr lang="en-US" sz="6000" dirty="0"/>
          </a:p>
        </p:txBody>
      </p:sp>
      <p:sp>
        <p:nvSpPr>
          <p:cNvPr id="4" name="Date Placeholder 3"/>
          <p:cNvSpPr>
            <a:spLocks noGrp="1"/>
          </p:cNvSpPr>
          <p:nvPr>
            <p:ph type="dt" sz="half" idx="10"/>
          </p:nvPr>
        </p:nvSpPr>
        <p:spPr/>
        <p:txBody>
          <a:bodyPr/>
          <a:lstStyle/>
          <a:p>
            <a:fld id="{47078C8D-3462-497A-8F7F-16B274A7C89E}" type="datetime4">
              <a:rPr lang="en-US" smtClean="0"/>
              <a:t>April 2, 2020</a:t>
            </a:fld>
            <a:endParaRPr lang="en-US"/>
          </a:p>
        </p:txBody>
      </p:sp>
      <p:sp>
        <p:nvSpPr>
          <p:cNvPr id="5" name="Footer Placeholder 4"/>
          <p:cNvSpPr>
            <a:spLocks noGrp="1"/>
          </p:cNvSpPr>
          <p:nvPr>
            <p:ph type="ftr" sz="quarter" idx="11"/>
          </p:nvPr>
        </p:nvSpPr>
        <p:spPr/>
        <p:txBody>
          <a:bodyPr/>
          <a:lstStyle/>
          <a:p>
            <a:r>
              <a:rPr lang="en-US" smtClean="0"/>
              <a:t>CSE 447, Digital Signal Processing, Dept. of Computer Science and Engineering</a:t>
            </a:r>
            <a:endParaRPr lang="en-US"/>
          </a:p>
        </p:txBody>
      </p:sp>
      <p:sp>
        <p:nvSpPr>
          <p:cNvPr id="6" name="Slide Number Placeholder 5"/>
          <p:cNvSpPr>
            <a:spLocks noGrp="1"/>
          </p:cNvSpPr>
          <p:nvPr>
            <p:ph type="sldNum" sz="quarter" idx="12"/>
          </p:nvPr>
        </p:nvSpPr>
        <p:spPr/>
        <p:txBody>
          <a:bodyPr/>
          <a:lstStyle/>
          <a:p>
            <a:fld id="{D254C499-68F3-4A36-AC55-137D8BD15353}" type="slidenum">
              <a:rPr lang="en-US" smtClean="0"/>
              <a:pPr/>
              <a:t>80</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5" descr="1161854869.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572000" y="1600200"/>
            <a:ext cx="3962400" cy="3962400"/>
          </a:xfrm>
        </p:spPr>
      </p:pic>
      <p:sp>
        <p:nvSpPr>
          <p:cNvPr id="3" name="Title 2"/>
          <p:cNvSpPr>
            <a:spLocks noGrp="1"/>
          </p:cNvSpPr>
          <p:nvPr>
            <p:ph type="title"/>
          </p:nvPr>
        </p:nvSpPr>
        <p:spPr>
          <a:xfrm>
            <a:off x="533400" y="152400"/>
            <a:ext cx="8229600" cy="1143000"/>
          </a:xfrm>
        </p:spPr>
        <p:txBody>
          <a:bodyPr>
            <a:normAutofit/>
          </a:bodyPr>
          <a:lstStyle/>
          <a:p>
            <a:pPr>
              <a:defRPr/>
            </a:pPr>
            <a:r>
              <a:rPr lang="en-CA" sz="3600" b="1" dirty="0" smtClean="0">
                <a:solidFill>
                  <a:srgbClr val="C00000"/>
                </a:solidFill>
                <a:latin typeface="Times New Roman" pitchFamily="18" charset="0"/>
                <a:ea typeface="+mj-ea"/>
                <a:cs typeface="Times New Roman" pitchFamily="18" charset="0"/>
              </a:rPr>
              <a:t>DSP Application</a:t>
            </a:r>
            <a:r>
              <a:rPr lang="en-CA" sz="3600" b="1" dirty="0" smtClean="0">
                <a:solidFill>
                  <a:srgbClr val="C00000"/>
                </a:solidFill>
                <a:latin typeface="Times New Roman" pitchFamily="18" charset="0"/>
                <a:ea typeface="+mj-ea"/>
                <a:cs typeface="Times New Roman" pitchFamily="18" charset="0"/>
              </a:rPr>
              <a:t>: Biometrics</a:t>
            </a:r>
            <a:endParaRPr lang="en-CA" sz="3600" b="1" dirty="0">
              <a:solidFill>
                <a:srgbClr val="C00000"/>
              </a:solidFill>
              <a:latin typeface="Times New Roman" pitchFamily="18" charset="0"/>
              <a:ea typeface="+mj-ea"/>
              <a:cs typeface="Times New Roman" pitchFamily="18" charset="0"/>
            </a:endParaRPr>
          </a:p>
        </p:txBody>
      </p:sp>
      <p:sp>
        <p:nvSpPr>
          <p:cNvPr id="491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5B86598-419D-4024-88FB-60B8BFFA15CA}" type="slidenum">
              <a:rPr lang="en-US" sz="1000"/>
              <a:pPr eaLnBrk="1" hangingPunct="1"/>
              <a:t>9</a:t>
            </a:fld>
            <a:endParaRPr lang="en-US" sz="1000"/>
          </a:p>
        </p:txBody>
      </p:sp>
      <p:sp>
        <p:nvSpPr>
          <p:cNvPr id="49157" name="TextBox 6"/>
          <p:cNvSpPr txBox="1">
            <a:spLocks noChangeArrowheads="1"/>
          </p:cNvSpPr>
          <p:nvPr/>
        </p:nvSpPr>
        <p:spPr bwMode="auto">
          <a:xfrm>
            <a:off x="6781800" y="5715000"/>
            <a:ext cx="1981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CA" sz="1400"/>
              <a:t>Source: BBC</a:t>
            </a:r>
          </a:p>
        </p:txBody>
      </p:sp>
      <p:sp>
        <p:nvSpPr>
          <p:cNvPr id="49158" name="TextBox 6"/>
          <p:cNvSpPr txBox="1">
            <a:spLocks noChangeArrowheads="1"/>
          </p:cNvSpPr>
          <p:nvPr/>
        </p:nvSpPr>
        <p:spPr bwMode="auto">
          <a:xfrm>
            <a:off x="228600" y="1676400"/>
            <a:ext cx="3657600" cy="420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65125" indent="-255588"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just">
              <a:spcBef>
                <a:spcPts val="400"/>
              </a:spcBef>
              <a:buClr>
                <a:srgbClr val="DF2831"/>
              </a:buClr>
              <a:buSzPct val="68000"/>
              <a:buFont typeface="Wingdings 3" pitchFamily="18" charset="2"/>
              <a:buChar char=""/>
            </a:pPr>
            <a:r>
              <a:rPr lang="en-CA" dirty="0">
                <a:solidFill>
                  <a:srgbClr val="000000"/>
                </a:solidFill>
                <a:cs typeface="Times New Roman" pitchFamily="18" charset="0"/>
              </a:rPr>
              <a:t>The </a:t>
            </a:r>
            <a:r>
              <a:rPr lang="en-CA" altLang="en-US" dirty="0">
                <a:solidFill>
                  <a:srgbClr val="000000"/>
                </a:solidFill>
                <a:cs typeface="Times New Roman" pitchFamily="18" charset="0"/>
              </a:rPr>
              <a:t>“</a:t>
            </a:r>
            <a:r>
              <a:rPr lang="en-CA" dirty="0">
                <a:solidFill>
                  <a:srgbClr val="000000"/>
                </a:solidFill>
                <a:cs typeface="Times New Roman" pitchFamily="18" charset="0"/>
              </a:rPr>
              <a:t>Biometrics</a:t>
            </a:r>
            <a:r>
              <a:rPr lang="en-CA" altLang="en-US" dirty="0">
                <a:solidFill>
                  <a:srgbClr val="000000"/>
                </a:solidFill>
                <a:cs typeface="Times New Roman" pitchFamily="18" charset="0"/>
              </a:rPr>
              <a:t>”</a:t>
            </a:r>
            <a:r>
              <a:rPr lang="en-CA" dirty="0">
                <a:solidFill>
                  <a:srgbClr val="000000"/>
                </a:solidFill>
                <a:cs typeface="Times New Roman" pitchFamily="18" charset="0"/>
              </a:rPr>
              <a:t> field focuses on methods for uniquely identifying humans using one or more of their intrinsic physical or behavioural traits.</a:t>
            </a:r>
          </a:p>
          <a:p>
            <a:pPr algn="just">
              <a:spcBef>
                <a:spcPts val="400"/>
              </a:spcBef>
              <a:buClr>
                <a:srgbClr val="DF2831"/>
              </a:buClr>
              <a:buSzPct val="68000"/>
              <a:buFont typeface="Wingdings 3" pitchFamily="18" charset="2"/>
              <a:buChar char=""/>
            </a:pPr>
            <a:r>
              <a:rPr lang="en-CA" dirty="0">
                <a:solidFill>
                  <a:srgbClr val="000000"/>
                </a:solidFill>
                <a:cs typeface="Times New Roman" pitchFamily="18" charset="0"/>
              </a:rPr>
              <a:t>Examples include using face, voice, fingerprints, iris, handwriting or the method of walking.</a:t>
            </a:r>
          </a:p>
        </p:txBody>
      </p:sp>
      <p:sp>
        <p:nvSpPr>
          <p:cNvPr id="8" name="Date Placeholder 7"/>
          <p:cNvSpPr>
            <a:spLocks noGrp="1"/>
          </p:cNvSpPr>
          <p:nvPr>
            <p:ph type="dt" sz="half" idx="10"/>
          </p:nvPr>
        </p:nvSpPr>
        <p:spPr/>
        <p:txBody>
          <a:bodyPr/>
          <a:lstStyle/>
          <a:p>
            <a:fld id="{CD4C0034-412C-4526-B857-0DCB1272E2DB}" type="datetime4">
              <a:rPr lang="en-US" smtClean="0"/>
              <a:t>April 2, 2020</a:t>
            </a:fld>
            <a:endParaRPr lang="en-US"/>
          </a:p>
        </p:txBody>
      </p:sp>
      <p:sp>
        <p:nvSpPr>
          <p:cNvPr id="10" name="Footer Placeholder 9"/>
          <p:cNvSpPr>
            <a:spLocks noGrp="1"/>
          </p:cNvSpPr>
          <p:nvPr>
            <p:ph type="ftr" sz="quarter" idx="11"/>
          </p:nvPr>
        </p:nvSpPr>
        <p:spPr/>
        <p:txBody>
          <a:bodyPr/>
          <a:lstStyle/>
          <a:p>
            <a:r>
              <a:rPr lang="en-US" smtClean="0"/>
              <a:t>CSE 447, Digital Signal Processing, Dept. of Computer Science and Engineering</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7386</TotalTime>
  <Words>4576</Words>
  <Application>Microsoft Office PowerPoint</Application>
  <PresentationFormat>On-screen Show (4:3)</PresentationFormat>
  <Paragraphs>686</Paragraphs>
  <Slides>80</Slides>
  <Notes>7</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80</vt:i4>
      </vt:variant>
    </vt:vector>
  </HeadingPairs>
  <TitlesOfParts>
    <vt:vector size="87" baseType="lpstr">
      <vt:lpstr>Office Theme</vt:lpstr>
      <vt:lpstr>Equation</vt:lpstr>
      <vt:lpstr>Microsoft 公式 3.0</vt:lpstr>
      <vt:lpstr>Microsoft Word 文档</vt:lpstr>
      <vt:lpstr>Microsoft Equation 3.0</vt:lpstr>
      <vt:lpstr>Microsoft Word Document</vt:lpstr>
      <vt:lpstr>位图图像</vt:lpstr>
      <vt:lpstr>CSE 447 : Digital Signal Processing</vt:lpstr>
      <vt:lpstr>Reference Books</vt:lpstr>
      <vt:lpstr>Slide 3</vt:lpstr>
      <vt:lpstr>Slide 4</vt:lpstr>
      <vt:lpstr>Applications </vt:lpstr>
      <vt:lpstr> DSP Application: Audio Processing</vt:lpstr>
      <vt:lpstr>DSP Application: Echo Location</vt:lpstr>
      <vt:lpstr>DSP Application: Pattern Recognition</vt:lpstr>
      <vt:lpstr>DSP Application: Biometrics</vt:lpstr>
      <vt:lpstr>DSP Application: Brain computer interface </vt:lpstr>
      <vt:lpstr>Why signals should be processed?</vt:lpstr>
      <vt:lpstr>Digital Signal Processing (DSP) System</vt:lpstr>
      <vt:lpstr>Signal Basics</vt:lpstr>
      <vt:lpstr>Signal Basics</vt:lpstr>
      <vt:lpstr>Examples of Signals</vt:lpstr>
      <vt:lpstr>Advantage of Digital Over Analog Signal Processing </vt:lpstr>
      <vt:lpstr>Signal Basics</vt:lpstr>
      <vt:lpstr>Signal Basics</vt:lpstr>
      <vt:lpstr>Continuous Time Signals</vt:lpstr>
      <vt:lpstr>Discrete Time Signal</vt:lpstr>
      <vt:lpstr>Signal Basics</vt:lpstr>
      <vt:lpstr>Signal Basics</vt:lpstr>
      <vt:lpstr>Signal Basics</vt:lpstr>
      <vt:lpstr>Signal Basics</vt:lpstr>
      <vt:lpstr>Sampling of Analog Signals</vt:lpstr>
      <vt:lpstr>Sampling</vt:lpstr>
      <vt:lpstr>Sampling</vt:lpstr>
      <vt:lpstr>Sampling</vt:lpstr>
      <vt:lpstr>Signal Basics</vt:lpstr>
      <vt:lpstr>Signal Basics</vt:lpstr>
      <vt:lpstr>Signal Basics</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Discrete-Time Signals: Time-Domain Representation</vt:lpstr>
      <vt:lpstr>Operations on Sequences</vt:lpstr>
      <vt:lpstr>Operations on Sequences</vt:lpstr>
      <vt:lpstr>Basic Operations</vt:lpstr>
      <vt:lpstr>Basic Operations</vt:lpstr>
      <vt:lpstr>Basic Operations</vt:lpstr>
      <vt:lpstr>Basic Operations</vt:lpstr>
      <vt:lpstr>Basic Operations</vt:lpstr>
      <vt:lpstr>Basic Operations</vt:lpstr>
      <vt:lpstr>Basic Operations</vt:lpstr>
      <vt:lpstr>Basic Operations</vt:lpstr>
      <vt:lpstr>Slide 59</vt:lpstr>
      <vt:lpstr>Slide 60</vt:lpstr>
      <vt:lpstr>Slide 61</vt:lpstr>
      <vt:lpstr>Basic Sequences</vt:lpstr>
      <vt:lpstr>Basic Sequences</vt:lpstr>
      <vt:lpstr>Basic Sequences</vt:lpstr>
      <vt:lpstr>Basic Sequences</vt:lpstr>
      <vt:lpstr>Basic Sequences</vt:lpstr>
      <vt:lpstr>Signal Basics</vt:lpstr>
      <vt:lpstr>Example: Stationary Signals </vt:lpstr>
      <vt:lpstr>Signal Basics</vt:lpstr>
      <vt:lpstr>Example: Non-Stationary Signals </vt:lpstr>
      <vt:lpstr>Signal Basics</vt:lpstr>
      <vt:lpstr>Signal Basics</vt:lpstr>
      <vt:lpstr>Signal Basics</vt:lpstr>
      <vt:lpstr>Signal Basics</vt:lpstr>
      <vt:lpstr>Signal Basics</vt:lpstr>
      <vt:lpstr>Signal Basics</vt:lpstr>
      <vt:lpstr>Signal Basics</vt:lpstr>
      <vt:lpstr>Signal Basics</vt:lpstr>
      <vt:lpstr>Signal Basics</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Time-Frequency Coherence Analysis of Multichannel Brain Signals Using Synchrosqueezing Transform</dc:title>
  <dc:creator>User</dc:creator>
  <cp:lastModifiedBy>hp</cp:lastModifiedBy>
  <cp:revision>604</cp:revision>
  <cp:lastPrinted>2017-01-03T10:31:20Z</cp:lastPrinted>
  <dcterms:created xsi:type="dcterms:W3CDTF">2016-03-21T07:13:49Z</dcterms:created>
  <dcterms:modified xsi:type="dcterms:W3CDTF">2020-04-02T09:26:10Z</dcterms:modified>
</cp:coreProperties>
</file>