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6"/>
  </p:notesMasterIdLst>
  <p:sldIdLst>
    <p:sldId id="363" r:id="rId2"/>
    <p:sldId id="410" r:id="rId3"/>
    <p:sldId id="364" r:id="rId4"/>
    <p:sldId id="365" r:id="rId5"/>
    <p:sldId id="366" r:id="rId6"/>
    <p:sldId id="367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9" r:id="rId25"/>
    <p:sldId id="390" r:id="rId26"/>
    <p:sldId id="391" r:id="rId27"/>
    <p:sldId id="393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08" r:id="rId42"/>
    <p:sldId id="412" r:id="rId43"/>
    <p:sldId id="413" r:id="rId44"/>
    <p:sldId id="411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3/7/2018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962D3-128F-4711-9808-F4D9AE52E411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FD29F-0924-47B1-B121-FBBDE696F073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C9244F-4846-4FF6-876C-140C71353D5A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F90AE6-D420-42CE-8766-237753291069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4D0D17-28AA-44C1-A3A5-BA3E719CCB95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E67C7-092F-4D55-AB96-D2A1A8FFEA26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8ED8F-5555-4CCE-855B-738504D882C4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EA5D4C-CA18-4C51-9979-6AA947E37276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180F1E-64B0-4806-8F51-9DFF534217C4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895737-5A23-48C6-80F4-B4F07A4DF19E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40C24D-615E-4A2B-8F00-627121DBC13E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E8836-6EB7-4E9F-BE65-4BB945EF100A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B0E769-3C26-4FE6-872B-26F177444EB4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B5D716-9F88-4ABC-BF36-787768C9DE34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552E3A-A5A9-4669-AFFC-F7A46D58BD72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0DB061-69EC-4964-87E7-17F22FE2C27E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173F71-6EF1-4D53-BE28-664558ED4373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D9CA88-15D7-40DA-A423-CCDE9CAE2D12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CFC324-55BB-4F52-ADCE-CB456CA626C3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02643-18CE-496B-B5A7-995FB08EE09E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071A44-5BB2-4DF1-BA2B-59D5F8FD7457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D195E-A15B-4822-A3BA-0298D01DB077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34F3B-C620-4062-B2B6-4A03B4F6693C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F6AB1A-E4F7-4748-968B-BDA7B9645733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3AE4B-B9CB-4F9A-8D64-63F70B975AEC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3AE4B-B9CB-4F9A-8D64-63F70B975AEC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3AE4B-B9CB-4F9A-8D64-63F70B975AEC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3AE4B-B9CB-4F9A-8D64-63F70B975AEC}" type="slidenum">
              <a:rPr lang="en-CA" smtClean="0"/>
              <a:pPr>
                <a:defRPr/>
              </a:pPr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087455-AE24-40B9-8F04-E55501C7A157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89628F-9FEF-4DAA-9AE7-B6CB2353BD17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This can be also argued as follows:</a:t>
            </a:r>
          </a:p>
          <a:p>
            <a:pPr eaLnBrk="1" hangingPunct="1"/>
            <a:r>
              <a:rPr lang="en-US" smtClean="0"/>
              <a:t>    The inverse of n</a:t>
            </a:r>
            <a:r>
              <a:rPr lang="en-US" baseline="30000" smtClean="0"/>
              <a:t>d</a:t>
            </a:r>
            <a:r>
              <a:rPr lang="en-US" smtClean="0"/>
              <a:t> is n</a:t>
            </a:r>
            <a:r>
              <a:rPr lang="en-US" baseline="30000" smtClean="0"/>
              <a:t>1/d</a:t>
            </a:r>
            <a:r>
              <a:rPr lang="en-US" smtClean="0"/>
              <a:t> and to assume otherwise would suggest that a polynomial grows as fast as an exponential, which is false simply by applying l’Hopital’s rule.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7B27C-AA1E-491B-B665-5B1904D6A21B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6A688-38F7-4C2B-A71A-AF30C6DD082E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A70EA-6FBA-481D-8D34-475D39F1910D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AF694F-D177-4DFA-A182-1B098D41FD6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Mathematical background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5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uclidean_division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hyperlink" Target="https://en.wikipedia.org/wiki/Quotient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400" dirty="0" smtClean="0">
                <a:latin typeface="Arial" pitchFamily="34" charset="0"/>
                <a:cs typeface="Arial" pitchFamily="34" charset="0"/>
              </a:rPr>
              <a:t>Mathematical background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78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6" descr="z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428875"/>
            <a:ext cx="8531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9803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Logarithms</a:t>
            </a:r>
            <a:endParaRPr lang="en-US" sz="4800" dirty="0" smtClean="0">
              <a:latin typeface="Arial" charset="0"/>
              <a:cs typeface="Arial" charset="0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                                        </a:t>
            </a:r>
            <a:r>
              <a:rPr lang="en-US" smtClean="0">
                <a:latin typeface="Arial" charset="0"/>
                <a:cs typeface="Arial" charset="0"/>
              </a:rPr>
              <a:t>grows slower but only up to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93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6345238" y="2997200"/>
            <a:ext cx="195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(93.354, 4.536)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2908300" y="3206750"/>
            <a:ext cx="70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762375" y="3527425"/>
          <a:ext cx="354013" cy="336550"/>
        </p:xfrm>
        <a:graphic>
          <a:graphicData uri="http://schemas.openxmlformats.org/presentationml/2006/ole">
            <p:oleObj spid="_x0000_s43028" name="Equation" r:id="rId6" imgW="241300" imgH="2286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936625" y="1818084"/>
          <a:ext cx="1979613" cy="458788"/>
        </p:xfrm>
        <a:graphic>
          <a:graphicData uri="http://schemas.openxmlformats.org/presentationml/2006/ole">
            <p:oleObj spid="_x0000_s43029" name="Equation" r:id="rId7" imgW="1040948" imgH="241195" progId="Equation.DSMT4">
              <p:embed/>
            </p:oleObj>
          </a:graphicData>
        </a:graphic>
      </p:graphicFrame>
      <p:sp>
        <p:nvSpPr>
          <p:cNvPr id="9" name="Oval 8"/>
          <p:cNvSpPr/>
          <p:nvPr/>
        </p:nvSpPr>
        <p:spPr>
          <a:xfrm>
            <a:off x="7573963" y="2741613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4017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You can view this with any polynomial</a:t>
            </a:r>
          </a:p>
        </p:txBody>
      </p:sp>
      <p:pic>
        <p:nvPicPr>
          <p:cNvPr id="6148" name="Picture 4" descr="z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591643"/>
            <a:ext cx="85248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2555875" y="2915344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779838" y="3347144"/>
          <a:ext cx="350837" cy="333375"/>
        </p:xfrm>
        <a:graphic>
          <a:graphicData uri="http://schemas.openxmlformats.org/presentationml/2006/ole">
            <p:oleObj spid="_x0000_s44043" name="Equation" r:id="rId6" imgW="241300" imgH="228600" progId="Equation.3">
              <p:embed/>
            </p:oleObj>
          </a:graphicData>
        </a:graphic>
      </p:graphicFrame>
      <p:sp>
        <p:nvSpPr>
          <p:cNvPr id="6150" name="Title 6"/>
          <p:cNvSpPr>
            <a:spLocks noGrp="1"/>
          </p:cNvSpPr>
          <p:nvPr>
            <p:ph type="title"/>
          </p:nvPr>
        </p:nvSpPr>
        <p:spPr>
          <a:xfrm>
            <a:off x="457200" y="529803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Logarithms</a:t>
            </a:r>
          </a:p>
        </p:txBody>
      </p:sp>
      <p:sp>
        <p:nvSpPr>
          <p:cNvPr id="7" name="Oval 6"/>
          <p:cNvSpPr/>
          <p:nvPr/>
        </p:nvSpPr>
        <p:spPr>
          <a:xfrm>
            <a:off x="7380288" y="2535238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6372225" y="3347144"/>
            <a:ext cx="195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(5503.66, 8.61)</a:t>
            </a:r>
          </a:p>
        </p:txBody>
      </p:sp>
    </p:spTree>
    <p:extLst>
      <p:ext uri="{BB962C8B-B14F-4D97-AF65-F5344CB8AC3E}">
        <p14:creationId xmlns="" xmlns:p14="http://schemas.microsoft.com/office/powerpoint/2010/main" val="25337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have compared logarithms and polynomials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How about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 versus </a:t>
            </a:r>
            <a:r>
              <a:rPr lang="en-US" dirty="0" err="1" smtClean="0">
                <a:latin typeface="Times New Roman" pitchFamily="18" charset="0"/>
                <a:cs typeface="Arial" charset="0"/>
              </a:rPr>
              <a:t>ln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 versus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10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You have seen the formula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i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i="1" dirty="0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endParaRPr lang="en-US" i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i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i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i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i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All logarithms are scalar multiples of each others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707904" y="2564904"/>
          <a:ext cx="3503835" cy="802932"/>
        </p:xfrm>
        <a:graphic>
          <a:graphicData uri="http://schemas.openxmlformats.org/presentationml/2006/ole">
            <p:oleObj spid="_x0000_s45067" name="Equation" r:id="rId5" imgW="1993680" imgH="457200" progId="Equation.3">
              <p:embed/>
            </p:oleObj>
          </a:graphicData>
        </a:graphic>
      </p:graphicFrame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457200" y="529803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Logarithms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652120" y="2348880"/>
            <a:ext cx="2836267" cy="1224086"/>
            <a:chOff x="5652120" y="2348880"/>
            <a:chExt cx="2836267" cy="1224086"/>
          </a:xfrm>
        </p:grpSpPr>
        <p:grpSp>
          <p:nvGrpSpPr>
            <p:cNvPr id="13" name="Group 12"/>
            <p:cNvGrpSpPr/>
            <p:nvPr/>
          </p:nvGrpSpPr>
          <p:grpSpPr>
            <a:xfrm>
              <a:off x="5652120" y="2420888"/>
              <a:ext cx="1800275" cy="1152078"/>
              <a:chOff x="6660156" y="2492896"/>
              <a:chExt cx="1800275" cy="1152078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660156" y="2492896"/>
                <a:ext cx="864172" cy="115207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>
                <a:off x="7452320" y="2636912"/>
                <a:ext cx="1008111" cy="28867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27" name="TextBox 7"/>
            <p:cNvSpPr txBox="1">
              <a:spLocks noChangeArrowheads="1"/>
            </p:cNvSpPr>
            <p:nvPr/>
          </p:nvSpPr>
          <p:spPr bwMode="auto">
            <a:xfrm>
              <a:off x="7380312" y="2348880"/>
              <a:ext cx="11080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CA" dirty="0"/>
                <a:t>Constant</a:t>
              </a:r>
            </a:p>
          </p:txBody>
        </p:sp>
      </p:grpSp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2195736" y="4221088"/>
          <a:ext cx="3960440" cy="844672"/>
        </p:xfrm>
        <a:graphic>
          <a:graphicData uri="http://schemas.openxmlformats.org/presentationml/2006/ole">
            <p:oleObj spid="_x0000_s45068" name="Equation" r:id="rId6" imgW="2145960" imgH="457200" progId="Equation.3">
              <p:embed/>
            </p:oleObj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2195736" y="5013176"/>
          <a:ext cx="3678237" cy="844550"/>
        </p:xfrm>
        <a:graphic>
          <a:graphicData uri="http://schemas.openxmlformats.org/presentationml/2006/ole">
            <p:oleObj spid="_x0000_s45069" name="Equation" r:id="rId7" imgW="1993680" imgH="457200" progId="Equation.3">
              <p:embed/>
            </p:oleObj>
          </a:graphicData>
        </a:graphic>
      </p:graphicFrame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4067944" y="3356992"/>
          <a:ext cx="2047728" cy="792088"/>
        </p:xfrm>
        <a:graphic>
          <a:graphicData uri="http://schemas.openxmlformats.org/presentationml/2006/ole">
            <p:oleObj spid="_x0000_s45070" name="Equation" r:id="rId8" imgW="1117440" imgH="4316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83768" y="35730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Because,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574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42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 plot of </a:t>
            </a:r>
            <a:r>
              <a:rPr 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lg(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,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, and </a:t>
            </a:r>
            <a:r>
              <a:rPr 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10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</p:txBody>
      </p:sp>
      <p:pic>
        <p:nvPicPr>
          <p:cNvPr id="41987" name="Picture 4" descr="z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30463"/>
            <a:ext cx="8712200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056188" y="2965450"/>
            <a:ext cx="811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lg(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5272088" y="3541713"/>
            <a:ext cx="811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5435600" y="4262438"/>
            <a:ext cx="1155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991" name="Title 7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Logarithms</a:t>
            </a:r>
          </a:p>
        </p:txBody>
      </p:sp>
    </p:spTree>
    <p:extLst>
      <p:ext uri="{BB962C8B-B14F-4D97-AF65-F5344CB8AC3E}">
        <p14:creationId xmlns="" xmlns:p14="http://schemas.microsoft.com/office/powerpoint/2010/main" val="15669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You should also, as electrical or computer engineers be aware of the relationship: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</a:t>
            </a:r>
            <a:r>
              <a:rPr lang="en-US" smtClean="0">
                <a:latin typeface="Times New Roman" pitchFamily="18" charset="0"/>
                <a:cs typeface="Arial" charset="0"/>
              </a:rPr>
              <a:t>lg(2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10</a:t>
            </a:r>
            <a:r>
              <a:rPr lang="en-US" smtClean="0">
                <a:latin typeface="Times New Roman" pitchFamily="18" charset="0"/>
                <a:cs typeface="Arial" charset="0"/>
              </a:rPr>
              <a:t>) = lg(1024)          = 10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lg(2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20</a:t>
            </a:r>
            <a:r>
              <a:rPr lang="en-US" smtClean="0">
                <a:latin typeface="Times New Roman" pitchFamily="18" charset="0"/>
                <a:cs typeface="Arial" charset="0"/>
              </a:rPr>
              <a:t>) = lg(1</a:t>
            </a:r>
            <a:r>
              <a:rPr lang="en-US" sz="11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048</a:t>
            </a:r>
            <a:r>
              <a:rPr lang="en-US" sz="11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576)   = 20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and consequently: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</a:t>
            </a:r>
            <a:r>
              <a:rPr lang="en-US" smtClean="0">
                <a:latin typeface="Times New Roman" pitchFamily="18" charset="0"/>
                <a:cs typeface="Arial" charset="0"/>
              </a:rPr>
              <a:t>lg(10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3</a:t>
            </a:r>
            <a:r>
              <a:rPr lang="en-US" smtClean="0">
                <a:latin typeface="Times New Roman" pitchFamily="18" charset="0"/>
                <a:cs typeface="Arial" charset="0"/>
              </a:rPr>
              <a:t>) = lg(1000)          ≈ 10	kilo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lg(10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6</a:t>
            </a:r>
            <a:r>
              <a:rPr lang="en-US" smtClean="0">
                <a:latin typeface="Times New Roman" pitchFamily="18" charset="0"/>
                <a:cs typeface="Arial" charset="0"/>
              </a:rPr>
              <a:t>) = lg(1</a:t>
            </a:r>
            <a:r>
              <a:rPr lang="en-US" sz="11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000</a:t>
            </a:r>
            <a:r>
              <a:rPr lang="en-US" sz="11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000)   ≈ 20	mega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lg(10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9</a:t>
            </a:r>
            <a:r>
              <a:rPr lang="en-US" smtClean="0">
                <a:latin typeface="Times New Roman" pitchFamily="18" charset="0"/>
                <a:cs typeface="Arial" charset="0"/>
              </a:rPr>
              <a:t>)                            ≈ 30	giga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lg(10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12</a:t>
            </a:r>
            <a:r>
              <a:rPr lang="en-US" smtClean="0">
                <a:latin typeface="Times New Roman" pitchFamily="18" charset="0"/>
                <a:cs typeface="Arial" charset="0"/>
              </a:rPr>
              <a:t>)                           ≈ 40	tera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5" name="Title 3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Logarithms</a:t>
            </a:r>
          </a:p>
        </p:txBody>
      </p:sp>
    </p:spTree>
    <p:extLst>
      <p:ext uri="{BB962C8B-B14F-4D97-AF65-F5344CB8AC3E}">
        <p14:creationId xmlns="" xmlns:p14="http://schemas.microsoft.com/office/powerpoint/2010/main" val="12708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Next we will look various series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Each term in an arithmetic series is increased by a constant value (usually 1) :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033588" y="3175000"/>
          <a:ext cx="4791075" cy="942975"/>
        </p:xfrm>
        <a:graphic>
          <a:graphicData uri="http://schemas.openxmlformats.org/presentationml/2006/ole">
            <p:oleObj spid="_x0000_s47115" name="Equation" r:id="rId5" imgW="2260600" imgH="444500" progId="Equation.DSMT4">
              <p:embed/>
            </p:oleObj>
          </a:graphicData>
        </a:graphic>
      </p:graphicFrame>
      <p:sp>
        <p:nvSpPr>
          <p:cNvPr id="9220" name="Title 4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="" xmlns:p14="http://schemas.microsoft.com/office/powerpoint/2010/main" val="23417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Proof 1:  write out the series twice and add each column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     1    +      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     +      3     +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. . .</a:t>
            </a:r>
            <a:r>
              <a:rPr lang="en-US" smtClean="0">
                <a:latin typeface="Times New Roman" pitchFamily="18" charset="0"/>
                <a:cs typeface="Arial" charset="0"/>
              </a:rPr>
              <a:t> +  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2  +   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 +    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+   </a:t>
            </a:r>
            <a:r>
              <a:rPr lang="en-US" i="1" u="sng" smtClean="0">
                <a:latin typeface="Times New Roman" pitchFamily="18" charset="0"/>
                <a:cs typeface="Arial" charset="0"/>
              </a:rPr>
              <a:t>n</a:t>
            </a:r>
            <a:r>
              <a:rPr lang="en-US" u="sng" smtClean="0">
                <a:latin typeface="Times New Roman" pitchFamily="18" charset="0"/>
                <a:cs typeface="Arial" charset="0"/>
              </a:rPr>
              <a:t>    +    </a:t>
            </a:r>
            <a:r>
              <a:rPr lang="en-US" i="1" u="sng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u="sng" smtClean="0">
                <a:latin typeface="Times New Roman" pitchFamily="18" charset="0"/>
                <a:cs typeface="Arial" charset="0"/>
              </a:rPr>
              <a:t>  +   </a:t>
            </a:r>
            <a:r>
              <a:rPr lang="en-US" i="1" u="sng" smtClean="0">
                <a:latin typeface="Times New Roman" pitchFamily="18" charset="0"/>
                <a:cs typeface="Arial" charset="0"/>
              </a:rPr>
              <a:t>n</a:t>
            </a:r>
            <a:r>
              <a:rPr lang="en-US" u="sng" smtClean="0">
                <a:latin typeface="Times New Roman" pitchFamily="18" charset="0"/>
                <a:cs typeface="Arial" charset="0"/>
              </a:rPr>
              <a:t> – 2  + </a:t>
            </a:r>
            <a:r>
              <a:rPr lang="en-US" u="sng" baseline="30000" smtClean="0">
                <a:latin typeface="Times New Roman" pitchFamily="18" charset="0"/>
                <a:cs typeface="Arial" charset="0"/>
              </a:rPr>
              <a:t>. . .</a:t>
            </a:r>
            <a:r>
              <a:rPr lang="en-US" u="sng" smtClean="0">
                <a:latin typeface="Times New Roman" pitchFamily="18" charset="0"/>
                <a:cs typeface="Arial" charset="0"/>
              </a:rPr>
              <a:t> +      3     +     </a:t>
            </a:r>
            <a:r>
              <a:rPr lang="en-US" u="sng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2 </a:t>
            </a:r>
            <a:r>
              <a:rPr lang="en-US" u="sng" smtClean="0">
                <a:latin typeface="Times New Roman" pitchFamily="18" charset="0"/>
                <a:cs typeface="Arial" charset="0"/>
              </a:rPr>
              <a:t>    +     1 </a:t>
            </a: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		 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 + (</a:t>
            </a:r>
            <a:r>
              <a:rPr lang="en-US" i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Times New Roman" pitchFamily="18" charset="0"/>
                <a:cs typeface="Arial" charset="0"/>
              </a:rPr>
              <a:t>) + 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 +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. . .</a:t>
            </a:r>
            <a:r>
              <a:rPr lang="en-US" smtClean="0">
                <a:latin typeface="Times New Roman" pitchFamily="18" charset="0"/>
                <a:cs typeface="Arial" charset="0"/>
              </a:rPr>
              <a:t> + 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 + (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Times New Roman" pitchFamily="18" charset="0"/>
                <a:cs typeface="Arial" charset="0"/>
              </a:rPr>
              <a:t>) + 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</a:t>
            </a:r>
            <a:br>
              <a:rPr lang="en-US" smtClean="0">
                <a:latin typeface="Times New Roman" pitchFamily="18" charset="0"/>
                <a:cs typeface="Arial" charset="0"/>
              </a:rPr>
            </a:b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                                                                   = </a:t>
            </a:r>
            <a:r>
              <a:rPr lang="en-US" i="1" smtClean="0">
                <a:latin typeface="Times New Roman" pitchFamily="18" charset="0"/>
                <a:cs typeface="Arial" charset="0"/>
              </a:rPr>
              <a:t>n 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 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Since we added the series twice, we must divide the result by </a:t>
            </a:r>
            <a:r>
              <a:rPr lang="en-US" smtClean="0">
                <a:latin typeface="Times New Roman" pitchFamily="18" charset="0"/>
                <a:cs typeface="Arial" charset="0"/>
              </a:rPr>
              <a:t>2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59" name="Title 3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="" xmlns:p14="http://schemas.microsoft.com/office/powerpoint/2010/main" val="3240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Proof 2 (by induction):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The statement is true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Assume that the statement is true for an arbitrary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725738" y="2316163"/>
          <a:ext cx="3187700" cy="914400"/>
        </p:xfrm>
        <a:graphic>
          <a:graphicData uri="http://schemas.openxmlformats.org/presentationml/2006/ole">
            <p:oleObj spid="_x0000_s48148" name="Equation" r:id="rId5" imgW="1548728" imgH="444307" progId="Equation.DSMT4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321050" y="3757613"/>
          <a:ext cx="2144713" cy="989012"/>
        </p:xfrm>
        <a:graphic>
          <a:graphicData uri="http://schemas.openxmlformats.org/presentationml/2006/ole">
            <p:oleObj spid="_x0000_s48149" name="Equation" r:id="rId6" imgW="965200" imgH="444500" progId="Equation.DSMT4">
              <p:embed/>
            </p:oleObj>
          </a:graphicData>
        </a:graphic>
      </p:graphicFrame>
      <p:sp>
        <p:nvSpPr>
          <p:cNvPr id="10245" name="Title 5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="" xmlns:p14="http://schemas.microsoft.com/office/powerpoint/2010/main" val="29007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Using the assumption that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, we must show that	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362325" y="2030413"/>
          <a:ext cx="2060575" cy="989012"/>
        </p:xfrm>
        <a:graphic>
          <a:graphicData uri="http://schemas.openxmlformats.org/presentationml/2006/ole">
            <p:oleObj spid="_x0000_s49172" name="Equation" r:id="rId5" imgW="926698" imgH="444307" progId="Equation.DSMT4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952750" y="3470275"/>
          <a:ext cx="2879725" cy="989013"/>
        </p:xfrm>
        <a:graphic>
          <a:graphicData uri="http://schemas.openxmlformats.org/presentationml/2006/ole">
            <p:oleObj spid="_x0000_s49173" name="Equation" r:id="rId6" imgW="1294838" imgH="444307" progId="Equation.DSMT4">
              <p:embed/>
            </p:oleObj>
          </a:graphicData>
        </a:graphic>
      </p:graphicFrame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="" xmlns:p14="http://schemas.microsoft.com/office/powerpoint/2010/main" val="7034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Then,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Arial" charset="0"/>
                <a:cs typeface="Arial" charset="0"/>
              </a:rPr>
              <a:t>, we have: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By assumption, the second sum is known: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952750" y="2043113"/>
          <a:ext cx="2632075" cy="912812"/>
        </p:xfrm>
        <a:graphic>
          <a:graphicData uri="http://schemas.openxmlformats.org/presentationml/2006/ole">
            <p:oleObj spid="_x0000_s50196" name="Equation" r:id="rId5" imgW="1244600" imgH="431800" progId="Equation.DSMT4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721100" y="3419475"/>
          <a:ext cx="2632075" cy="2714625"/>
        </p:xfrm>
        <a:graphic>
          <a:graphicData uri="http://schemas.openxmlformats.org/presentationml/2006/ole">
            <p:oleObj spid="_x0000_s50197" name="Equation" r:id="rId6" imgW="1244600" imgH="1282700" progId="Equation.DSMT4">
              <p:embed/>
            </p:oleObj>
          </a:graphicData>
        </a:graphic>
      </p:graphicFrame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="" xmlns:p14="http://schemas.microsoft.com/office/powerpoint/2010/main" val="36179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443805"/>
            <a:ext cx="8229600" cy="1143000"/>
          </a:xfrm>
        </p:spPr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Mathematics and engineering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For engineers, mathematics is a tool: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Of course, that doesn’t mean it always works...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74466"/>
            <a:ext cx="304958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78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statement is true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 and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the truth of the statement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 </a:t>
            </a:r>
            <a:r>
              <a:rPr lang="en-US" smtClean="0">
                <a:latin typeface="Arial" charset="0"/>
                <a:cs typeface="Arial" charset="0"/>
              </a:rPr>
              <a:t>implies </a:t>
            </a:r>
            <a:endParaRPr lang="en-US" i="1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the truth of the statement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Therefore, by the process of mathematical induction, the statement is true for all values of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≥ 0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				</a:t>
            </a:r>
            <a:r>
              <a:rPr lang="en-US" sz="1400" smtClean="0">
                <a:solidFill>
                  <a:schemeClr val="bg2"/>
                </a:solidFill>
                <a:latin typeface="Arial" charset="0"/>
                <a:cs typeface="Arial" charset="0"/>
              </a:rPr>
              <a:t>Reference:  Mr. Oprendick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46083" name="Title 3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="" xmlns:p14="http://schemas.microsoft.com/office/powerpoint/2010/main" val="41907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could repeat this process, after all: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	however, it is easier to see the pattern: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814888" y="1989138"/>
          <a:ext cx="1960562" cy="819150"/>
        </p:xfrm>
        <a:graphic>
          <a:graphicData uri="http://schemas.openxmlformats.org/presentationml/2006/ole">
            <p:oleObj spid="_x0000_s51247" name="Equation" r:id="rId5" imgW="1155700" imgH="482600" progId="Equation.DSMT4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660900" y="3532188"/>
          <a:ext cx="3079750" cy="754062"/>
        </p:xfrm>
        <a:graphic>
          <a:graphicData uri="http://schemas.openxmlformats.org/presentationml/2006/ole">
            <p:oleObj spid="_x0000_s51248" name="Equation" r:id="rId6" imgW="1815312" imgH="444307" progId="Equation.DSMT4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409700" y="2020888"/>
          <a:ext cx="2541588" cy="754062"/>
        </p:xfrm>
        <a:graphic>
          <a:graphicData uri="http://schemas.openxmlformats.org/presentationml/2006/ole">
            <p:oleObj spid="_x0000_s51249" name="Equation" r:id="rId7" imgW="1497950" imgH="444307" progId="Equation.DSMT4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443288" y="4572000"/>
          <a:ext cx="2497137" cy="819150"/>
        </p:xfrm>
        <a:graphic>
          <a:graphicData uri="http://schemas.openxmlformats.org/presentationml/2006/ole">
            <p:oleObj spid="_x0000_s51250" name="Equation" r:id="rId8" imgW="1473200" imgH="482600" progId="Equation.DSMT4">
              <p:embed/>
            </p:oleObj>
          </a:graphicData>
        </a:graphic>
      </p:graphicFrame>
      <p:sp>
        <p:nvSpPr>
          <p:cNvPr id="13320" name="Title 7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Other polynomial series</a:t>
            </a: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766888" y="3552825"/>
          <a:ext cx="2173287" cy="755650"/>
        </p:xfrm>
        <a:graphic>
          <a:graphicData uri="http://schemas.openxmlformats.org/presentationml/2006/ole">
            <p:oleObj spid="_x0000_s51251" name="Equation" r:id="rId9" imgW="1282700" imgH="4445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003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7" descr="C:\Users\dwharder\Desktop\y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2962275"/>
            <a:ext cx="40767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C:\Users\dwharder\Desktop\y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01963"/>
            <a:ext cx="38576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can generalize this formula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Demonstrating with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d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= 3</a:t>
            </a:r>
            <a:r>
              <a:rPr lang="en-US" dirty="0" smtClean="0">
                <a:latin typeface="Arial" charset="0"/>
                <a:cs typeface="Arial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d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= 4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933825" y="1954213"/>
          <a:ext cx="1423988" cy="754062"/>
        </p:xfrm>
        <a:graphic>
          <a:graphicData uri="http://schemas.openxmlformats.org/presentationml/2006/ole">
            <p:oleObj spid="_x0000_s52235" name="Equation" r:id="rId7" imgW="837836" imgH="444307" progId="Equation.DSMT4">
              <p:embed/>
            </p:oleObj>
          </a:graphicData>
        </a:graphic>
      </p:graphicFrame>
      <p:sp>
        <p:nvSpPr>
          <p:cNvPr id="14342" name="Title 6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Other polynomial series</a:t>
            </a:r>
          </a:p>
        </p:txBody>
      </p:sp>
    </p:spTree>
    <p:extLst>
      <p:ext uri="{BB962C8B-B14F-4D97-AF65-F5344CB8AC3E}">
        <p14:creationId xmlns="" xmlns:p14="http://schemas.microsoft.com/office/powerpoint/2010/main" val="38760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9" descr="C:\Users\dwharder\Desktop\y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86100"/>
            <a:ext cx="37052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C:\Users\dwharder\Desktop\y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076575"/>
            <a:ext cx="36576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justification for the approximation is that we are approximating the sum with an integral: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381250" y="2184400"/>
          <a:ext cx="3832225" cy="862013"/>
        </p:xfrm>
        <a:graphic>
          <a:graphicData uri="http://schemas.openxmlformats.org/presentationml/2006/ole">
            <p:oleObj spid="_x0000_s53259" name="Equation" r:id="rId7" imgW="2260600" imgH="508000" progId="Equation.DSMT4">
              <p:embed/>
            </p:oleObj>
          </a:graphicData>
        </a:graphic>
      </p:graphicFrame>
      <p:sp>
        <p:nvSpPr>
          <p:cNvPr id="15366" name="Title 6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Other polynomial series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2686" y="49749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73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ratio between the error and the actual value goes to zero: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In the limit, as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→ ∞</a:t>
            </a:r>
            <a:r>
              <a:rPr lang="en-US" smtClean="0">
                <a:latin typeface="Arial" charset="0"/>
                <a:cs typeface="Arial" charset="0"/>
              </a:rPr>
              <a:t>, the ratio between the sum and the approximation goes to </a:t>
            </a:r>
            <a:r>
              <a:rPr lang="en-US" smtClean="0">
                <a:latin typeface="Times New Roman" pitchFamily="18" charset="0"/>
                <a:cs typeface="Arial" charset="0"/>
              </a:rPr>
              <a:t>1</a:t>
            </a:r>
          </a:p>
          <a:p>
            <a:pPr lvl="1" eaLnBrk="1" hangingPunct="1"/>
            <a:endParaRPr lang="en-US" i="1" smtClean="0">
              <a:latin typeface="Arial" charset="0"/>
              <a:cs typeface="Arial" charset="0"/>
            </a:endParaRPr>
          </a:p>
          <a:p>
            <a:pPr lvl="1" eaLnBrk="1" hangingPunct="1"/>
            <a:endParaRPr lang="en-US" i="1" smtClean="0">
              <a:latin typeface="Arial" charset="0"/>
              <a:cs typeface="Arial" charset="0"/>
            </a:endParaRPr>
          </a:p>
          <a:p>
            <a:pPr lvl="1" eaLnBrk="1" hangingPunct="1"/>
            <a:endParaRPr lang="en-US" i="1" smtClean="0">
              <a:latin typeface="Arial" charset="0"/>
              <a:cs typeface="Arial" charset="0"/>
            </a:endParaRPr>
          </a:p>
          <a:p>
            <a:pPr lvl="1" eaLnBrk="1" hangingPunct="1"/>
            <a:endParaRPr lang="en-US" i="1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i="1" smtClean="0">
                <a:latin typeface="Arial" charset="0"/>
                <a:cs typeface="Arial" charset="0"/>
              </a:rPr>
              <a:t>The relative error</a:t>
            </a:r>
            <a:r>
              <a:rPr lang="en-US" smtClean="0">
                <a:latin typeface="Arial" charset="0"/>
                <a:cs typeface="Arial" charset="0"/>
              </a:rPr>
              <a:t> of the approximation goes to </a:t>
            </a:r>
            <a:r>
              <a:rPr lang="en-US" smtClean="0"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7412" name="Title 3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Other polynomial series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3694113" y="2420938"/>
          <a:ext cx="1508125" cy="1379537"/>
        </p:xfrm>
        <a:graphic>
          <a:graphicData uri="http://schemas.openxmlformats.org/presentationml/2006/ole">
            <p:oleObj spid="_x0000_s55307" name="Equation" r:id="rId5" imgW="888614" imgH="812447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620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next series we will look at is the geometric series with common ratio 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and if </a:t>
            </a:r>
            <a:r>
              <a:rPr lang="en-US" smtClean="0">
                <a:latin typeface="Times New Roman" pitchFamily="18" charset="0"/>
                <a:cs typeface="Arial" charset="0"/>
              </a:rPr>
              <a:t>|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latin typeface="Times New Roman" pitchFamily="18" charset="0"/>
                <a:cs typeface="Arial" charset="0"/>
              </a:rPr>
              <a:t>| &lt; 1</a:t>
            </a:r>
            <a:r>
              <a:rPr lang="en-US" smtClean="0">
                <a:latin typeface="Arial" charset="0"/>
                <a:cs typeface="Arial" charset="0"/>
              </a:rPr>
              <a:t> then it is also true that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567113" y="2000250"/>
          <a:ext cx="1943100" cy="901700"/>
        </p:xfrm>
        <a:graphic>
          <a:graphicData uri="http://schemas.openxmlformats.org/presentationml/2006/ole">
            <p:oleObj spid="_x0000_s56340" name="Equation" r:id="rId5" imgW="875920" imgH="406224" progId="Equation.DSMT4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681413" y="3455988"/>
          <a:ext cx="1633537" cy="874712"/>
        </p:xfrm>
        <a:graphic>
          <a:graphicData uri="http://schemas.openxmlformats.org/presentationml/2006/ole">
            <p:oleObj spid="_x0000_s56341" name="Equation" r:id="rId6" imgW="736280" imgH="393529" progId="Equation.DSMT4">
              <p:embed/>
            </p:oleObj>
          </a:graphicData>
        </a:graphic>
      </p:graphicFrame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Geometric series</a:t>
            </a:r>
          </a:p>
        </p:txBody>
      </p:sp>
    </p:spTree>
    <p:extLst>
      <p:ext uri="{BB962C8B-B14F-4D97-AF65-F5344CB8AC3E}">
        <p14:creationId xmlns="" xmlns:p14="http://schemas.microsoft.com/office/powerpoint/2010/main" val="29313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348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Elegant proof:  multiply by</a:t>
            </a: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				Ref:  Bret D.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Whissel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 Derivation of Amortization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528763" y="2535238"/>
          <a:ext cx="5724525" cy="3249612"/>
        </p:xfrm>
        <a:graphic>
          <a:graphicData uri="http://schemas.openxmlformats.org/presentationml/2006/ole">
            <p:oleObj spid="_x0000_s57364" name="Equation" r:id="rId5" imgW="2971800" imgH="1689100" progId="Equation.DSMT4">
              <p:embed/>
            </p:oleObj>
          </a:graphicData>
        </a:graphic>
      </p:graphicFrame>
      <p:sp>
        <p:nvSpPr>
          <p:cNvPr id="19461" name="Title 4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Geometric series</a:t>
            </a: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3924300" y="1443038"/>
          <a:ext cx="1008063" cy="762000"/>
        </p:xfrm>
        <a:graphic>
          <a:graphicData uri="http://schemas.openxmlformats.org/presentationml/2006/ole">
            <p:oleObj spid="_x0000_s57365" name="Equation" r:id="rId6" imgW="520474" imgH="393529" progId="Equation.DSMT4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5148263" y="3068638"/>
            <a:ext cx="1152525" cy="11525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5022850" y="2420938"/>
            <a:ext cx="4121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Telescoping series:</a:t>
            </a:r>
          </a:p>
          <a:p>
            <a:pPr eaLnBrk="1" hangingPunct="1"/>
            <a:r>
              <a:rPr lang="en-CA"/>
              <a:t>    all but the first and last terms cancel</a:t>
            </a:r>
          </a:p>
        </p:txBody>
      </p:sp>
      <p:sp>
        <p:nvSpPr>
          <p:cNvPr id="10" name="Oval 9"/>
          <p:cNvSpPr/>
          <p:nvPr/>
        </p:nvSpPr>
        <p:spPr>
          <a:xfrm>
            <a:off x="2466975" y="4318000"/>
            <a:ext cx="215900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6588125" y="4221163"/>
            <a:ext cx="560388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8134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Note that we can use a change-of-index with summations like we do with integration: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Letting </a:t>
            </a:r>
            <a:r>
              <a:rPr lang="en-US" i="1" smtClean="0">
                <a:latin typeface="Times New Roman" pitchFamily="18" charset="0"/>
                <a:cs typeface="Arial" charset="0"/>
              </a:rPr>
              <a:t>j</a:t>
            </a:r>
            <a:r>
              <a:rPr 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i="1" smtClean="0">
                <a:latin typeface="Times New Roman" pitchFamily="18" charset="0"/>
                <a:cs typeface="Arial" charset="0"/>
              </a:rPr>
              <a:t>i</a:t>
            </a:r>
            <a:r>
              <a:rPr lang="en-US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667000" y="2133600"/>
          <a:ext cx="3273425" cy="935038"/>
        </p:xfrm>
        <a:graphic>
          <a:graphicData uri="http://schemas.openxmlformats.org/presentationml/2006/ole">
            <p:oleObj spid="_x0000_s59412" name="Equation" r:id="rId5" imgW="1688367" imgH="482391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28938" y="3500438"/>
          <a:ext cx="2363787" cy="984250"/>
        </p:xfrm>
        <a:graphic>
          <a:graphicData uri="http://schemas.openxmlformats.org/presentationml/2006/ole">
            <p:oleObj spid="_x0000_s59413" name="Equation" r:id="rId6" imgW="1219200" imgH="508000" progId="Equation.3">
              <p:embed/>
            </p:oleObj>
          </a:graphicData>
        </a:graphic>
      </p:graphicFrame>
      <p:sp>
        <p:nvSpPr>
          <p:cNvPr id="21509" name="Title 5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Geometric series</a:t>
            </a:r>
          </a:p>
        </p:txBody>
      </p:sp>
    </p:spTree>
    <p:extLst>
      <p:ext uri="{BB962C8B-B14F-4D97-AF65-F5344CB8AC3E}">
        <p14:creationId xmlns="" xmlns:p14="http://schemas.microsoft.com/office/powerpoint/2010/main" val="37770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Finally, we will review recurrence relations: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Sequences may be defined explicitly:  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= 1/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</a:p>
          <a:p>
            <a:pPr lvl="1" algn="ctr" eaLnBrk="1" hangingPunct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Arial" charset="0"/>
              </a:rPr>
              <a:t>1, </a:t>
            </a:r>
            <a:r>
              <a:rPr lang="en-US" baseline="30000" dirty="0" smtClean="0">
                <a:latin typeface="Times New Roman" pitchFamily="18" charset="0"/>
                <a:cs typeface="Arial" charset="0"/>
              </a:rPr>
              <a:t>1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/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baseline="30000" dirty="0" smtClean="0">
                <a:latin typeface="Times New Roman" pitchFamily="18" charset="0"/>
                <a:cs typeface="Arial" charset="0"/>
              </a:rPr>
              <a:t>1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/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3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baseline="30000" dirty="0" smtClean="0">
                <a:latin typeface="Times New Roman" pitchFamily="18" charset="0"/>
                <a:cs typeface="Arial" charset="0"/>
              </a:rPr>
              <a:t>1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/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4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...</a:t>
            </a:r>
          </a:p>
          <a:p>
            <a:pPr lvl="1" algn="ctr" eaLnBrk="1" hangingPunct="1">
              <a:buNone/>
            </a:pPr>
            <a:r>
              <a:rPr lang="en-US" dirty="0" smtClean="0">
                <a:latin typeface="Times New Roman" pitchFamily="18" charset="0"/>
                <a:cs typeface="Arial" charset="0"/>
              </a:rPr>
              <a:t>Here n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is 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independent.</a:t>
            </a:r>
            <a:endParaRPr lang="en-US" dirty="0" smtClean="0">
              <a:latin typeface="Times New Roman" pitchFamily="18" charset="0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Consider a </a:t>
            </a:r>
            <a:r>
              <a:rPr lang="en-US" dirty="0" err="1" smtClean="0">
                <a:latin typeface="Arial" charset="0"/>
                <a:cs typeface="Arial" charset="0"/>
              </a:rPr>
              <a:t>fibonacci</a:t>
            </a:r>
            <a:r>
              <a:rPr lang="en-US" dirty="0" smtClean="0">
                <a:latin typeface="Arial" charset="0"/>
                <a:cs typeface="Arial" charset="0"/>
              </a:rPr>
              <a:t> series where F</a:t>
            </a:r>
            <a:r>
              <a:rPr lang="en-US" baseline="-25000" dirty="0" smtClean="0">
                <a:latin typeface="Arial" charset="0"/>
                <a:cs typeface="Arial" charset="0"/>
              </a:rPr>
              <a:t>1</a:t>
            </a:r>
            <a:r>
              <a:rPr lang="en-US" dirty="0" smtClean="0">
                <a:latin typeface="Arial" charset="0"/>
                <a:cs typeface="Arial" charset="0"/>
              </a:rPr>
              <a:t>=1, F</a:t>
            </a:r>
            <a:r>
              <a:rPr lang="en-US" baseline="-25000" dirty="0" smtClean="0">
                <a:latin typeface="Arial" charset="0"/>
                <a:cs typeface="Arial" charset="0"/>
              </a:rPr>
              <a:t>2</a:t>
            </a:r>
            <a:r>
              <a:rPr lang="en-US" dirty="0" smtClean="0">
                <a:latin typeface="Arial" charset="0"/>
                <a:cs typeface="Arial" charset="0"/>
              </a:rPr>
              <a:t>=2 and F=F+F</a:t>
            </a:r>
          </a:p>
          <a:p>
            <a:pPr lvl="1" eaLnBrk="1" hangingPunct="1">
              <a:buNone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Then the series is 1, 2, 3, 5, 8, 13, 21, …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 </a:t>
            </a:r>
            <a:r>
              <a:rPr lang="en-US" dirty="0" smtClean="0">
                <a:latin typeface="Arial" charset="0"/>
                <a:cs typeface="Arial" charset="0"/>
              </a:rPr>
              <a:t>recurrence relationship is a means of defining a sequence based on previous values in the sequence</a:t>
            </a: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Such definitions of sequences are said to be </a:t>
            </a:r>
            <a:r>
              <a:rPr lang="en-US" i="1" dirty="0" smtClean="0">
                <a:latin typeface="Arial" charset="0"/>
                <a:cs typeface="Arial" charset="0"/>
              </a:rPr>
              <a:t>recursive</a:t>
            </a: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i="1" dirty="0" smtClean="0">
              <a:latin typeface="Arial" charset="0"/>
              <a:cs typeface="Arial" charset="0"/>
            </a:endParaRPr>
          </a:p>
        </p:txBody>
      </p:sp>
      <p:sp>
        <p:nvSpPr>
          <p:cNvPr id="47107" name="Title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18445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Define an initial value: </a:t>
            </a:r>
            <a:r>
              <a:rPr lang="en-US" i="1" smtClean="0">
                <a:latin typeface="Arial" charset="0"/>
                <a:cs typeface="Arial" charset="0"/>
              </a:rPr>
              <a:t>e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.,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1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1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Defining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in terms of previous values: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For example,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		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i="1" smtClean="0">
                <a:latin typeface="Times New Roman" pitchFamily="18" charset="0"/>
                <a:cs typeface="Arial" charset="0"/>
              </a:rPr>
              <a:t> = 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+ 2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			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2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8131" name="Title 3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16655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980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Justification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However, as engineers, you will not be paid to say:</a:t>
            </a:r>
          </a:p>
          <a:p>
            <a:pPr algn="ctr" eaLnBrk="1" hangingPunct="1">
              <a:buFontTx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Method A is </a:t>
            </a:r>
            <a:r>
              <a:rPr lang="en-US" sz="1800" i="1" dirty="0" smtClean="0">
                <a:latin typeface="Arial" charset="0"/>
                <a:cs typeface="Arial" charset="0"/>
              </a:rPr>
              <a:t>better</a:t>
            </a:r>
            <a:r>
              <a:rPr lang="en-US" sz="1800" dirty="0" smtClean="0">
                <a:latin typeface="Arial" charset="0"/>
                <a:cs typeface="Arial" charset="0"/>
              </a:rPr>
              <a:t> than Method B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	                                           or</a:t>
            </a:r>
          </a:p>
          <a:p>
            <a:pPr algn="ctr" eaLnBrk="1" hangingPunct="1">
              <a:buFontTx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Algorithm A is </a:t>
            </a:r>
            <a:r>
              <a:rPr lang="en-US" sz="1800" i="1" dirty="0" smtClean="0">
                <a:latin typeface="Arial" charset="0"/>
                <a:cs typeface="Arial" charset="0"/>
              </a:rPr>
              <a:t>faster</a:t>
            </a:r>
            <a:r>
              <a:rPr lang="en-US" sz="1800" dirty="0" smtClean="0">
                <a:latin typeface="Arial" charset="0"/>
                <a:cs typeface="Arial" charset="0"/>
              </a:rPr>
              <a:t> than Algorithm B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Such comparisons are said to be </a:t>
            </a:r>
            <a:r>
              <a:rPr lang="en-US" i="1" dirty="0" smtClean="0">
                <a:latin typeface="Arial" charset="0"/>
                <a:cs typeface="Arial" charset="0"/>
              </a:rPr>
              <a:t>qualitative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1600" b="1" dirty="0" smtClean="0">
                <a:latin typeface="Arial" charset="0"/>
                <a:cs typeface="Arial" charset="0"/>
              </a:rPr>
              <a:t>qualitative</a:t>
            </a:r>
            <a:r>
              <a:rPr lang="en-US" sz="1600" dirty="0" smtClean="0">
                <a:latin typeface="Arial" charset="0"/>
                <a:cs typeface="Arial" charset="0"/>
              </a:rPr>
              <a:t>, </a:t>
            </a:r>
            <a:r>
              <a:rPr lang="en-US" sz="1600" i="1" dirty="0" smtClean="0">
                <a:latin typeface="Arial" charset="0"/>
                <a:cs typeface="Arial" charset="0"/>
              </a:rPr>
              <a:t>a.	</a:t>
            </a:r>
            <a:r>
              <a:rPr lang="en-US" sz="1600" dirty="0" smtClean="0">
                <a:latin typeface="Arial" charset="0"/>
                <a:cs typeface="Arial" charset="0"/>
              </a:rPr>
              <a:t>Relating to, connected or concerned with, quality or qualities.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Arial" charset="0"/>
                <a:cs typeface="Arial" charset="0"/>
              </a:rPr>
              <a:t>			Now usually in implied or expressed opposition to quantitative.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Arial" charset="0"/>
                <a:cs typeface="Arial" charset="0"/>
              </a:rPr>
              <a:t>									 </a:t>
            </a:r>
            <a:endParaRPr lang="en-US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14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Given the two recurrence relations</a:t>
            </a:r>
          </a:p>
          <a:p>
            <a:pPr algn="ctr" eaLnBrk="1" hangingPunct="1">
              <a:buFont typeface="Arial" charset="0"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i="1" smtClean="0">
                <a:latin typeface="Times New Roman" pitchFamily="18" charset="0"/>
                <a:cs typeface="Arial" charset="0"/>
              </a:rPr>
              <a:t> = 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+ 2		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and the initial condition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1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1</a:t>
            </a:r>
            <a:r>
              <a:rPr lang="en-US" smtClean="0">
                <a:latin typeface="Arial" charset="0"/>
                <a:cs typeface="Arial" charset="0"/>
              </a:rPr>
              <a:t> we would like to find explicit formulae for the sequences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this case, we have</a:t>
            </a:r>
          </a:p>
          <a:p>
            <a:pPr algn="ctr" eaLnBrk="1" hangingPunct="1">
              <a:buFont typeface="Arial" charset="0"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1                    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Times New Roman" pitchFamily="18" charset="0"/>
                <a:cs typeface="Arial" charset="0"/>
              </a:rPr>
              <a:t> –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2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respectively</a:t>
            </a:r>
          </a:p>
        </p:txBody>
      </p:sp>
      <p:sp>
        <p:nvSpPr>
          <p:cNvPr id="49155" name="Title 3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42573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will use a functional form of recurrence relations:</a:t>
            </a:r>
          </a:p>
        </p:txBody>
      </p:sp>
      <p:graphicFrame>
        <p:nvGraphicFramePr>
          <p:cNvPr id="99352" name="Group 24"/>
          <p:cNvGraphicFramePr>
            <a:graphicFrameLocks noGrp="1"/>
          </p:cNvGraphicFramePr>
          <p:nvPr/>
        </p:nvGraphicFramePr>
        <p:xfrm>
          <a:off x="755650" y="2508250"/>
          <a:ext cx="7561263" cy="1584816"/>
        </p:xfrm>
        <a:graphic>
          <a:graphicData uri="http://schemas.openxmlformats.org/drawingml/2006/table">
            <a:tbl>
              <a:tblPr/>
              <a:tblGrid>
                <a:gridCol w="3781425"/>
                <a:gridCol w="3779838"/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Calculus</a:t>
                      </a:r>
                    </a:p>
                  </a:txBody>
                  <a:tcPr marT="45702" marB="4570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CSE</a:t>
                      </a:r>
                    </a:p>
                  </a:txBody>
                  <a:tcPr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.............</a:t>
                      </a:r>
                    </a:p>
                  </a:txBody>
                  <a:tcPr marT="45702" marB="4570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f(1) =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...................</a:t>
                      </a:r>
                    </a:p>
                  </a:txBody>
                  <a:tcPr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..</a:t>
                      </a:r>
                    </a:p>
                  </a:txBody>
                  <a:tcPr marT="45702" marB="4570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= f(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1) + 2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...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2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702" marB="4570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= 2 f(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1) +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188" name="Title 4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23509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previous examples using the functional notation are: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latin typeface="Times New Roman" pitchFamily="18" charset="0"/>
                <a:cs typeface="Arial" charset="0"/>
              </a:rPr>
              <a:t>  		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f(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 = 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f(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 – 1)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+ 2		g(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 =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 2 g(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 – 1) + 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endParaRPr lang="en-US" sz="20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With the initial conditions </a:t>
            </a:r>
            <a:r>
              <a:rPr lang="en-US" smtClean="0">
                <a:latin typeface="Times New Roman" pitchFamily="18" charset="0"/>
                <a:cs typeface="Arial" charset="0"/>
              </a:rPr>
              <a:t>f(1) = g(1)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1</a:t>
            </a:r>
            <a:r>
              <a:rPr lang="en-US" smtClean="0">
                <a:latin typeface="Arial" charset="0"/>
                <a:cs typeface="Arial" charset="0"/>
              </a:rPr>
              <a:t>, the solutions are: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2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1			g(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2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Times New Roman" pitchFamily="18" charset="0"/>
                <a:cs typeface="Arial" charset="0"/>
              </a:rPr>
              <a:t> –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2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1203" name="Title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18854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some cases,  given the recurrence relation, we can find the explicit formula: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Consider the Fibonacci sequence: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	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1) + 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2)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	f(0) = f(1) = 1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that has the solution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    </a:t>
            </a:r>
            <a:r>
              <a:rPr lang="en-US" sz="1800" smtClean="0">
                <a:latin typeface="Arial" charset="0"/>
                <a:cs typeface="Arial" charset="0"/>
              </a:rPr>
              <a:t>where </a:t>
            </a:r>
            <a:r>
              <a:rPr lang="en-US" sz="1800" i="1" smtClean="0">
                <a:latin typeface="Symbol" pitchFamily="18" charset="2"/>
                <a:cs typeface="Arial" charset="0"/>
              </a:rPr>
              <a:t>f</a:t>
            </a:r>
            <a:r>
              <a:rPr lang="en-US" sz="1800" smtClean="0">
                <a:latin typeface="Arial" charset="0"/>
                <a:cs typeface="Arial" charset="0"/>
              </a:rPr>
              <a:t> is the golden ratio: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209925" y="3706813"/>
          <a:ext cx="2570163" cy="652462"/>
        </p:xfrm>
        <a:graphic>
          <a:graphicData uri="http://schemas.openxmlformats.org/presentationml/2006/ole">
            <p:oleObj spid="_x0000_s61460" name="Equation" r:id="rId5" imgW="1447800" imgH="368300" progId="Equation.DSMT4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232150" y="4833938"/>
          <a:ext cx="2247900" cy="784225"/>
        </p:xfrm>
        <a:graphic>
          <a:graphicData uri="http://schemas.openxmlformats.org/presentationml/2006/ole">
            <p:oleObj spid="_x0000_s61461" name="Equation" r:id="rId6" imgW="1129810" imgH="393529" progId="Equation.DSMT4">
              <p:embed/>
            </p:oleObj>
          </a:graphicData>
        </a:graphic>
      </p:graphicFrame>
      <p:sp>
        <p:nvSpPr>
          <p:cNvPr id="23557" name="Title 5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23231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Weighted averages</a:t>
            </a:r>
          </a:p>
        </p:txBody>
      </p:sp>
      <p:sp>
        <p:nvSpPr>
          <p:cNvPr id="245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Given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Arial" charset="0"/>
                <a:cs typeface="Arial" charset="0"/>
              </a:rPr>
              <a:t> objects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Arial" charset="0"/>
                <a:cs typeface="Arial" charset="0"/>
              </a:rPr>
              <a:t>, the </a:t>
            </a:r>
            <a:r>
              <a:rPr lang="en-CA" i="1" smtClean="0">
                <a:latin typeface="Arial" charset="0"/>
                <a:cs typeface="Arial" charset="0"/>
              </a:rPr>
              <a:t>average</a:t>
            </a:r>
            <a:r>
              <a:rPr lang="en-CA" smtClean="0">
                <a:latin typeface="Arial" charset="0"/>
                <a:cs typeface="Arial" charset="0"/>
              </a:rPr>
              <a:t> is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Given a sequence of coefficients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, … 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Arial" charset="0"/>
                <a:cs typeface="Arial" charset="0"/>
              </a:rPr>
              <a:t> where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then we refer to 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as a </a:t>
            </a:r>
            <a:r>
              <a:rPr lang="en-CA" i="1" smtClean="0">
                <a:latin typeface="Arial" charset="0"/>
                <a:cs typeface="Arial" charset="0"/>
              </a:rPr>
              <a:t>weighted</a:t>
            </a:r>
            <a:r>
              <a:rPr lang="en-CA" smtClean="0">
                <a:latin typeface="Arial" charset="0"/>
                <a:cs typeface="Arial" charset="0"/>
              </a:rPr>
              <a:t> average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For an average, 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348038" y="1916113"/>
          <a:ext cx="2505075" cy="784225"/>
        </p:xfrm>
        <a:graphic>
          <a:graphicData uri="http://schemas.openxmlformats.org/presentationml/2006/ole">
            <p:oleObj spid="_x0000_s62502" name="Equation" r:id="rId4" imgW="1256755" imgH="393529" progId="Equation.DSMT4">
              <p:embed/>
            </p:oleObj>
          </a:graphicData>
        </a:graphic>
      </p:graphicFrame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2700338" y="3117850"/>
          <a:ext cx="3224212" cy="527050"/>
        </p:xfrm>
        <a:graphic>
          <a:graphicData uri="http://schemas.openxmlformats.org/presentationml/2006/ole">
            <p:oleObj spid="_x0000_s62503" name="Equation" r:id="rId5" imgW="1397000" imgH="228600" progId="Equation.DSMT4">
              <p:embed/>
            </p:oleObj>
          </a:graphicData>
        </a:graphic>
      </p:graphicFrame>
      <p:graphicFrame>
        <p:nvGraphicFramePr>
          <p:cNvPr id="24580" name="Object 5"/>
          <p:cNvGraphicFramePr>
            <a:graphicFrameLocks noChangeAspect="1"/>
          </p:cNvGraphicFramePr>
          <p:nvPr/>
        </p:nvGraphicFramePr>
        <p:xfrm>
          <a:off x="2843213" y="4076700"/>
          <a:ext cx="3838575" cy="527050"/>
        </p:xfrm>
        <a:graphic>
          <a:graphicData uri="http://schemas.openxmlformats.org/presentationml/2006/ole">
            <p:oleObj spid="_x0000_s62504" name="Equation" r:id="rId6" imgW="1663700" imgH="228600" progId="Equation.DSMT4">
              <p:embed/>
            </p:oleObj>
          </a:graphicData>
        </a:graphic>
      </p:graphicFrame>
      <p:graphicFrame>
        <p:nvGraphicFramePr>
          <p:cNvPr id="24581" name="Object 6"/>
          <p:cNvGraphicFramePr>
            <a:graphicFrameLocks noChangeAspect="1"/>
          </p:cNvGraphicFramePr>
          <p:nvPr/>
        </p:nvGraphicFramePr>
        <p:xfrm>
          <a:off x="2771775" y="5011738"/>
          <a:ext cx="3240088" cy="838200"/>
        </p:xfrm>
        <a:graphic>
          <a:graphicData uri="http://schemas.openxmlformats.org/presentationml/2006/ole">
            <p:oleObj spid="_x0000_s62505" name="Equation" r:id="rId7" imgW="1524000" imgH="3937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385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6" descr="C:\Users\dwharder\Desktop\integr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5538"/>
            <a:ext cx="19510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Weighted averages</a:t>
            </a:r>
          </a:p>
        </p:txBody>
      </p:sp>
      <p:sp>
        <p:nvSpPr>
          <p:cNvPr id="256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Examples: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Simpson’s method approximates an integral by sampling</a:t>
            </a:r>
            <a:br>
              <a:rPr lang="en-CA" smtClean="0">
                <a:latin typeface="Arial" charset="0"/>
                <a:cs typeface="Arial" charset="0"/>
              </a:rPr>
            </a:br>
            <a:r>
              <a:rPr lang="en-CA" smtClean="0">
                <a:latin typeface="Arial" charset="0"/>
                <a:cs typeface="Arial" charset="0"/>
              </a:rPr>
              <a:t>the function at three points: 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The average value of the function is approximated by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It can be shown that that 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is a significant better approximation than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132138" y="2997200"/>
          <a:ext cx="3060700" cy="504825"/>
        </p:xfrm>
        <a:graphic>
          <a:graphicData uri="http://schemas.openxmlformats.org/presentationml/2006/ole">
            <p:oleObj spid="_x0000_s63517" name="Equation" r:id="rId5" imgW="1536033" imgH="253890" progId="Equation.DSMT4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528888" y="4005263"/>
          <a:ext cx="4148137" cy="504825"/>
        </p:xfrm>
        <a:graphic>
          <a:graphicData uri="http://schemas.openxmlformats.org/presentationml/2006/ole">
            <p:oleObj spid="_x0000_s63518" name="Equation" r:id="rId6" imgW="2082800" imgH="254000" progId="Equation.DSMT4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048000" y="4972050"/>
          <a:ext cx="3414713" cy="833438"/>
        </p:xfrm>
        <a:graphic>
          <a:graphicData uri="http://schemas.openxmlformats.org/presentationml/2006/ole">
            <p:oleObj spid="_x0000_s63519" name="Equation" r:id="rId7" imgW="1714500" imgH="4191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0973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Weighted averages</a:t>
            </a:r>
          </a:p>
        </p:txBody>
      </p:sp>
      <p:sp>
        <p:nvSpPr>
          <p:cNvPr id="266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Examples: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Using the weighted average: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Using a simple average: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84538469"/>
              </p:ext>
            </p:extLst>
          </p:nvPr>
        </p:nvGraphicFramePr>
        <p:xfrm>
          <a:off x="1995488" y="2924175"/>
          <a:ext cx="5337175" cy="504825"/>
        </p:xfrm>
        <a:graphic>
          <a:graphicData uri="http://schemas.openxmlformats.org/presentationml/2006/ole">
            <p:oleObj spid="_x0000_s64559" name="Equation" r:id="rId4" imgW="2679480" imgH="253800" progId="Equation.DSMT4">
              <p:embed/>
            </p:oleObj>
          </a:graphicData>
        </a:graphic>
      </p:graphicFrame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2700338" y="1773238"/>
          <a:ext cx="3490912" cy="935037"/>
        </p:xfrm>
        <a:graphic>
          <a:graphicData uri="http://schemas.openxmlformats.org/presentationml/2006/ole">
            <p:oleObj spid="_x0000_s64560" name="Equation" r:id="rId5" imgW="1752600" imgH="469900" progId="Equation.DSMT4">
              <p:embed/>
            </p:oleObj>
          </a:graphicData>
        </a:graphic>
      </p:graphicFrame>
      <p:graphicFrame>
        <p:nvGraphicFramePr>
          <p:cNvPr id="266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45724688"/>
              </p:ext>
            </p:extLst>
          </p:nvPr>
        </p:nvGraphicFramePr>
        <p:xfrm>
          <a:off x="2371725" y="4037013"/>
          <a:ext cx="4629150" cy="831850"/>
        </p:xfrm>
        <a:graphic>
          <a:graphicData uri="http://schemas.openxmlformats.org/presentationml/2006/ole">
            <p:oleObj spid="_x0000_s64561" name="Equation" r:id="rId6" imgW="2323800" imgH="419040" progId="Equation.DSMT4">
              <p:embed/>
            </p:oleObj>
          </a:graphicData>
        </a:graphic>
      </p:graphicFrame>
      <p:graphicFrame>
        <p:nvGraphicFramePr>
          <p:cNvPr id="26629" name="Object 7"/>
          <p:cNvGraphicFramePr>
            <a:graphicFrameLocks noChangeAspect="1"/>
          </p:cNvGraphicFramePr>
          <p:nvPr/>
        </p:nvGraphicFramePr>
        <p:xfrm>
          <a:off x="7283450" y="2565400"/>
          <a:ext cx="1465263" cy="455613"/>
        </p:xfrm>
        <a:graphic>
          <a:graphicData uri="http://schemas.openxmlformats.org/presentationml/2006/ole">
            <p:oleObj spid="_x0000_s64562" name="Equation" r:id="rId7" imgW="736600" imgH="228600" progId="Equation.DSMT4">
              <p:embed/>
            </p:oleObj>
          </a:graphicData>
        </a:graphic>
      </p:graphicFrame>
      <p:graphicFrame>
        <p:nvGraphicFramePr>
          <p:cNvPr id="26630" name="Object 8"/>
          <p:cNvGraphicFramePr>
            <a:graphicFrameLocks noChangeAspect="1"/>
          </p:cNvGraphicFramePr>
          <p:nvPr/>
        </p:nvGraphicFramePr>
        <p:xfrm>
          <a:off x="7235825" y="4268788"/>
          <a:ext cx="1439863" cy="455612"/>
        </p:xfrm>
        <a:graphic>
          <a:graphicData uri="http://schemas.openxmlformats.org/presentationml/2006/ole">
            <p:oleObj spid="_x0000_s64563" name="Equation" r:id="rId8" imgW="723586" imgH="228501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464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Given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Arial" charset="0"/>
                <a:cs typeface="Arial" charset="0"/>
              </a:rPr>
              <a:t> distinct items, in how many ways can you choose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smtClean="0">
                <a:latin typeface="Arial" charset="0"/>
                <a:cs typeface="Arial" charset="0"/>
              </a:rPr>
              <a:t> of these?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I.e., “In how many ways can you combine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smtClean="0">
                <a:latin typeface="Arial" charset="0"/>
                <a:cs typeface="Arial" charset="0"/>
              </a:rPr>
              <a:t> items from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Arial" charset="0"/>
                <a:cs typeface="Arial" charset="0"/>
              </a:rPr>
              <a:t>?”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For example, given the set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{1, 2, 3, 4, 5}</a:t>
            </a:r>
            <a:r>
              <a:rPr lang="en-CA" dirty="0" smtClean="0">
                <a:latin typeface="Arial" charset="0"/>
                <a:cs typeface="Arial" charset="0"/>
              </a:rPr>
              <a:t>, I can choose three of these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in any of the following ways:</a:t>
            </a:r>
          </a:p>
          <a:p>
            <a:pPr lvl="1" algn="ctr">
              <a:buFont typeface="Arial" charset="0"/>
              <a:buNone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{1, 2, 3}, {1, 2, 4}, {1, 2, 5}, {1, 3, 4}, {1, 3, 5},</a:t>
            </a:r>
          </a:p>
          <a:p>
            <a:pPr lvl="1" algn="ctr">
              <a:buFont typeface="Arial" charset="0"/>
              <a:buNone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{1, 4, 5}, {2, 3, 4}, {2, 3, 5}, {2, 4, 5}, {3, 4, 5}</a:t>
            </a: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number of ways such items can be chosen is written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where          is read  as “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Arial" charset="0"/>
                <a:cs typeface="Arial" charset="0"/>
              </a:rPr>
              <a:t> choose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err="1" smtClean="0">
                <a:latin typeface="Arial" charset="0"/>
                <a:cs typeface="Arial" charset="0"/>
              </a:rPr>
              <a:t>”s</a:t>
            </a: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		There is a recursive definition:</a:t>
            </a:r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/>
        </p:nvGraphicFramePr>
        <p:xfrm>
          <a:off x="3851275" y="4221163"/>
          <a:ext cx="1816100" cy="817562"/>
        </p:xfrm>
        <a:graphic>
          <a:graphicData uri="http://schemas.openxmlformats.org/presentationml/2006/ole">
            <p:oleObj spid="_x0000_s65562" name="Equation" r:id="rId4" imgW="1040948" imgH="469696" progId="Equation.DSMT4">
              <p:embed/>
            </p:oleObj>
          </a:graphicData>
        </a:graphic>
      </p:graphicFrame>
      <p:graphicFrame>
        <p:nvGraphicFramePr>
          <p:cNvPr id="27651" name="Object 7"/>
          <p:cNvGraphicFramePr>
            <a:graphicFrameLocks noChangeAspect="1"/>
          </p:cNvGraphicFramePr>
          <p:nvPr/>
        </p:nvGraphicFramePr>
        <p:xfrm>
          <a:off x="1692275" y="4794250"/>
          <a:ext cx="487363" cy="795338"/>
        </p:xfrm>
        <a:graphic>
          <a:graphicData uri="http://schemas.openxmlformats.org/presentationml/2006/ole">
            <p:oleObj spid="_x0000_s65563" name="Equation" r:id="rId5" imgW="279400" imgH="457200" progId="Equation.DSMT4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21474977"/>
              </p:ext>
            </p:extLst>
          </p:nvPr>
        </p:nvGraphicFramePr>
        <p:xfrm>
          <a:off x="5940152" y="5589240"/>
          <a:ext cx="2055813" cy="677862"/>
        </p:xfrm>
        <a:graphic>
          <a:graphicData uri="http://schemas.openxmlformats.org/presentationml/2006/ole">
            <p:oleObj spid="_x0000_s65564" name="Equation" r:id="rId6" imgW="1384300" imgH="4572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153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The most common question we will ask in this vein: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Given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Arial" charset="0"/>
                <a:cs typeface="Arial" charset="0"/>
              </a:rPr>
              <a:t> items, in how many ways can we choose two of them?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In this case, the formula simplifies to: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For example, given 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{0, 1, 2, 3, 4, 5, 6}</a:t>
            </a:r>
            <a:r>
              <a:rPr lang="en-CA" smtClean="0">
                <a:latin typeface="Arial" charset="0"/>
                <a:cs typeface="Arial" charset="0"/>
              </a:rPr>
              <a:t>, we have the following 21 pairs: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		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{0, 1}, {0, 2}, {0, 3}, {0, 4}, {0, 5}, {0,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{1, 2}, {1, 3}, {1, 4}, {1, 5}, {1,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            {2, 3}, {2, 4}, {2, 5}, {2,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                        {3, 4}, {3, 5}, {3,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                                    {4, 5}, {4,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                                                {5, 6}</a:t>
            </a:r>
          </a:p>
          <a:p>
            <a:pPr algn="ctr"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28674" name="Object 6"/>
          <p:cNvGraphicFramePr>
            <a:graphicFrameLocks noChangeAspect="1"/>
          </p:cNvGraphicFramePr>
          <p:nvPr/>
        </p:nvGraphicFramePr>
        <p:xfrm>
          <a:off x="3162300" y="2708275"/>
          <a:ext cx="2922588" cy="817563"/>
        </p:xfrm>
        <a:graphic>
          <a:graphicData uri="http://schemas.openxmlformats.org/presentationml/2006/ole">
            <p:oleObj spid="_x0000_s66571" name="Equation" r:id="rId4" imgW="1676400" imgH="4699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538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2970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You have also seen this in expanding polynomials: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For example,</a:t>
            </a:r>
          </a:p>
        </p:txBody>
      </p:sp>
      <p:graphicFrame>
        <p:nvGraphicFramePr>
          <p:cNvPr id="29698" name="Object 6"/>
          <p:cNvGraphicFramePr>
            <a:graphicFrameLocks noChangeAspect="1"/>
          </p:cNvGraphicFramePr>
          <p:nvPr/>
        </p:nvGraphicFramePr>
        <p:xfrm>
          <a:off x="3203575" y="1989138"/>
          <a:ext cx="2635250" cy="795337"/>
        </p:xfrm>
        <a:graphic>
          <a:graphicData uri="http://schemas.openxmlformats.org/presentationml/2006/ole">
            <p:oleObj spid="_x0000_s67604" name="Equation" r:id="rId4" imgW="1511300" imgH="457200" progId="Equation.DSMT4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476375" y="2924175"/>
          <a:ext cx="6022975" cy="2076450"/>
        </p:xfrm>
        <a:graphic>
          <a:graphicData uri="http://schemas.openxmlformats.org/presentationml/2006/ole">
            <p:oleObj spid="_x0000_s67605" name="Equation" r:id="rId5" imgW="3454400" imgH="11938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529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Qualitative statements cannot guide engineering design decisions: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Algorithm A could be </a:t>
            </a:r>
            <a:r>
              <a:rPr lang="en-US" i="1" smtClean="0">
                <a:latin typeface="Arial" charset="0"/>
                <a:cs typeface="Arial" charset="0"/>
              </a:rPr>
              <a:t>better</a:t>
            </a:r>
            <a:r>
              <a:rPr lang="en-US" smtClean="0">
                <a:latin typeface="Arial" charset="0"/>
                <a:cs typeface="Arial" charset="0"/>
              </a:rPr>
              <a:t> than Algorithm B, but Algorithm A would require three person weeks to implement, test, and integrate while Algorithm B has already been implemented and has been used for the past year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There are circumstances where it may beneficial to use Algorithm A, but not based on the word </a:t>
            </a:r>
            <a:r>
              <a:rPr lang="en-US" i="1" smtClean="0">
                <a:latin typeface="Arial" charset="0"/>
                <a:cs typeface="Arial" charset="0"/>
              </a:rPr>
              <a:t>better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915" name="Title 3"/>
          <p:cNvSpPr>
            <a:spLocks noGrp="1"/>
          </p:cNvSpPr>
          <p:nvPr>
            <p:ph type="title"/>
          </p:nvPr>
        </p:nvSpPr>
        <p:spPr>
          <a:xfrm>
            <a:off x="457200" y="60181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Justification</a:t>
            </a:r>
            <a:endParaRPr lang="en-CA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These are also the coefficients of Pascal’s triangle: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94467164"/>
              </p:ext>
            </p:extLst>
          </p:nvPr>
        </p:nvGraphicFramePr>
        <p:xfrm>
          <a:off x="534988" y="2124075"/>
          <a:ext cx="4752975" cy="3536950"/>
        </p:xfrm>
        <a:graphic>
          <a:graphicData uri="http://schemas.openxmlformats.org/presentationml/2006/ole">
            <p:oleObj spid="_x0000_s68629" name="Equation" r:id="rId4" imgW="3200400" imgH="2387600" progId="Equation.DSMT4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07825774"/>
              </p:ext>
            </p:extLst>
          </p:nvPr>
        </p:nvGraphicFramePr>
        <p:xfrm>
          <a:off x="5889625" y="2997200"/>
          <a:ext cx="2714625" cy="1655763"/>
        </p:xfrm>
        <a:graphic>
          <a:graphicData uri="http://schemas.openxmlformats.org/presentationml/2006/ole">
            <p:oleObj spid="_x0000_s68630" name="Equation" r:id="rId5" imgW="1828800" imgH="11174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816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8478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Absolute Value or Modulus of 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2204864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|a|= non-negative value of a</a:t>
            </a:r>
          </a:p>
          <a:p>
            <a:r>
              <a:rPr lang="en-US" dirty="0" smtClean="0"/>
              <a:t>Example:</a:t>
            </a:r>
          </a:p>
          <a:p>
            <a:r>
              <a:rPr lang="en-US" dirty="0" smtClean="0"/>
              <a:t>|5|=5</a:t>
            </a:r>
          </a:p>
          <a:p>
            <a:r>
              <a:rPr lang="en-US" dirty="0" smtClean="0"/>
              <a:t>|0|=0</a:t>
            </a:r>
          </a:p>
          <a:p>
            <a:r>
              <a:rPr lang="en-US" dirty="0" smtClean="0"/>
              <a:t>|-5|=5</a:t>
            </a:r>
          </a:p>
          <a:p>
            <a:r>
              <a:rPr lang="en-US" dirty="0" smtClean="0"/>
              <a:t>|-5.5|=5.5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30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83671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340768"/>
            <a:ext cx="619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 of the modulo operation is the remainder of the </a:t>
            </a:r>
            <a:r>
              <a:rPr lang="en-US" dirty="0" smtClean="0">
                <a:hlinkClick r:id="rId3" tooltip="Euclidean division"/>
              </a:rPr>
              <a:t>Euclidean division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nearly all computing systems, the </a:t>
            </a:r>
            <a:r>
              <a:rPr lang="en-US" dirty="0" smtClean="0">
                <a:hlinkClick r:id="rId4" tooltip="Quotient"/>
              </a:rPr>
              <a:t>quotient</a:t>
            </a:r>
            <a:r>
              <a:rPr lang="en-US" dirty="0" smtClean="0"/>
              <a:t> </a:t>
            </a:r>
            <a:r>
              <a:rPr lang="en-US" i="1" dirty="0" smtClean="0"/>
              <a:t>q</a:t>
            </a:r>
            <a:r>
              <a:rPr lang="en-US" dirty="0" smtClean="0"/>
              <a:t> and the remainder </a:t>
            </a:r>
            <a:r>
              <a:rPr lang="en-US" i="1" dirty="0" smtClean="0"/>
              <a:t>r</a:t>
            </a:r>
            <a:r>
              <a:rPr lang="en-US" dirty="0" smtClean="0"/>
              <a:t> of </a:t>
            </a:r>
            <a:r>
              <a:rPr lang="en-US" i="1" dirty="0" smtClean="0"/>
              <a:t>a</a:t>
            </a:r>
            <a:r>
              <a:rPr lang="en-US" dirty="0" smtClean="0"/>
              <a:t> divided by </a:t>
            </a:r>
            <a:r>
              <a:rPr lang="en-US" i="1" dirty="0" smtClean="0"/>
              <a:t>n</a:t>
            </a:r>
            <a:r>
              <a:rPr lang="en-US" dirty="0" smtClean="0"/>
              <a:t> satisfy</a:t>
            </a:r>
          </a:p>
          <a:p>
            <a:endParaRPr lang="en-US" dirty="0" smtClean="0"/>
          </a:p>
          <a:p>
            <a:r>
              <a:rPr lang="en-US" dirty="0" smtClean="0"/>
              <a:t>q is an integer number.</a:t>
            </a:r>
          </a:p>
          <a:p>
            <a:r>
              <a:rPr lang="en-US" dirty="0" smtClean="0"/>
              <a:t>a=</a:t>
            </a:r>
            <a:r>
              <a:rPr lang="en-US" dirty="0" err="1" smtClean="0"/>
              <a:t>nq+r</a:t>
            </a:r>
            <a:endParaRPr lang="en-US" dirty="0" smtClean="0"/>
          </a:p>
          <a:p>
            <a:r>
              <a:rPr lang="en-US" dirty="0" smtClean="0"/>
              <a:t>|r|&lt;|n|</a:t>
            </a:r>
          </a:p>
          <a:p>
            <a:r>
              <a:rPr lang="en-US" dirty="0" smtClean="0"/>
              <a:t>This is then written as</a:t>
            </a:r>
          </a:p>
          <a:p>
            <a:r>
              <a:rPr lang="en-US" dirty="0" smtClean="0"/>
              <a:t>r=(a mod n)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9120"/>
            <a:ext cx="8892480" cy="120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7" y="5733256"/>
            <a:ext cx="8505877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30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83671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Modulo</a:t>
            </a:r>
            <a:endParaRPr 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892480" cy="120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2492896"/>
            <a:ext cx="8505877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419003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19" y="4725144"/>
            <a:ext cx="8496945" cy="34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229200"/>
            <a:ext cx="705991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558924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(-a mod n)=n-(a mod n)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r>
              <a:rPr lang="en-US" dirty="0" smtClean="0"/>
              <a:t>16 mod 3=1,	-16 mod 3=2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30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3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End of the Chapter</a:t>
            </a:r>
          </a:p>
        </p:txBody>
      </p:sp>
    </p:spTree>
    <p:extLst>
      <p:ext uri="{BB962C8B-B14F-4D97-AF65-F5344CB8AC3E}">
        <p14:creationId xmlns="" xmlns:p14="http://schemas.microsoft.com/office/powerpoint/2010/main" val="24830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Thus, we will look at a </a:t>
            </a:r>
            <a:r>
              <a:rPr lang="en-US" i="1" dirty="0" smtClean="0">
                <a:latin typeface="Arial" charset="0"/>
                <a:cs typeface="Arial" charset="0"/>
              </a:rPr>
              <a:t>quantitative</a:t>
            </a:r>
            <a:r>
              <a:rPr lang="en-US" dirty="0" smtClean="0">
                <a:latin typeface="Arial" charset="0"/>
                <a:cs typeface="Arial" charset="0"/>
              </a:rPr>
              <a:t> means of describing data structures and algorithms:</a:t>
            </a:r>
          </a:p>
          <a:p>
            <a:pPr eaLnBrk="1" hangingPunct="1">
              <a:buFontTx/>
              <a:buNone/>
            </a:pPr>
            <a:r>
              <a:rPr lang="en-US" sz="1600" b="1" dirty="0" smtClean="0">
                <a:latin typeface="Arial" charset="0"/>
                <a:cs typeface="Arial" charset="0"/>
              </a:rPr>
              <a:t>		quantitative</a:t>
            </a:r>
            <a:r>
              <a:rPr lang="en-US" sz="1600" dirty="0" smtClean="0">
                <a:latin typeface="Arial" charset="0"/>
                <a:cs typeface="Arial" charset="0"/>
              </a:rPr>
              <a:t>, </a:t>
            </a:r>
            <a:r>
              <a:rPr lang="en-US" sz="1600" i="1" dirty="0" smtClean="0">
                <a:latin typeface="Arial" charset="0"/>
                <a:cs typeface="Arial" charset="0"/>
              </a:rPr>
              <a:t>a.</a:t>
            </a:r>
            <a:r>
              <a:rPr lang="en-US" sz="1600" dirty="0" smtClean="0">
                <a:latin typeface="Arial" charset="0"/>
                <a:cs typeface="Arial" charset="0"/>
              </a:rPr>
              <a:t> Relating to, concerned with, quantity or its measurement;</a:t>
            </a:r>
            <a:br>
              <a:rPr lang="en-US" sz="1600" dirty="0" smtClean="0">
                <a:latin typeface="Arial" charset="0"/>
                <a:cs typeface="Arial" charset="0"/>
              </a:rPr>
            </a:br>
            <a:r>
              <a:rPr lang="en-US" sz="1600" dirty="0" smtClean="0">
                <a:latin typeface="Arial" charset="0"/>
                <a:cs typeface="Arial" charset="0"/>
              </a:rPr>
              <a:t>		          ascertaining or expressing quantity.  </a:t>
            </a:r>
            <a:endParaRPr lang="en-US" sz="16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This will be based on mathematics, and therefore we will look at a number of properties which will be used again and again throughout this course</a:t>
            </a:r>
          </a:p>
        </p:txBody>
      </p:sp>
      <p:sp>
        <p:nvSpPr>
          <p:cNvPr id="39939" name="Title 3"/>
          <p:cNvSpPr>
            <a:spLocks noGrp="1"/>
          </p:cNvSpPr>
          <p:nvPr>
            <p:ph type="title"/>
          </p:nvPr>
        </p:nvSpPr>
        <p:spPr>
          <a:xfrm>
            <a:off x="457200" y="52980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Justification</a:t>
            </a:r>
            <a:endParaRPr lang="en-CA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457200" y="601811"/>
            <a:ext cx="8229600" cy="1143000"/>
          </a:xfrm>
        </p:spPr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Floor and ceiling functions</a:t>
            </a:r>
          </a:p>
        </p:txBody>
      </p:sp>
      <p:sp>
        <p:nvSpPr>
          <p:cNvPr id="24582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</a:t>
            </a:r>
            <a:r>
              <a:rPr lang="en-CA" i="1" dirty="0" smtClean="0">
                <a:latin typeface="Arial" charset="0"/>
                <a:cs typeface="Arial" charset="0"/>
              </a:rPr>
              <a:t>floor</a:t>
            </a:r>
            <a:r>
              <a:rPr lang="en-CA" dirty="0" smtClean="0">
                <a:latin typeface="Arial" charset="0"/>
                <a:cs typeface="Arial" charset="0"/>
              </a:rPr>
              <a:t> function maps any real number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 smtClean="0">
                <a:latin typeface="Arial" charset="0"/>
                <a:cs typeface="Arial" charset="0"/>
              </a:rPr>
              <a:t> onto the greatest integer less than or equal to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Consider it </a:t>
            </a:r>
            <a:r>
              <a:rPr lang="en-CA" i="1" dirty="0" smtClean="0">
                <a:latin typeface="Arial" charset="0"/>
                <a:cs typeface="Arial" charset="0"/>
              </a:rPr>
              <a:t>rounding towards negative infinity</a:t>
            </a:r>
          </a:p>
          <a:p>
            <a:pPr>
              <a:buFont typeface="Arial" charset="0"/>
              <a:buNone/>
            </a:pPr>
            <a:r>
              <a:rPr lang="en-CA" sz="2400" dirty="0" smtClean="0">
                <a:latin typeface="Arial" charset="0"/>
                <a:cs typeface="Arial" charset="0"/>
              </a:rPr>
              <a:t>	</a:t>
            </a:r>
            <a:r>
              <a:rPr lang="en-CA" dirty="0" smtClean="0">
                <a:latin typeface="Arial" charset="0"/>
                <a:cs typeface="Arial" charset="0"/>
              </a:rPr>
              <a:t>The </a:t>
            </a:r>
            <a:r>
              <a:rPr lang="en-CA" i="1" dirty="0" smtClean="0">
                <a:latin typeface="Arial" charset="0"/>
                <a:cs typeface="Arial" charset="0"/>
              </a:rPr>
              <a:t>ceiling</a:t>
            </a:r>
            <a:r>
              <a:rPr lang="en-CA" dirty="0" smtClean="0">
                <a:latin typeface="Arial" charset="0"/>
                <a:cs typeface="Arial" charset="0"/>
              </a:rPr>
              <a:t> function maps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 smtClean="0">
                <a:latin typeface="Arial" charset="0"/>
                <a:cs typeface="Arial" charset="0"/>
              </a:rPr>
              <a:t> onto the least integer greater than or equal to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Consider it </a:t>
            </a:r>
            <a:r>
              <a:rPr lang="en-CA" i="1" dirty="0" smtClean="0">
                <a:latin typeface="Arial" charset="0"/>
                <a:cs typeface="Arial" charset="0"/>
              </a:rPr>
              <a:t>rounding towards positive infinity</a:t>
            </a:r>
            <a:endParaRPr lang="en-CA" sz="2000" dirty="0" smtClean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z="2400" dirty="0" smtClean="0">
                <a:latin typeface="Arial" charset="0"/>
                <a:cs typeface="Arial" charset="0"/>
              </a:rPr>
              <a:t>	</a:t>
            </a: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286125" y="2319214"/>
          <a:ext cx="2149475" cy="893762"/>
        </p:xfrm>
        <a:graphic>
          <a:graphicData uri="http://schemas.openxmlformats.org/presentationml/2006/ole">
            <p:oleObj spid="_x0000_s38941" name="Equation" r:id="rId4" imgW="1219200" imgH="50800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170363" y="3216275"/>
          <a:ext cx="228600" cy="354013"/>
        </p:xfrm>
        <a:graphic>
          <a:graphicData uri="http://schemas.openxmlformats.org/presentationml/2006/ole">
            <p:oleObj spid="_x0000_s38942" name="Equation" r:id="rId5" imgW="114102" imgH="177492" progId="Equation.DSMT4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286125" y="3903389"/>
          <a:ext cx="2149475" cy="893763"/>
        </p:xfrm>
        <a:graphic>
          <a:graphicData uri="http://schemas.openxmlformats.org/presentationml/2006/ole">
            <p:oleObj spid="_x0000_s38943" name="Equation" r:id="rId6" imgW="1219200" imgH="5080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596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will begin with a review of logarithms: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If 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i="1" smtClean="0">
                <a:latin typeface="Times New Roman" pitchFamily="18" charset="0"/>
                <a:cs typeface="Arial" charset="0"/>
              </a:rPr>
              <a:t>e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m</a:t>
            </a:r>
            <a:r>
              <a:rPr lang="en-US" smtClean="0">
                <a:latin typeface="Arial" charset="0"/>
                <a:cs typeface="Arial" charset="0"/>
              </a:rPr>
              <a:t>, we define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m</a:t>
            </a:r>
            <a:r>
              <a:rPr lang="en-US" smtClean="0">
                <a:latin typeface="Times New Roman" pitchFamily="18" charset="0"/>
                <a:cs typeface="Arial" charset="0"/>
              </a:rPr>
              <a:t> = ln(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)</a:t>
            </a:r>
          </a:p>
          <a:p>
            <a:pPr algn="ctr" eaLnBrk="1" hangingPunct="1">
              <a:buFontTx/>
              <a:buNone/>
            </a:pP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It is always true that </a:t>
            </a:r>
            <a:r>
              <a:rPr lang="en-US" i="1" smtClean="0">
                <a:latin typeface="Times New Roman" pitchFamily="18" charset="0"/>
                <a:cs typeface="Arial" charset="0"/>
              </a:rPr>
              <a:t>e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i="1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; however,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e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i="1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requires that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is real</a:t>
            </a:r>
            <a:endParaRPr lang="en-US" i="1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0963" name="Title 3"/>
          <p:cNvSpPr>
            <a:spLocks noGrp="1"/>
          </p:cNvSpPr>
          <p:nvPr>
            <p:ph type="title"/>
          </p:nvPr>
        </p:nvSpPr>
        <p:spPr>
          <a:xfrm>
            <a:off x="457200" y="817835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Logarithms</a:t>
            </a:r>
          </a:p>
        </p:txBody>
      </p:sp>
    </p:spTree>
    <p:extLst>
      <p:ext uri="{BB962C8B-B14F-4D97-AF65-F5344CB8AC3E}">
        <p14:creationId xmlns="" xmlns:p14="http://schemas.microsoft.com/office/powerpoint/2010/main" val="19408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Exponentials grow faster than any non-constant polynomial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for any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&gt; 0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Thus, their inverses—logarithms—grow slower than any polynomial	</a:t>
            </a:r>
          </a:p>
        </p:txBody>
      </p:sp>
      <p:sp>
        <p:nvSpPr>
          <p:cNvPr id="3077" name="Title 3"/>
          <p:cNvSpPr>
            <a:spLocks noGrp="1"/>
          </p:cNvSpPr>
          <p:nvPr>
            <p:ph type="title"/>
          </p:nvPr>
        </p:nvSpPr>
        <p:spPr>
          <a:xfrm>
            <a:off x="457200" y="529803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Logarithms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995738" y="2171278"/>
          <a:ext cx="1439862" cy="852487"/>
        </p:xfrm>
        <a:graphic>
          <a:graphicData uri="http://schemas.openxmlformats.org/presentationml/2006/ole">
            <p:oleObj spid="_x0000_s40980" name="Equation" r:id="rId5" imgW="710891" imgH="418918" progId="Equation.DSMT4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924300" y="4188990"/>
          <a:ext cx="1649413" cy="787400"/>
        </p:xfrm>
        <a:graphic>
          <a:graphicData uri="http://schemas.openxmlformats.org/presentationml/2006/ole">
            <p:oleObj spid="_x0000_s40981" name="Equation" r:id="rId6" imgW="825500" imgH="3937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016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 descr="z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8335962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Example:</a:t>
            </a:r>
            <a:r>
              <a:rPr lang="en-US" smtClean="0">
                <a:latin typeface="Times New Roman" pitchFamily="18" charset="0"/>
                <a:cs typeface="Arial" charset="0"/>
              </a:rPr>
              <a:t>                                       </a:t>
            </a:r>
            <a:r>
              <a:rPr lang="en-US" smtClean="0">
                <a:latin typeface="Arial" charset="0"/>
                <a:cs typeface="Arial" charset="0"/>
              </a:rPr>
              <a:t>is strictly greater than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51050" y="1740495"/>
          <a:ext cx="2233613" cy="511175"/>
        </p:xfrm>
        <a:graphic>
          <a:graphicData uri="http://schemas.openxmlformats.org/presentationml/2006/ole">
            <p:oleObj spid="_x0000_s42004" name="Equation" r:id="rId6" imgW="1054100" imgH="241300" progId="Equation.DSMT4">
              <p:embed/>
            </p:oleObj>
          </a:graphicData>
        </a:graphic>
      </p:graphicFrame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5559425" y="40767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635375" y="3382963"/>
          <a:ext cx="350838" cy="333375"/>
        </p:xfrm>
        <a:graphic>
          <a:graphicData uri="http://schemas.openxmlformats.org/presentationml/2006/ole">
            <p:oleObj spid="_x0000_s42005" name="Equation" r:id="rId7" imgW="241300" imgH="228600" progId="Equation.3">
              <p:embed/>
            </p:oleObj>
          </a:graphicData>
        </a:graphic>
      </p:graphicFrame>
      <p:sp>
        <p:nvSpPr>
          <p:cNvPr id="4103" name="Title 8"/>
          <p:cNvSpPr>
            <a:spLocks noGrp="1"/>
          </p:cNvSpPr>
          <p:nvPr>
            <p:ph type="title"/>
          </p:nvPr>
        </p:nvSpPr>
        <p:spPr>
          <a:xfrm>
            <a:off x="457200" y="457795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Logarithms</a:t>
            </a:r>
          </a:p>
        </p:txBody>
      </p:sp>
    </p:spTree>
    <p:extLst>
      <p:ext uri="{BB962C8B-B14F-4D97-AF65-F5344CB8AC3E}">
        <p14:creationId xmlns="" xmlns:p14="http://schemas.microsoft.com/office/powerpoint/2010/main" val="27326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7354</TotalTime>
  <Words>305</Words>
  <Application>Microsoft Office PowerPoint</Application>
  <PresentationFormat>On-screen Show (4:3)</PresentationFormat>
  <Paragraphs>366</Paragraphs>
  <Slides>44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Custom Design</vt:lpstr>
      <vt:lpstr>Equation</vt:lpstr>
      <vt:lpstr>Slide 1</vt:lpstr>
      <vt:lpstr>Mathematics and engineering</vt:lpstr>
      <vt:lpstr>Justification</vt:lpstr>
      <vt:lpstr>Justification</vt:lpstr>
      <vt:lpstr>Justification</vt:lpstr>
      <vt:lpstr>Floor and ceiling functions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Arithmetic series</vt:lpstr>
      <vt:lpstr>Arithmetic series</vt:lpstr>
      <vt:lpstr>Arithmetic series</vt:lpstr>
      <vt:lpstr>Arithmetic series</vt:lpstr>
      <vt:lpstr>Arithmetic series</vt:lpstr>
      <vt:lpstr>Arithmetic series</vt:lpstr>
      <vt:lpstr>Other polynomial series</vt:lpstr>
      <vt:lpstr>Other polynomial series</vt:lpstr>
      <vt:lpstr>Other polynomial series</vt:lpstr>
      <vt:lpstr>Other polynomial series</vt:lpstr>
      <vt:lpstr>Geometric series</vt:lpstr>
      <vt:lpstr>Geometric series</vt:lpstr>
      <vt:lpstr>Geometric series</vt:lpstr>
      <vt:lpstr>Recurrence relations</vt:lpstr>
      <vt:lpstr>Recurrence relations</vt:lpstr>
      <vt:lpstr>Recurrence relations</vt:lpstr>
      <vt:lpstr>Recurrence relations</vt:lpstr>
      <vt:lpstr>Recurrence relations</vt:lpstr>
      <vt:lpstr>Recurrence relations</vt:lpstr>
      <vt:lpstr>Weighted averages</vt:lpstr>
      <vt:lpstr>Weighted averages</vt:lpstr>
      <vt:lpstr>Weighted averages</vt:lpstr>
      <vt:lpstr>Combinations</vt:lpstr>
      <vt:lpstr>Combinations</vt:lpstr>
      <vt:lpstr>Combinations</vt:lpstr>
      <vt:lpstr>Combinations</vt:lpstr>
      <vt:lpstr>Slide 41</vt:lpstr>
      <vt:lpstr>Slide 42</vt:lpstr>
      <vt:lpstr>Slide 43</vt:lpstr>
      <vt:lpstr>End of the Chapter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Kamal</cp:lastModifiedBy>
  <cp:revision>437</cp:revision>
  <dcterms:created xsi:type="dcterms:W3CDTF">2009-09-11T23:00:44Z</dcterms:created>
  <dcterms:modified xsi:type="dcterms:W3CDTF">2018-03-07T07:19:09Z</dcterms:modified>
</cp:coreProperties>
</file>