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06BF7-45E8-4C52-B536-F03C255C3741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Introduction to Compiler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Types</a:t>
            </a:r>
            <a:endParaRPr lang="en-US" sz="26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7388" y="1362075"/>
            <a:ext cx="522922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04800" y="990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A language processing system:</a:t>
            </a:r>
            <a:endParaRPr lang="en-US" sz="2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Introduction to Compiler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Types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Phases of a compiler:</a:t>
            </a:r>
            <a:endParaRPr lang="en-US" sz="2000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447800"/>
            <a:ext cx="498157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6200" y="1600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broad sense a compiler consists of two parts: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Analyzer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 Code generator</a:t>
            </a:r>
            <a:endParaRPr lang="en-US" i="1" dirty="0"/>
          </a:p>
        </p:txBody>
      </p:sp>
      <p:grpSp>
        <p:nvGrpSpPr>
          <p:cNvPr id="2" name="Group 14"/>
          <p:cNvGrpSpPr/>
          <p:nvPr/>
        </p:nvGrpSpPr>
        <p:grpSpPr>
          <a:xfrm>
            <a:off x="5791200" y="914400"/>
            <a:ext cx="2590800" cy="1828800"/>
            <a:chOff x="5791200" y="914400"/>
            <a:chExt cx="2590800" cy="1828800"/>
          </a:xfrm>
        </p:grpSpPr>
        <p:sp>
          <p:nvSpPr>
            <p:cNvPr id="13" name="Rectangle 12"/>
            <p:cNvSpPr/>
            <p:nvPr/>
          </p:nvSpPr>
          <p:spPr>
            <a:xfrm>
              <a:off x="5791200" y="914400"/>
              <a:ext cx="2590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>
                <a:buFontTx/>
                <a:buChar char="-"/>
              </a:pPr>
              <a:r>
                <a:rPr lang="en-US" dirty="0" smtClean="0"/>
                <a:t>Linear analysis</a:t>
              </a:r>
            </a:p>
            <a:p>
              <a:pPr algn="ctr"/>
              <a:endParaRPr lang="en-US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67400" y="1219200"/>
              <a:ext cx="2454196" cy="1447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Group 17"/>
          <p:cNvGrpSpPr/>
          <p:nvPr/>
        </p:nvGrpSpPr>
        <p:grpSpPr>
          <a:xfrm>
            <a:off x="1066800" y="1524000"/>
            <a:ext cx="2667000" cy="1371600"/>
            <a:chOff x="1066800" y="1524000"/>
            <a:chExt cx="2667000" cy="1371600"/>
          </a:xfrm>
        </p:grpSpPr>
        <p:sp>
          <p:nvSpPr>
            <p:cNvPr id="17" name="Rectangle 16"/>
            <p:cNvSpPr/>
            <p:nvPr/>
          </p:nvSpPr>
          <p:spPr>
            <a:xfrm>
              <a:off x="1066800" y="1524000"/>
              <a:ext cx="2667000" cy="1371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Create parse three/ table</a:t>
              </a:r>
              <a:endParaRPr lang="en-US" dirty="0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43000" y="1828800"/>
              <a:ext cx="2409825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3"/>
          <p:cNvGrpSpPr/>
          <p:nvPr/>
        </p:nvGrpSpPr>
        <p:grpSpPr>
          <a:xfrm>
            <a:off x="152400" y="3048000"/>
            <a:ext cx="2438400" cy="1828800"/>
            <a:chOff x="304800" y="4419600"/>
            <a:chExt cx="2438400" cy="1828800"/>
          </a:xfrm>
        </p:grpSpPr>
        <p:sp>
          <p:nvSpPr>
            <p:cNvPr id="22" name="Rectangle 21"/>
            <p:cNvSpPr/>
            <p:nvPr/>
          </p:nvSpPr>
          <p:spPr>
            <a:xfrm>
              <a:off x="304800" y="4419600"/>
              <a:ext cx="2438400" cy="1828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-Binds variable to type and memory location</a:t>
              </a:r>
              <a:endParaRPr lang="en-US" dirty="0"/>
            </a:p>
          </p:txBody>
        </p:sp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1000" y="5029200"/>
              <a:ext cx="2286000" cy="1171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27"/>
          <p:cNvGrpSpPr/>
          <p:nvPr/>
        </p:nvGrpSpPr>
        <p:grpSpPr>
          <a:xfrm>
            <a:off x="2133600" y="5029200"/>
            <a:ext cx="1905000" cy="1447800"/>
            <a:chOff x="2362200" y="5029200"/>
            <a:chExt cx="1905000" cy="1447800"/>
          </a:xfrm>
        </p:grpSpPr>
        <p:sp>
          <p:nvSpPr>
            <p:cNvPr id="23" name="Rectangle 22"/>
            <p:cNvSpPr/>
            <p:nvPr/>
          </p:nvSpPr>
          <p:spPr>
            <a:xfrm>
              <a:off x="2362200" y="5029200"/>
              <a:ext cx="1905000" cy="1447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-Generate three address code</a:t>
              </a:r>
              <a:endParaRPr lang="en-US" dirty="0"/>
            </a:p>
          </p:txBody>
        </p:sp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38400" y="5638801"/>
              <a:ext cx="1752601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31"/>
          <p:cNvGrpSpPr/>
          <p:nvPr/>
        </p:nvGrpSpPr>
        <p:grpSpPr>
          <a:xfrm>
            <a:off x="5943600" y="5486400"/>
            <a:ext cx="2133600" cy="914400"/>
            <a:chOff x="6477000" y="4648200"/>
            <a:chExt cx="2133600" cy="914400"/>
          </a:xfrm>
        </p:grpSpPr>
        <p:sp>
          <p:nvSpPr>
            <p:cNvPr id="27" name="Rectangle 26"/>
            <p:cNvSpPr/>
            <p:nvPr/>
          </p:nvSpPr>
          <p:spPr>
            <a:xfrm>
              <a:off x="6477000" y="4648200"/>
              <a:ext cx="2133600" cy="914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-Optimize code</a:t>
              </a:r>
              <a:endParaRPr lang="en-US" dirty="0"/>
            </a:p>
          </p:txBody>
        </p:sp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553200" y="5029200"/>
              <a:ext cx="1969479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Group 33"/>
          <p:cNvGrpSpPr/>
          <p:nvPr/>
        </p:nvGrpSpPr>
        <p:grpSpPr>
          <a:xfrm>
            <a:off x="7162800" y="2895600"/>
            <a:ext cx="1752600" cy="1524000"/>
            <a:chOff x="6477000" y="2667000"/>
            <a:chExt cx="1752600" cy="1524000"/>
          </a:xfrm>
        </p:grpSpPr>
        <p:sp>
          <p:nvSpPr>
            <p:cNvPr id="30" name="Rectangle 29"/>
            <p:cNvSpPr/>
            <p:nvPr/>
          </p:nvSpPr>
          <p:spPr>
            <a:xfrm>
              <a:off x="6477000" y="2667000"/>
              <a:ext cx="1752600" cy="15240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-Generate code</a:t>
              </a:r>
              <a:endParaRPr lang="en-US" dirty="0"/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629400" y="2971800"/>
              <a:ext cx="1485900" cy="1104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1" name="Rectangle 30"/>
          <p:cNvSpPr/>
          <p:nvPr/>
        </p:nvSpPr>
        <p:spPr>
          <a:xfrm>
            <a:off x="6858000" y="4648200"/>
            <a:ext cx="1981200" cy="685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t" anchorCtr="0"/>
          <a:lstStyle/>
          <a:p>
            <a:pPr algn="ctr"/>
            <a:r>
              <a:rPr lang="en-US" dirty="0" smtClean="0"/>
              <a:t>-Somehow handle errors in each phase</a:t>
            </a:r>
            <a:endParaRPr lang="en-US" dirty="0"/>
          </a:p>
        </p:txBody>
      </p:sp>
      <p:grpSp>
        <p:nvGrpSpPr>
          <p:cNvPr id="10" name="Group 34"/>
          <p:cNvGrpSpPr/>
          <p:nvPr/>
        </p:nvGrpSpPr>
        <p:grpSpPr>
          <a:xfrm>
            <a:off x="0" y="5029200"/>
            <a:ext cx="2057400" cy="1676400"/>
            <a:chOff x="0" y="5029200"/>
            <a:chExt cx="2057400" cy="1676400"/>
          </a:xfrm>
        </p:grpSpPr>
        <p:sp>
          <p:nvSpPr>
            <p:cNvPr id="33" name="Rectangle 32"/>
            <p:cNvSpPr/>
            <p:nvPr/>
          </p:nvSpPr>
          <p:spPr>
            <a:xfrm>
              <a:off x="0" y="5029200"/>
              <a:ext cx="2057400" cy="1676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Variable information</a:t>
              </a:r>
              <a:endParaRPr lang="en-US" dirty="0"/>
            </a:p>
          </p:txBody>
        </p:sp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76200" y="5486400"/>
              <a:ext cx="1828800" cy="1174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7" name="Rectangle 36"/>
          <p:cNvSpPr/>
          <p:nvPr/>
        </p:nvSpPr>
        <p:spPr>
          <a:xfrm>
            <a:off x="5486400" y="3581400"/>
            <a:ext cx="1600200" cy="685800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Introduction to Compiler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Types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Phases of a compiler:</a:t>
            </a:r>
            <a:endParaRPr lang="en-US" sz="2000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447800"/>
            <a:ext cx="498157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6200" y="1600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broad sense a compiler consists of two parts: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Analyzer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 Code generator</a:t>
            </a:r>
            <a:endParaRPr lang="en-US" i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1143000" y="1822940"/>
            <a:ext cx="4724400" cy="4273060"/>
            <a:chOff x="1143000" y="1822940"/>
            <a:chExt cx="4724400" cy="4273060"/>
          </a:xfrm>
        </p:grpSpPr>
        <p:sp>
          <p:nvSpPr>
            <p:cNvPr id="9" name="Rectangle 8"/>
            <p:cNvSpPr/>
            <p:nvPr/>
          </p:nvSpPr>
          <p:spPr>
            <a:xfrm>
              <a:off x="4114800" y="1822940"/>
              <a:ext cx="1752600" cy="2057400"/>
            </a:xfrm>
            <a:prstGeom prst="rect">
              <a:avLst/>
            </a:prstGeom>
            <a:solidFill>
              <a:schemeClr val="accent1"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14800" y="4038600"/>
              <a:ext cx="1752600" cy="2057400"/>
            </a:xfrm>
            <a:prstGeom prst="rect">
              <a:avLst/>
            </a:prstGeom>
            <a:solidFill>
              <a:schemeClr val="accent1"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1143000" y="2362200"/>
              <a:ext cx="2895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752600" y="2667000"/>
              <a:ext cx="2286000" cy="1905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Introduction to Compiler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Types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Phases of a compiler:</a:t>
            </a:r>
            <a:endParaRPr lang="en-US" sz="2000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447800"/>
            <a:ext cx="498157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6200" y="1600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broad sense a compiler consists of two parts: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Analyzer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 Code generator</a:t>
            </a:r>
            <a:endParaRPr lang="en-US" i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5791200" y="914400"/>
            <a:ext cx="2590800" cy="1828800"/>
            <a:chOff x="5791200" y="914400"/>
            <a:chExt cx="2590800" cy="1828800"/>
          </a:xfrm>
        </p:grpSpPr>
        <p:sp>
          <p:nvSpPr>
            <p:cNvPr id="13" name="Rectangle 12"/>
            <p:cNvSpPr/>
            <p:nvPr/>
          </p:nvSpPr>
          <p:spPr>
            <a:xfrm>
              <a:off x="5791200" y="914400"/>
              <a:ext cx="2590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>
                <a:buFontTx/>
                <a:buChar char="-"/>
              </a:pPr>
              <a:r>
                <a:rPr lang="en-US" dirty="0" smtClean="0"/>
                <a:t>Linear analysis</a:t>
              </a:r>
            </a:p>
            <a:p>
              <a:pPr algn="ctr"/>
              <a:endParaRPr lang="en-US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67400" y="1219200"/>
              <a:ext cx="2454196" cy="1447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6" name="Rectangle 15"/>
          <p:cNvSpPr/>
          <p:nvPr/>
        </p:nvSpPr>
        <p:spPr>
          <a:xfrm>
            <a:off x="3886200" y="1828800"/>
            <a:ext cx="1600200" cy="685800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Introduction to Compiler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Types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Phases of a compiler:</a:t>
            </a:r>
            <a:endParaRPr lang="en-US" sz="2000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447800"/>
            <a:ext cx="498157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6200" y="1600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broad sense a compiler consists of two parts: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Analyzer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 Code generator</a:t>
            </a:r>
            <a:endParaRPr lang="en-US" i="1" dirty="0"/>
          </a:p>
        </p:txBody>
      </p:sp>
      <p:grpSp>
        <p:nvGrpSpPr>
          <p:cNvPr id="2" name="Group 14"/>
          <p:cNvGrpSpPr/>
          <p:nvPr/>
        </p:nvGrpSpPr>
        <p:grpSpPr>
          <a:xfrm>
            <a:off x="5791200" y="914400"/>
            <a:ext cx="2590800" cy="1828800"/>
            <a:chOff x="5791200" y="914400"/>
            <a:chExt cx="2590800" cy="1828800"/>
          </a:xfrm>
        </p:grpSpPr>
        <p:sp>
          <p:nvSpPr>
            <p:cNvPr id="13" name="Rectangle 12"/>
            <p:cNvSpPr/>
            <p:nvPr/>
          </p:nvSpPr>
          <p:spPr>
            <a:xfrm>
              <a:off x="5791200" y="914400"/>
              <a:ext cx="2590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>
                <a:buFontTx/>
                <a:buChar char="-"/>
              </a:pPr>
              <a:r>
                <a:rPr lang="en-US" dirty="0" smtClean="0"/>
                <a:t>Linear analysis</a:t>
              </a:r>
            </a:p>
            <a:p>
              <a:pPr algn="ctr"/>
              <a:endParaRPr lang="en-US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67400" y="1219200"/>
              <a:ext cx="2454196" cy="1447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0" name="Group 34"/>
          <p:cNvGrpSpPr/>
          <p:nvPr/>
        </p:nvGrpSpPr>
        <p:grpSpPr>
          <a:xfrm>
            <a:off x="0" y="5029200"/>
            <a:ext cx="2057400" cy="1676400"/>
            <a:chOff x="0" y="5029200"/>
            <a:chExt cx="2057400" cy="1676400"/>
          </a:xfrm>
        </p:grpSpPr>
        <p:sp>
          <p:nvSpPr>
            <p:cNvPr id="33" name="Rectangle 32"/>
            <p:cNvSpPr/>
            <p:nvPr/>
          </p:nvSpPr>
          <p:spPr>
            <a:xfrm>
              <a:off x="0" y="5029200"/>
              <a:ext cx="2057400" cy="1676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Variable information</a:t>
              </a:r>
              <a:endParaRPr lang="en-US" dirty="0"/>
            </a:p>
          </p:txBody>
        </p:sp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200" y="5486400"/>
              <a:ext cx="1828800" cy="1174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40" name="Rectangle 39"/>
          <p:cNvSpPr/>
          <p:nvPr/>
        </p:nvSpPr>
        <p:spPr>
          <a:xfrm>
            <a:off x="2286000" y="3581400"/>
            <a:ext cx="1600200" cy="685800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Introduction to Compiler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Types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Phases of a compiler:</a:t>
            </a:r>
            <a:endParaRPr lang="en-US" sz="2000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447800"/>
            <a:ext cx="498157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6200" y="1600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broad sense a compiler consists of two parts: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Analyzer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 Code generator</a:t>
            </a:r>
            <a:endParaRPr lang="en-US" i="1" dirty="0"/>
          </a:p>
        </p:txBody>
      </p:sp>
      <p:grpSp>
        <p:nvGrpSpPr>
          <p:cNvPr id="2" name="Group 14"/>
          <p:cNvGrpSpPr/>
          <p:nvPr/>
        </p:nvGrpSpPr>
        <p:grpSpPr>
          <a:xfrm>
            <a:off x="5791200" y="914400"/>
            <a:ext cx="2590800" cy="1828800"/>
            <a:chOff x="5791200" y="914400"/>
            <a:chExt cx="2590800" cy="1828800"/>
          </a:xfrm>
        </p:grpSpPr>
        <p:sp>
          <p:nvSpPr>
            <p:cNvPr id="13" name="Rectangle 12"/>
            <p:cNvSpPr/>
            <p:nvPr/>
          </p:nvSpPr>
          <p:spPr>
            <a:xfrm>
              <a:off x="5791200" y="914400"/>
              <a:ext cx="2590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>
                <a:buFontTx/>
                <a:buChar char="-"/>
              </a:pPr>
              <a:r>
                <a:rPr lang="en-US" dirty="0" smtClean="0"/>
                <a:t>Linear analysis</a:t>
              </a:r>
            </a:p>
            <a:p>
              <a:pPr algn="ctr"/>
              <a:endParaRPr lang="en-US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67400" y="1219200"/>
              <a:ext cx="2454196" cy="1447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Group 17"/>
          <p:cNvGrpSpPr/>
          <p:nvPr/>
        </p:nvGrpSpPr>
        <p:grpSpPr>
          <a:xfrm>
            <a:off x="1066800" y="1524000"/>
            <a:ext cx="2667000" cy="1371600"/>
            <a:chOff x="1066800" y="1524000"/>
            <a:chExt cx="2667000" cy="1371600"/>
          </a:xfrm>
        </p:grpSpPr>
        <p:sp>
          <p:nvSpPr>
            <p:cNvPr id="17" name="Rectangle 16"/>
            <p:cNvSpPr/>
            <p:nvPr/>
          </p:nvSpPr>
          <p:spPr>
            <a:xfrm>
              <a:off x="1066800" y="1524000"/>
              <a:ext cx="2667000" cy="1371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Create parse three/ table</a:t>
              </a:r>
              <a:endParaRPr lang="en-US" dirty="0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43000" y="1828800"/>
              <a:ext cx="2409825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9" name="Rectangle 18"/>
          <p:cNvSpPr/>
          <p:nvPr/>
        </p:nvSpPr>
        <p:spPr>
          <a:xfrm>
            <a:off x="3886200" y="2590800"/>
            <a:ext cx="1600200" cy="685800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34"/>
          <p:cNvGrpSpPr/>
          <p:nvPr/>
        </p:nvGrpSpPr>
        <p:grpSpPr>
          <a:xfrm>
            <a:off x="0" y="5029200"/>
            <a:ext cx="2057400" cy="1676400"/>
            <a:chOff x="0" y="5029200"/>
            <a:chExt cx="2057400" cy="1676400"/>
          </a:xfrm>
        </p:grpSpPr>
        <p:sp>
          <p:nvSpPr>
            <p:cNvPr id="33" name="Rectangle 32"/>
            <p:cNvSpPr/>
            <p:nvPr/>
          </p:nvSpPr>
          <p:spPr>
            <a:xfrm>
              <a:off x="0" y="5029200"/>
              <a:ext cx="2057400" cy="1676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Variable information</a:t>
              </a:r>
              <a:endParaRPr lang="en-US" dirty="0"/>
            </a:p>
          </p:txBody>
        </p:sp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6200" y="5486400"/>
              <a:ext cx="1828800" cy="1174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Introduction to Compiler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Types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Phases of a compiler:</a:t>
            </a:r>
            <a:endParaRPr lang="en-US" sz="2000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447800"/>
            <a:ext cx="498157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6200" y="1600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broad sense a compiler consists of two parts: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Analyzer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 Code generator</a:t>
            </a:r>
            <a:endParaRPr lang="en-US" i="1" dirty="0"/>
          </a:p>
        </p:txBody>
      </p:sp>
      <p:grpSp>
        <p:nvGrpSpPr>
          <p:cNvPr id="2" name="Group 14"/>
          <p:cNvGrpSpPr/>
          <p:nvPr/>
        </p:nvGrpSpPr>
        <p:grpSpPr>
          <a:xfrm>
            <a:off x="5791200" y="914400"/>
            <a:ext cx="2590800" cy="1828800"/>
            <a:chOff x="5791200" y="914400"/>
            <a:chExt cx="2590800" cy="1828800"/>
          </a:xfrm>
        </p:grpSpPr>
        <p:sp>
          <p:nvSpPr>
            <p:cNvPr id="13" name="Rectangle 12"/>
            <p:cNvSpPr/>
            <p:nvPr/>
          </p:nvSpPr>
          <p:spPr>
            <a:xfrm>
              <a:off x="5791200" y="914400"/>
              <a:ext cx="2590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>
                <a:buFontTx/>
                <a:buChar char="-"/>
              </a:pPr>
              <a:r>
                <a:rPr lang="en-US" dirty="0" smtClean="0"/>
                <a:t>Linear analysis</a:t>
              </a:r>
            </a:p>
            <a:p>
              <a:pPr algn="ctr"/>
              <a:endParaRPr lang="en-US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67400" y="1219200"/>
              <a:ext cx="2454196" cy="1447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Group 17"/>
          <p:cNvGrpSpPr/>
          <p:nvPr/>
        </p:nvGrpSpPr>
        <p:grpSpPr>
          <a:xfrm>
            <a:off x="1066800" y="1524000"/>
            <a:ext cx="2667000" cy="1371600"/>
            <a:chOff x="1066800" y="1524000"/>
            <a:chExt cx="2667000" cy="1371600"/>
          </a:xfrm>
        </p:grpSpPr>
        <p:sp>
          <p:nvSpPr>
            <p:cNvPr id="17" name="Rectangle 16"/>
            <p:cNvSpPr/>
            <p:nvPr/>
          </p:nvSpPr>
          <p:spPr>
            <a:xfrm>
              <a:off x="1066800" y="1524000"/>
              <a:ext cx="2667000" cy="1371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Create parse three/ table</a:t>
              </a:r>
              <a:endParaRPr lang="en-US" dirty="0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43000" y="1828800"/>
              <a:ext cx="2409825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3"/>
          <p:cNvGrpSpPr/>
          <p:nvPr/>
        </p:nvGrpSpPr>
        <p:grpSpPr>
          <a:xfrm>
            <a:off x="152400" y="3048000"/>
            <a:ext cx="2438400" cy="1828800"/>
            <a:chOff x="304800" y="4419600"/>
            <a:chExt cx="2438400" cy="1828800"/>
          </a:xfrm>
        </p:grpSpPr>
        <p:sp>
          <p:nvSpPr>
            <p:cNvPr id="22" name="Rectangle 21"/>
            <p:cNvSpPr/>
            <p:nvPr/>
          </p:nvSpPr>
          <p:spPr>
            <a:xfrm>
              <a:off x="304800" y="4419600"/>
              <a:ext cx="2438400" cy="1828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-Binds variable to type and memory location</a:t>
              </a:r>
              <a:endParaRPr lang="en-US" dirty="0"/>
            </a:p>
          </p:txBody>
        </p:sp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1000" y="5029200"/>
              <a:ext cx="2286000" cy="1171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5" name="Rectangle 24"/>
          <p:cNvSpPr/>
          <p:nvPr/>
        </p:nvSpPr>
        <p:spPr>
          <a:xfrm>
            <a:off x="3886200" y="3324664"/>
            <a:ext cx="1600200" cy="685800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34"/>
          <p:cNvGrpSpPr/>
          <p:nvPr/>
        </p:nvGrpSpPr>
        <p:grpSpPr>
          <a:xfrm>
            <a:off x="0" y="5029200"/>
            <a:ext cx="2057400" cy="1676400"/>
            <a:chOff x="0" y="5029200"/>
            <a:chExt cx="2057400" cy="1676400"/>
          </a:xfrm>
        </p:grpSpPr>
        <p:sp>
          <p:nvSpPr>
            <p:cNvPr id="33" name="Rectangle 32"/>
            <p:cNvSpPr/>
            <p:nvPr/>
          </p:nvSpPr>
          <p:spPr>
            <a:xfrm>
              <a:off x="0" y="5029200"/>
              <a:ext cx="2057400" cy="1676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Variable information</a:t>
              </a:r>
              <a:endParaRPr lang="en-US" dirty="0"/>
            </a:p>
          </p:txBody>
        </p:sp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6200" y="5486400"/>
              <a:ext cx="1828800" cy="1174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Introduction to Compiler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Types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Phases of a compiler:</a:t>
            </a:r>
            <a:endParaRPr lang="en-US" sz="2000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447800"/>
            <a:ext cx="498157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6200" y="1600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broad sense a compiler consists of two parts: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Analyzer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 Code generator</a:t>
            </a:r>
            <a:endParaRPr lang="en-US" i="1" dirty="0"/>
          </a:p>
        </p:txBody>
      </p:sp>
      <p:grpSp>
        <p:nvGrpSpPr>
          <p:cNvPr id="2" name="Group 14"/>
          <p:cNvGrpSpPr/>
          <p:nvPr/>
        </p:nvGrpSpPr>
        <p:grpSpPr>
          <a:xfrm>
            <a:off x="5791200" y="914400"/>
            <a:ext cx="2590800" cy="1828800"/>
            <a:chOff x="5791200" y="914400"/>
            <a:chExt cx="2590800" cy="1828800"/>
          </a:xfrm>
        </p:grpSpPr>
        <p:sp>
          <p:nvSpPr>
            <p:cNvPr id="13" name="Rectangle 12"/>
            <p:cNvSpPr/>
            <p:nvPr/>
          </p:nvSpPr>
          <p:spPr>
            <a:xfrm>
              <a:off x="5791200" y="914400"/>
              <a:ext cx="2590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>
                <a:buFontTx/>
                <a:buChar char="-"/>
              </a:pPr>
              <a:r>
                <a:rPr lang="en-US" dirty="0" smtClean="0"/>
                <a:t>Linear analysis</a:t>
              </a:r>
            </a:p>
            <a:p>
              <a:pPr algn="ctr"/>
              <a:endParaRPr lang="en-US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67400" y="1219200"/>
              <a:ext cx="2454196" cy="1447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Group 17"/>
          <p:cNvGrpSpPr/>
          <p:nvPr/>
        </p:nvGrpSpPr>
        <p:grpSpPr>
          <a:xfrm>
            <a:off x="1066800" y="1524000"/>
            <a:ext cx="2667000" cy="1371600"/>
            <a:chOff x="1066800" y="1524000"/>
            <a:chExt cx="2667000" cy="1371600"/>
          </a:xfrm>
        </p:grpSpPr>
        <p:sp>
          <p:nvSpPr>
            <p:cNvPr id="17" name="Rectangle 16"/>
            <p:cNvSpPr/>
            <p:nvPr/>
          </p:nvSpPr>
          <p:spPr>
            <a:xfrm>
              <a:off x="1066800" y="1524000"/>
              <a:ext cx="2667000" cy="1371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Create parse three/ table</a:t>
              </a:r>
              <a:endParaRPr lang="en-US" dirty="0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43000" y="1828800"/>
              <a:ext cx="2409825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3"/>
          <p:cNvGrpSpPr/>
          <p:nvPr/>
        </p:nvGrpSpPr>
        <p:grpSpPr>
          <a:xfrm>
            <a:off x="152400" y="3048000"/>
            <a:ext cx="2438400" cy="1828800"/>
            <a:chOff x="304800" y="4419600"/>
            <a:chExt cx="2438400" cy="1828800"/>
          </a:xfrm>
        </p:grpSpPr>
        <p:sp>
          <p:nvSpPr>
            <p:cNvPr id="22" name="Rectangle 21"/>
            <p:cNvSpPr/>
            <p:nvPr/>
          </p:nvSpPr>
          <p:spPr>
            <a:xfrm>
              <a:off x="304800" y="4419600"/>
              <a:ext cx="2438400" cy="1828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-Binds variable to type and memory location</a:t>
              </a:r>
              <a:endParaRPr lang="en-US" dirty="0"/>
            </a:p>
          </p:txBody>
        </p:sp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1000" y="5029200"/>
              <a:ext cx="2286000" cy="1171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27"/>
          <p:cNvGrpSpPr/>
          <p:nvPr/>
        </p:nvGrpSpPr>
        <p:grpSpPr>
          <a:xfrm>
            <a:off x="2133600" y="5029200"/>
            <a:ext cx="1905000" cy="1447800"/>
            <a:chOff x="2362200" y="5029200"/>
            <a:chExt cx="1905000" cy="1447800"/>
          </a:xfrm>
        </p:grpSpPr>
        <p:sp>
          <p:nvSpPr>
            <p:cNvPr id="23" name="Rectangle 22"/>
            <p:cNvSpPr/>
            <p:nvPr/>
          </p:nvSpPr>
          <p:spPr>
            <a:xfrm>
              <a:off x="2362200" y="5029200"/>
              <a:ext cx="1905000" cy="1447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-Generate three address code</a:t>
              </a:r>
              <a:endParaRPr lang="en-US" dirty="0"/>
            </a:p>
          </p:txBody>
        </p:sp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38400" y="5638801"/>
              <a:ext cx="1752601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9" name="Rectangle 28"/>
          <p:cNvSpPr/>
          <p:nvPr/>
        </p:nvSpPr>
        <p:spPr>
          <a:xfrm>
            <a:off x="3886200" y="4038600"/>
            <a:ext cx="1600200" cy="685800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34"/>
          <p:cNvGrpSpPr/>
          <p:nvPr/>
        </p:nvGrpSpPr>
        <p:grpSpPr>
          <a:xfrm>
            <a:off x="0" y="5029200"/>
            <a:ext cx="2057400" cy="1676400"/>
            <a:chOff x="0" y="5029200"/>
            <a:chExt cx="2057400" cy="1676400"/>
          </a:xfrm>
        </p:grpSpPr>
        <p:sp>
          <p:nvSpPr>
            <p:cNvPr id="33" name="Rectangle 32"/>
            <p:cNvSpPr/>
            <p:nvPr/>
          </p:nvSpPr>
          <p:spPr>
            <a:xfrm>
              <a:off x="0" y="5029200"/>
              <a:ext cx="2057400" cy="1676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Variable information</a:t>
              </a:r>
              <a:endParaRPr lang="en-US" dirty="0"/>
            </a:p>
          </p:txBody>
        </p:sp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6200" y="5486400"/>
              <a:ext cx="1828800" cy="1174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Introduction to Compiler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Types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Phases of a compiler:</a:t>
            </a:r>
            <a:endParaRPr lang="en-US" sz="2000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447800"/>
            <a:ext cx="498157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6200" y="1600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broad sense a compiler consists of two parts: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Analyzer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 Code generator</a:t>
            </a:r>
            <a:endParaRPr lang="en-US" i="1" dirty="0"/>
          </a:p>
        </p:txBody>
      </p:sp>
      <p:grpSp>
        <p:nvGrpSpPr>
          <p:cNvPr id="2" name="Group 14"/>
          <p:cNvGrpSpPr/>
          <p:nvPr/>
        </p:nvGrpSpPr>
        <p:grpSpPr>
          <a:xfrm>
            <a:off x="5791200" y="914400"/>
            <a:ext cx="2590800" cy="1828800"/>
            <a:chOff x="5791200" y="914400"/>
            <a:chExt cx="2590800" cy="1828800"/>
          </a:xfrm>
        </p:grpSpPr>
        <p:sp>
          <p:nvSpPr>
            <p:cNvPr id="13" name="Rectangle 12"/>
            <p:cNvSpPr/>
            <p:nvPr/>
          </p:nvSpPr>
          <p:spPr>
            <a:xfrm>
              <a:off x="5791200" y="914400"/>
              <a:ext cx="2590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>
                <a:buFontTx/>
                <a:buChar char="-"/>
              </a:pPr>
              <a:r>
                <a:rPr lang="en-US" dirty="0" smtClean="0"/>
                <a:t>Linear analysis</a:t>
              </a:r>
            </a:p>
            <a:p>
              <a:pPr algn="ctr"/>
              <a:endParaRPr lang="en-US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67400" y="1219200"/>
              <a:ext cx="2454196" cy="1447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Group 17"/>
          <p:cNvGrpSpPr/>
          <p:nvPr/>
        </p:nvGrpSpPr>
        <p:grpSpPr>
          <a:xfrm>
            <a:off x="1066800" y="1524000"/>
            <a:ext cx="2667000" cy="1371600"/>
            <a:chOff x="1066800" y="1524000"/>
            <a:chExt cx="2667000" cy="1371600"/>
          </a:xfrm>
        </p:grpSpPr>
        <p:sp>
          <p:nvSpPr>
            <p:cNvPr id="17" name="Rectangle 16"/>
            <p:cNvSpPr/>
            <p:nvPr/>
          </p:nvSpPr>
          <p:spPr>
            <a:xfrm>
              <a:off x="1066800" y="1524000"/>
              <a:ext cx="2667000" cy="1371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Create parse three/ table</a:t>
              </a:r>
              <a:endParaRPr lang="en-US" dirty="0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43000" y="1828800"/>
              <a:ext cx="2409825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3"/>
          <p:cNvGrpSpPr/>
          <p:nvPr/>
        </p:nvGrpSpPr>
        <p:grpSpPr>
          <a:xfrm>
            <a:off x="152400" y="3048000"/>
            <a:ext cx="2438400" cy="1828800"/>
            <a:chOff x="304800" y="4419600"/>
            <a:chExt cx="2438400" cy="1828800"/>
          </a:xfrm>
        </p:grpSpPr>
        <p:sp>
          <p:nvSpPr>
            <p:cNvPr id="22" name="Rectangle 21"/>
            <p:cNvSpPr/>
            <p:nvPr/>
          </p:nvSpPr>
          <p:spPr>
            <a:xfrm>
              <a:off x="304800" y="4419600"/>
              <a:ext cx="2438400" cy="1828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-Binds variable to type and memory location</a:t>
              </a:r>
              <a:endParaRPr lang="en-US" dirty="0"/>
            </a:p>
          </p:txBody>
        </p:sp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1000" y="5029200"/>
              <a:ext cx="2286000" cy="1171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27"/>
          <p:cNvGrpSpPr/>
          <p:nvPr/>
        </p:nvGrpSpPr>
        <p:grpSpPr>
          <a:xfrm>
            <a:off x="2133600" y="5029200"/>
            <a:ext cx="1905000" cy="1447800"/>
            <a:chOff x="2362200" y="5029200"/>
            <a:chExt cx="1905000" cy="1447800"/>
          </a:xfrm>
        </p:grpSpPr>
        <p:sp>
          <p:nvSpPr>
            <p:cNvPr id="23" name="Rectangle 22"/>
            <p:cNvSpPr/>
            <p:nvPr/>
          </p:nvSpPr>
          <p:spPr>
            <a:xfrm>
              <a:off x="2362200" y="5029200"/>
              <a:ext cx="1905000" cy="1447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-Generate three address code</a:t>
              </a:r>
              <a:endParaRPr lang="en-US" dirty="0"/>
            </a:p>
          </p:txBody>
        </p:sp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38400" y="5638801"/>
              <a:ext cx="1752601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31"/>
          <p:cNvGrpSpPr/>
          <p:nvPr/>
        </p:nvGrpSpPr>
        <p:grpSpPr>
          <a:xfrm>
            <a:off x="5943600" y="5486400"/>
            <a:ext cx="2133600" cy="914400"/>
            <a:chOff x="6477000" y="4648200"/>
            <a:chExt cx="2133600" cy="914400"/>
          </a:xfrm>
        </p:grpSpPr>
        <p:sp>
          <p:nvSpPr>
            <p:cNvPr id="27" name="Rectangle 26"/>
            <p:cNvSpPr/>
            <p:nvPr/>
          </p:nvSpPr>
          <p:spPr>
            <a:xfrm>
              <a:off x="6477000" y="4648200"/>
              <a:ext cx="2133600" cy="914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-Optimize code</a:t>
              </a:r>
              <a:endParaRPr lang="en-US" dirty="0"/>
            </a:p>
          </p:txBody>
        </p:sp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553200" y="5029200"/>
              <a:ext cx="1969479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0" name="Group 34"/>
          <p:cNvGrpSpPr/>
          <p:nvPr/>
        </p:nvGrpSpPr>
        <p:grpSpPr>
          <a:xfrm>
            <a:off x="0" y="5029200"/>
            <a:ext cx="2057400" cy="1676400"/>
            <a:chOff x="0" y="5029200"/>
            <a:chExt cx="2057400" cy="1676400"/>
          </a:xfrm>
        </p:grpSpPr>
        <p:sp>
          <p:nvSpPr>
            <p:cNvPr id="33" name="Rectangle 32"/>
            <p:cNvSpPr/>
            <p:nvPr/>
          </p:nvSpPr>
          <p:spPr>
            <a:xfrm>
              <a:off x="0" y="5029200"/>
              <a:ext cx="2057400" cy="1676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Variable information</a:t>
              </a:r>
              <a:endParaRPr lang="en-US" dirty="0"/>
            </a:p>
          </p:txBody>
        </p:sp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76200" y="5486400"/>
              <a:ext cx="1828800" cy="1174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6" name="Rectangle 35"/>
          <p:cNvSpPr/>
          <p:nvPr/>
        </p:nvSpPr>
        <p:spPr>
          <a:xfrm>
            <a:off x="3886200" y="4724400"/>
            <a:ext cx="1600200" cy="685800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Introduction to Compiler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Types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Phases of a compiler:</a:t>
            </a:r>
            <a:endParaRPr lang="en-US" sz="2000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447800"/>
            <a:ext cx="498157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6200" y="1600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broad sense a compiler consists of two parts: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Analyzer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 Code generator</a:t>
            </a:r>
            <a:endParaRPr lang="en-US" i="1" dirty="0"/>
          </a:p>
        </p:txBody>
      </p:sp>
      <p:grpSp>
        <p:nvGrpSpPr>
          <p:cNvPr id="2" name="Group 14"/>
          <p:cNvGrpSpPr/>
          <p:nvPr/>
        </p:nvGrpSpPr>
        <p:grpSpPr>
          <a:xfrm>
            <a:off x="5791200" y="914400"/>
            <a:ext cx="2590800" cy="1828800"/>
            <a:chOff x="5791200" y="914400"/>
            <a:chExt cx="2590800" cy="1828800"/>
          </a:xfrm>
        </p:grpSpPr>
        <p:sp>
          <p:nvSpPr>
            <p:cNvPr id="13" name="Rectangle 12"/>
            <p:cNvSpPr/>
            <p:nvPr/>
          </p:nvSpPr>
          <p:spPr>
            <a:xfrm>
              <a:off x="5791200" y="914400"/>
              <a:ext cx="2590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>
                <a:buFontTx/>
                <a:buChar char="-"/>
              </a:pPr>
              <a:r>
                <a:rPr lang="en-US" dirty="0" smtClean="0"/>
                <a:t>Linear analysis</a:t>
              </a:r>
            </a:p>
            <a:p>
              <a:pPr algn="ctr"/>
              <a:endParaRPr lang="en-US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67400" y="1219200"/>
              <a:ext cx="2454196" cy="1447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Group 17"/>
          <p:cNvGrpSpPr/>
          <p:nvPr/>
        </p:nvGrpSpPr>
        <p:grpSpPr>
          <a:xfrm>
            <a:off x="1066800" y="1524000"/>
            <a:ext cx="2667000" cy="1371600"/>
            <a:chOff x="1066800" y="1524000"/>
            <a:chExt cx="2667000" cy="1371600"/>
          </a:xfrm>
        </p:grpSpPr>
        <p:sp>
          <p:nvSpPr>
            <p:cNvPr id="17" name="Rectangle 16"/>
            <p:cNvSpPr/>
            <p:nvPr/>
          </p:nvSpPr>
          <p:spPr>
            <a:xfrm>
              <a:off x="1066800" y="1524000"/>
              <a:ext cx="2667000" cy="1371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Create parse three/ table</a:t>
              </a:r>
              <a:endParaRPr lang="en-US" dirty="0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43000" y="1828800"/>
              <a:ext cx="2409825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3"/>
          <p:cNvGrpSpPr/>
          <p:nvPr/>
        </p:nvGrpSpPr>
        <p:grpSpPr>
          <a:xfrm>
            <a:off x="152400" y="3048000"/>
            <a:ext cx="2438400" cy="1828800"/>
            <a:chOff x="304800" y="4419600"/>
            <a:chExt cx="2438400" cy="1828800"/>
          </a:xfrm>
        </p:grpSpPr>
        <p:sp>
          <p:nvSpPr>
            <p:cNvPr id="22" name="Rectangle 21"/>
            <p:cNvSpPr/>
            <p:nvPr/>
          </p:nvSpPr>
          <p:spPr>
            <a:xfrm>
              <a:off x="304800" y="4419600"/>
              <a:ext cx="2438400" cy="1828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-Binds variable to type and memory location</a:t>
              </a:r>
              <a:endParaRPr lang="en-US" dirty="0"/>
            </a:p>
          </p:txBody>
        </p:sp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1000" y="5029200"/>
              <a:ext cx="2286000" cy="1171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27"/>
          <p:cNvGrpSpPr/>
          <p:nvPr/>
        </p:nvGrpSpPr>
        <p:grpSpPr>
          <a:xfrm>
            <a:off x="2133600" y="5029200"/>
            <a:ext cx="1905000" cy="1447800"/>
            <a:chOff x="2362200" y="5029200"/>
            <a:chExt cx="1905000" cy="1447800"/>
          </a:xfrm>
        </p:grpSpPr>
        <p:sp>
          <p:nvSpPr>
            <p:cNvPr id="23" name="Rectangle 22"/>
            <p:cNvSpPr/>
            <p:nvPr/>
          </p:nvSpPr>
          <p:spPr>
            <a:xfrm>
              <a:off x="2362200" y="5029200"/>
              <a:ext cx="1905000" cy="1447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-Generate three address code</a:t>
              </a:r>
              <a:endParaRPr lang="en-US" dirty="0"/>
            </a:p>
          </p:txBody>
        </p:sp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38400" y="5638801"/>
              <a:ext cx="1752601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31"/>
          <p:cNvGrpSpPr/>
          <p:nvPr/>
        </p:nvGrpSpPr>
        <p:grpSpPr>
          <a:xfrm>
            <a:off x="5943600" y="5486400"/>
            <a:ext cx="2133600" cy="914400"/>
            <a:chOff x="6477000" y="4648200"/>
            <a:chExt cx="2133600" cy="914400"/>
          </a:xfrm>
        </p:grpSpPr>
        <p:sp>
          <p:nvSpPr>
            <p:cNvPr id="27" name="Rectangle 26"/>
            <p:cNvSpPr/>
            <p:nvPr/>
          </p:nvSpPr>
          <p:spPr>
            <a:xfrm>
              <a:off x="6477000" y="4648200"/>
              <a:ext cx="2133600" cy="914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-Optimize code</a:t>
              </a:r>
              <a:endParaRPr lang="en-US" dirty="0"/>
            </a:p>
          </p:txBody>
        </p:sp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553200" y="5029200"/>
              <a:ext cx="1969479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Group 33"/>
          <p:cNvGrpSpPr/>
          <p:nvPr/>
        </p:nvGrpSpPr>
        <p:grpSpPr>
          <a:xfrm>
            <a:off x="7162800" y="2895600"/>
            <a:ext cx="1752600" cy="1524000"/>
            <a:chOff x="6477000" y="2667000"/>
            <a:chExt cx="1752600" cy="1524000"/>
          </a:xfrm>
        </p:grpSpPr>
        <p:sp>
          <p:nvSpPr>
            <p:cNvPr id="30" name="Rectangle 29"/>
            <p:cNvSpPr/>
            <p:nvPr/>
          </p:nvSpPr>
          <p:spPr>
            <a:xfrm>
              <a:off x="6477000" y="2667000"/>
              <a:ext cx="1752600" cy="15240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-Generate code</a:t>
              </a:r>
              <a:endParaRPr lang="en-US" dirty="0"/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629400" y="2971800"/>
              <a:ext cx="1485900" cy="1104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0" name="Group 34"/>
          <p:cNvGrpSpPr/>
          <p:nvPr/>
        </p:nvGrpSpPr>
        <p:grpSpPr>
          <a:xfrm>
            <a:off x="0" y="5029200"/>
            <a:ext cx="2057400" cy="1676400"/>
            <a:chOff x="0" y="5029200"/>
            <a:chExt cx="2057400" cy="1676400"/>
          </a:xfrm>
        </p:grpSpPr>
        <p:sp>
          <p:nvSpPr>
            <p:cNvPr id="33" name="Rectangle 32"/>
            <p:cNvSpPr/>
            <p:nvPr/>
          </p:nvSpPr>
          <p:spPr>
            <a:xfrm>
              <a:off x="0" y="5029200"/>
              <a:ext cx="2057400" cy="1676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pPr algn="ctr"/>
              <a:r>
                <a:rPr lang="en-US" dirty="0" smtClean="0"/>
                <a:t>Variable information</a:t>
              </a:r>
              <a:endParaRPr lang="en-US" dirty="0"/>
            </a:p>
          </p:txBody>
        </p:sp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76200" y="5486400"/>
              <a:ext cx="1828800" cy="1174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7" name="Rectangle 36"/>
          <p:cNvSpPr/>
          <p:nvPr/>
        </p:nvSpPr>
        <p:spPr>
          <a:xfrm>
            <a:off x="3886200" y="5410200"/>
            <a:ext cx="1600200" cy="685800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367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PC</cp:lastModifiedBy>
  <cp:revision>54</cp:revision>
  <dcterms:created xsi:type="dcterms:W3CDTF">2018-08-04T10:49:00Z</dcterms:created>
  <dcterms:modified xsi:type="dcterms:W3CDTF">2019-01-29T03:57:30Z</dcterms:modified>
</cp:coreProperties>
</file>