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6" r:id="rId3"/>
    <p:sldId id="267" r:id="rId4"/>
    <p:sldId id="259" r:id="rId5"/>
    <p:sldId id="260" r:id="rId6"/>
    <p:sldId id="261" r:id="rId7"/>
    <p:sldId id="268" r:id="rId8"/>
    <p:sldId id="269" r:id="rId9"/>
    <p:sldId id="270" r:id="rId10"/>
    <p:sldId id="271" r:id="rId11"/>
    <p:sldId id="262" r:id="rId12"/>
    <p:sldId id="272" r:id="rId13"/>
    <p:sldId id="274" r:id="rId14"/>
    <p:sldId id="275" r:id="rId15"/>
    <p:sldId id="276" r:id="rId16"/>
    <p:sldId id="277" r:id="rId17"/>
    <p:sldId id="278" r:id="rId18"/>
    <p:sldId id="279" r:id="rId19"/>
    <p:sldId id="280" r:id="rId20"/>
    <p:sldId id="273" r:id="rId21"/>
    <p:sldId id="263" r:id="rId22"/>
    <p:sldId id="290" r:id="rId23"/>
    <p:sldId id="281" r:id="rId24"/>
    <p:sldId id="282" r:id="rId25"/>
    <p:sldId id="283" r:id="rId26"/>
    <p:sldId id="284" r:id="rId27"/>
    <p:sldId id="285" r:id="rId28"/>
    <p:sldId id="286" r:id="rId29"/>
    <p:sldId id="287" r:id="rId30"/>
    <p:sldId id="288" r:id="rId31"/>
    <p:sldId id="289" r:id="rId32"/>
    <p:sldId id="264" r:id="rId33"/>
    <p:sldId id="265"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24" autoAdjust="0"/>
    <p:restoredTop sz="94660"/>
  </p:normalViewPr>
  <p:slideViewPr>
    <p:cSldViewPr>
      <p:cViewPr varScale="1">
        <p:scale>
          <a:sx n="68" d="100"/>
          <a:sy n="68" d="100"/>
        </p:scale>
        <p:origin x="-21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66F1FF1-62BE-45EB-9433-8E0D7D344516}" type="datetimeFigureOut">
              <a:rPr lang="en-US" smtClean="0"/>
              <a:pPr/>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2C0F9A-247A-481F-B117-CA2A8DB24BA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6F1FF1-62BE-45EB-9433-8E0D7D344516}" type="datetimeFigureOut">
              <a:rPr lang="en-US" smtClean="0"/>
              <a:pPr/>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2C0F9A-247A-481F-B117-CA2A8DB24BA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6F1FF1-62BE-45EB-9433-8E0D7D344516}" type="datetimeFigureOut">
              <a:rPr lang="en-US" smtClean="0"/>
              <a:pPr/>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2C0F9A-247A-481F-B117-CA2A8DB24BA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6F1FF1-62BE-45EB-9433-8E0D7D344516}" type="datetimeFigureOut">
              <a:rPr lang="en-US" smtClean="0"/>
              <a:pPr/>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2C0F9A-247A-481F-B117-CA2A8DB24BA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6F1FF1-62BE-45EB-9433-8E0D7D344516}" type="datetimeFigureOut">
              <a:rPr lang="en-US" smtClean="0"/>
              <a:pPr/>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2C0F9A-247A-481F-B117-CA2A8DB24BA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6F1FF1-62BE-45EB-9433-8E0D7D344516}" type="datetimeFigureOut">
              <a:rPr lang="en-US" smtClean="0"/>
              <a:pPr/>
              <a:t>4/8/2018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2C0F9A-247A-481F-B117-CA2A8DB24BA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6F1FF1-62BE-45EB-9433-8E0D7D344516}" type="datetimeFigureOut">
              <a:rPr lang="en-US" smtClean="0"/>
              <a:pPr/>
              <a:t>4/8/2018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2C0F9A-247A-481F-B117-CA2A8DB24BA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6F1FF1-62BE-45EB-9433-8E0D7D344516}" type="datetimeFigureOut">
              <a:rPr lang="en-US" smtClean="0"/>
              <a:pPr/>
              <a:t>4/8/2018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2C0F9A-247A-481F-B117-CA2A8DB24BA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6F1FF1-62BE-45EB-9433-8E0D7D344516}" type="datetimeFigureOut">
              <a:rPr lang="en-US" smtClean="0"/>
              <a:pPr/>
              <a:t>4/8/2018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2C0F9A-247A-481F-B117-CA2A8DB24BA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6F1FF1-62BE-45EB-9433-8E0D7D344516}" type="datetimeFigureOut">
              <a:rPr lang="en-US" smtClean="0"/>
              <a:pPr/>
              <a:t>4/8/2018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2C0F9A-247A-481F-B117-CA2A8DB24BA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6F1FF1-62BE-45EB-9433-8E0D7D344516}" type="datetimeFigureOut">
              <a:rPr lang="en-US" smtClean="0"/>
              <a:pPr/>
              <a:t>4/8/2018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2C0F9A-247A-481F-B117-CA2A8DB24BA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6F1FF1-62BE-45EB-9433-8E0D7D344516}" type="datetimeFigureOut">
              <a:rPr lang="en-US" smtClean="0"/>
              <a:pPr/>
              <a:t>4/8/2018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2C0F9A-247A-481F-B117-CA2A8DB24BA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6.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16.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152400"/>
            <a:ext cx="6477000" cy="646331"/>
          </a:xfrm>
          <a:prstGeom prst="rect">
            <a:avLst/>
          </a:prstGeom>
          <a:noFill/>
        </p:spPr>
        <p:txBody>
          <a:bodyPr wrap="square" rtlCol="0">
            <a:spAutoFit/>
          </a:bodyPr>
          <a:lstStyle/>
          <a:p>
            <a:r>
              <a:rPr lang="en-US" sz="3600" dirty="0" smtClean="0">
                <a:solidFill>
                  <a:schemeClr val="bg1"/>
                </a:solidFill>
              </a:rPr>
              <a:t>CSE 203: Data Structure</a:t>
            </a:r>
            <a:endParaRPr lang="en-US" sz="3600" dirty="0">
              <a:solidFill>
                <a:schemeClr val="bg1"/>
              </a:solidFill>
            </a:endParaRPr>
          </a:p>
        </p:txBody>
      </p:sp>
      <p:sp>
        <p:nvSpPr>
          <p:cNvPr id="7" name="TextBox 6"/>
          <p:cNvSpPr txBox="1"/>
          <p:nvPr/>
        </p:nvSpPr>
        <p:spPr>
          <a:xfrm>
            <a:off x="7467600" y="76200"/>
            <a:ext cx="1676400" cy="830997"/>
          </a:xfrm>
          <a:prstGeom prst="rect">
            <a:avLst/>
          </a:prstGeom>
          <a:noFill/>
        </p:spPr>
        <p:txBody>
          <a:bodyPr wrap="square" rtlCol="0">
            <a:spAutoFit/>
          </a:bodyPr>
          <a:lstStyle/>
          <a:p>
            <a:r>
              <a:rPr lang="en-US" sz="2400" dirty="0" smtClean="0">
                <a:solidFill>
                  <a:srgbClr val="C00000"/>
                </a:solidFill>
              </a:rPr>
              <a:t>Data Structure</a:t>
            </a:r>
            <a:endParaRPr lang="en-US" sz="2400" dirty="0">
              <a:solidFill>
                <a:srgbClr val="C00000"/>
              </a:solidFill>
            </a:endParaRPr>
          </a:p>
        </p:txBody>
      </p:sp>
      <p:sp>
        <p:nvSpPr>
          <p:cNvPr id="6" name="TextBox 5"/>
          <p:cNvSpPr txBox="1"/>
          <p:nvPr/>
        </p:nvSpPr>
        <p:spPr>
          <a:xfrm>
            <a:off x="381000" y="990600"/>
            <a:ext cx="6705600" cy="1200329"/>
          </a:xfrm>
          <a:prstGeom prst="rect">
            <a:avLst/>
          </a:prstGeom>
          <a:noFill/>
        </p:spPr>
        <p:txBody>
          <a:bodyPr wrap="square" rtlCol="0">
            <a:spAutoFit/>
          </a:bodyPr>
          <a:lstStyle/>
          <a:p>
            <a:r>
              <a:rPr lang="en-US" sz="2400" u="sng" dirty="0" smtClean="0">
                <a:solidFill>
                  <a:schemeClr val="bg1"/>
                </a:solidFill>
              </a:rPr>
              <a:t>Character: </a:t>
            </a:r>
          </a:p>
          <a:p>
            <a:r>
              <a:rPr lang="en-US" sz="2400" dirty="0" smtClean="0">
                <a:solidFill>
                  <a:schemeClr val="bg1"/>
                </a:solidFill>
              </a:rPr>
              <a:t>	=&gt; Non numerical data.</a:t>
            </a:r>
          </a:p>
          <a:p>
            <a:r>
              <a:rPr lang="en-US" sz="2400" dirty="0" smtClean="0">
                <a:solidFill>
                  <a:schemeClr val="bg1"/>
                </a:solidFill>
              </a:rPr>
              <a:t>	=&gt; Are represented in memory by 8 bits</a:t>
            </a:r>
            <a:endParaRPr lang="en-US" sz="2400" dirty="0">
              <a:solidFill>
                <a:schemeClr val="bg1"/>
              </a:solidFill>
            </a:endParaRPr>
          </a:p>
        </p:txBody>
      </p:sp>
      <p:pic>
        <p:nvPicPr>
          <p:cNvPr id="2" name="Picture 2"/>
          <p:cNvPicPr>
            <a:picLocks noChangeAspect="1" noChangeArrowheads="1"/>
          </p:cNvPicPr>
          <p:nvPr/>
        </p:nvPicPr>
        <p:blipFill>
          <a:blip r:embed="rId2" cstate="print"/>
          <a:srcRect/>
          <a:stretch>
            <a:fillRect/>
          </a:stretch>
        </p:blipFill>
        <p:spPr bwMode="auto">
          <a:xfrm>
            <a:off x="304800" y="2209800"/>
            <a:ext cx="8601075" cy="13239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152400"/>
            <a:ext cx="6477000" cy="646331"/>
          </a:xfrm>
          <a:prstGeom prst="rect">
            <a:avLst/>
          </a:prstGeom>
          <a:noFill/>
        </p:spPr>
        <p:txBody>
          <a:bodyPr wrap="square" rtlCol="0">
            <a:spAutoFit/>
          </a:bodyPr>
          <a:lstStyle/>
          <a:p>
            <a:r>
              <a:rPr lang="en-US" sz="3600" dirty="0" smtClean="0">
                <a:solidFill>
                  <a:schemeClr val="bg1"/>
                </a:solidFill>
              </a:rPr>
              <a:t>CSE 203: Data Structure</a:t>
            </a:r>
            <a:endParaRPr lang="en-US" sz="3600" dirty="0">
              <a:solidFill>
                <a:schemeClr val="bg1"/>
              </a:solidFill>
            </a:endParaRPr>
          </a:p>
        </p:txBody>
      </p:sp>
      <p:sp>
        <p:nvSpPr>
          <p:cNvPr id="7" name="TextBox 6"/>
          <p:cNvSpPr txBox="1"/>
          <p:nvPr/>
        </p:nvSpPr>
        <p:spPr>
          <a:xfrm>
            <a:off x="7467600" y="76200"/>
            <a:ext cx="1676400" cy="830997"/>
          </a:xfrm>
          <a:prstGeom prst="rect">
            <a:avLst/>
          </a:prstGeom>
          <a:noFill/>
        </p:spPr>
        <p:txBody>
          <a:bodyPr wrap="square" rtlCol="0">
            <a:spAutoFit/>
          </a:bodyPr>
          <a:lstStyle/>
          <a:p>
            <a:r>
              <a:rPr lang="en-US" sz="2400" dirty="0" smtClean="0">
                <a:solidFill>
                  <a:srgbClr val="C00000"/>
                </a:solidFill>
              </a:rPr>
              <a:t>Data Structure</a:t>
            </a:r>
            <a:endParaRPr lang="en-US" sz="2400" dirty="0">
              <a:solidFill>
                <a:srgbClr val="C00000"/>
              </a:solidFill>
            </a:endParaRPr>
          </a:p>
        </p:txBody>
      </p:sp>
      <p:sp>
        <p:nvSpPr>
          <p:cNvPr id="5" name="TextBox 4"/>
          <p:cNvSpPr txBox="1"/>
          <p:nvPr/>
        </p:nvSpPr>
        <p:spPr>
          <a:xfrm>
            <a:off x="685800" y="838200"/>
            <a:ext cx="5105400" cy="523220"/>
          </a:xfrm>
          <a:prstGeom prst="rect">
            <a:avLst/>
          </a:prstGeom>
          <a:noFill/>
        </p:spPr>
        <p:txBody>
          <a:bodyPr wrap="square" rtlCol="0">
            <a:spAutoFit/>
          </a:bodyPr>
          <a:lstStyle/>
          <a:p>
            <a:r>
              <a:rPr lang="en-US" sz="2800" dirty="0" smtClean="0">
                <a:solidFill>
                  <a:schemeClr val="bg1"/>
                </a:solidFill>
              </a:rPr>
              <a:t>Storing String:</a:t>
            </a:r>
            <a:endParaRPr lang="en-US" sz="2800" dirty="0">
              <a:solidFill>
                <a:schemeClr val="bg1"/>
              </a:solidFill>
            </a:endParaRPr>
          </a:p>
        </p:txBody>
      </p:sp>
      <p:sp>
        <p:nvSpPr>
          <p:cNvPr id="6" name="TextBox 5"/>
          <p:cNvSpPr txBox="1"/>
          <p:nvPr/>
        </p:nvSpPr>
        <p:spPr>
          <a:xfrm>
            <a:off x="3276600" y="868740"/>
            <a:ext cx="5105400" cy="461665"/>
          </a:xfrm>
          <a:prstGeom prst="rect">
            <a:avLst/>
          </a:prstGeom>
          <a:noFill/>
        </p:spPr>
        <p:txBody>
          <a:bodyPr wrap="square" rtlCol="0">
            <a:spAutoFit/>
          </a:bodyPr>
          <a:lstStyle/>
          <a:p>
            <a:pPr marL="457200" indent="-457200"/>
            <a:r>
              <a:rPr lang="en-US" sz="2400" dirty="0" smtClean="0">
                <a:solidFill>
                  <a:schemeClr val="bg1"/>
                </a:solidFill>
              </a:rPr>
              <a:t>3.	Linked structure</a:t>
            </a:r>
          </a:p>
        </p:txBody>
      </p:sp>
      <p:pic>
        <p:nvPicPr>
          <p:cNvPr id="3074" name="Picture 2"/>
          <p:cNvPicPr>
            <a:picLocks noChangeAspect="1" noChangeArrowheads="1"/>
          </p:cNvPicPr>
          <p:nvPr/>
        </p:nvPicPr>
        <p:blipFill>
          <a:blip r:embed="rId2" cstate="print"/>
          <a:srcRect/>
          <a:stretch>
            <a:fillRect/>
          </a:stretch>
        </p:blipFill>
        <p:spPr bwMode="auto">
          <a:xfrm>
            <a:off x="381000" y="2590800"/>
            <a:ext cx="7667625"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152400"/>
            <a:ext cx="6477000" cy="646331"/>
          </a:xfrm>
          <a:prstGeom prst="rect">
            <a:avLst/>
          </a:prstGeom>
          <a:noFill/>
        </p:spPr>
        <p:txBody>
          <a:bodyPr wrap="square" rtlCol="0">
            <a:spAutoFit/>
          </a:bodyPr>
          <a:lstStyle/>
          <a:p>
            <a:r>
              <a:rPr lang="en-US" sz="3600" dirty="0" smtClean="0">
                <a:solidFill>
                  <a:schemeClr val="bg1"/>
                </a:solidFill>
              </a:rPr>
              <a:t>CSE 203: Data Structure</a:t>
            </a:r>
            <a:endParaRPr lang="en-US" sz="3600" dirty="0">
              <a:solidFill>
                <a:schemeClr val="bg1"/>
              </a:solidFill>
            </a:endParaRPr>
          </a:p>
        </p:txBody>
      </p:sp>
      <p:sp>
        <p:nvSpPr>
          <p:cNvPr id="7" name="TextBox 6"/>
          <p:cNvSpPr txBox="1"/>
          <p:nvPr/>
        </p:nvSpPr>
        <p:spPr>
          <a:xfrm>
            <a:off x="7467600" y="76200"/>
            <a:ext cx="1676400" cy="830997"/>
          </a:xfrm>
          <a:prstGeom prst="rect">
            <a:avLst/>
          </a:prstGeom>
          <a:noFill/>
        </p:spPr>
        <p:txBody>
          <a:bodyPr wrap="square" rtlCol="0">
            <a:spAutoFit/>
          </a:bodyPr>
          <a:lstStyle/>
          <a:p>
            <a:r>
              <a:rPr lang="en-US" sz="2400" dirty="0" smtClean="0">
                <a:solidFill>
                  <a:srgbClr val="C00000"/>
                </a:solidFill>
              </a:rPr>
              <a:t>Data Structure</a:t>
            </a:r>
            <a:endParaRPr lang="en-US" sz="2400" dirty="0">
              <a:solidFill>
                <a:srgbClr val="C00000"/>
              </a:solidFill>
            </a:endParaRPr>
          </a:p>
        </p:txBody>
      </p:sp>
      <p:sp>
        <p:nvSpPr>
          <p:cNvPr id="5" name="TextBox 4"/>
          <p:cNvSpPr txBox="1"/>
          <p:nvPr/>
        </p:nvSpPr>
        <p:spPr>
          <a:xfrm>
            <a:off x="685800" y="838200"/>
            <a:ext cx="5105400" cy="523220"/>
          </a:xfrm>
          <a:prstGeom prst="rect">
            <a:avLst/>
          </a:prstGeom>
          <a:noFill/>
        </p:spPr>
        <p:txBody>
          <a:bodyPr wrap="square" rtlCol="0">
            <a:spAutoFit/>
          </a:bodyPr>
          <a:lstStyle/>
          <a:p>
            <a:r>
              <a:rPr lang="en-US" sz="2800" dirty="0" smtClean="0">
                <a:solidFill>
                  <a:schemeClr val="bg1"/>
                </a:solidFill>
              </a:rPr>
              <a:t>String Operations:</a:t>
            </a:r>
            <a:endParaRPr lang="en-US" sz="2800" dirty="0">
              <a:solidFill>
                <a:schemeClr val="bg1"/>
              </a:solidFill>
            </a:endParaRPr>
          </a:p>
        </p:txBody>
      </p:sp>
      <p:sp>
        <p:nvSpPr>
          <p:cNvPr id="6" name="TextBox 5"/>
          <p:cNvSpPr txBox="1"/>
          <p:nvPr/>
        </p:nvSpPr>
        <p:spPr>
          <a:xfrm>
            <a:off x="0" y="1524000"/>
            <a:ext cx="1828800" cy="461665"/>
          </a:xfrm>
          <a:prstGeom prst="rect">
            <a:avLst/>
          </a:prstGeom>
          <a:noFill/>
        </p:spPr>
        <p:txBody>
          <a:bodyPr wrap="square" rtlCol="0">
            <a:spAutoFit/>
          </a:bodyPr>
          <a:lstStyle/>
          <a:p>
            <a:r>
              <a:rPr lang="en-US" sz="2400" dirty="0" smtClean="0">
                <a:solidFill>
                  <a:schemeClr val="bg1"/>
                </a:solidFill>
              </a:rPr>
              <a:t>1. Substring:</a:t>
            </a:r>
            <a:endParaRPr lang="en-US" sz="2400" dirty="0">
              <a:solidFill>
                <a:schemeClr val="bg1"/>
              </a:solidFill>
            </a:endParaRPr>
          </a:p>
        </p:txBody>
      </p:sp>
      <p:sp>
        <p:nvSpPr>
          <p:cNvPr id="8" name="TextBox 7"/>
          <p:cNvSpPr txBox="1"/>
          <p:nvPr/>
        </p:nvSpPr>
        <p:spPr>
          <a:xfrm>
            <a:off x="2057400" y="1600200"/>
            <a:ext cx="4506811" cy="400110"/>
          </a:xfrm>
          <a:prstGeom prst="rect">
            <a:avLst/>
          </a:prstGeom>
          <a:noFill/>
        </p:spPr>
        <p:txBody>
          <a:bodyPr wrap="none" rtlCol="0">
            <a:spAutoFit/>
          </a:bodyPr>
          <a:lstStyle/>
          <a:p>
            <a:r>
              <a:rPr lang="en-US" sz="2000" dirty="0" smtClean="0">
                <a:solidFill>
                  <a:schemeClr val="bg1"/>
                </a:solidFill>
              </a:rPr>
              <a:t>Group of consecutive elements in a string</a:t>
            </a:r>
            <a:endParaRPr lang="en-US" sz="2000" dirty="0">
              <a:solidFill>
                <a:schemeClr val="bg1"/>
              </a:solidFill>
            </a:endParaRPr>
          </a:p>
        </p:txBody>
      </p:sp>
      <p:sp>
        <p:nvSpPr>
          <p:cNvPr id="11" name="TextBox 10"/>
          <p:cNvSpPr txBox="1"/>
          <p:nvPr/>
        </p:nvSpPr>
        <p:spPr>
          <a:xfrm>
            <a:off x="2209800" y="2133600"/>
            <a:ext cx="4648200" cy="381000"/>
          </a:xfrm>
          <a:prstGeom prst="rect">
            <a:avLst/>
          </a:prstGeom>
          <a:noFill/>
        </p:spPr>
        <p:txBody>
          <a:bodyPr wrap="square" rtlCol="0">
            <a:spAutoFit/>
          </a:bodyPr>
          <a:lstStyle/>
          <a:p>
            <a:r>
              <a:rPr lang="en-US" dirty="0" smtClean="0">
                <a:solidFill>
                  <a:schemeClr val="bg1"/>
                </a:solidFill>
              </a:rPr>
              <a:t>Substring (string, initial, length)</a:t>
            </a:r>
            <a:endParaRPr lang="en-US" dirty="0">
              <a:solidFill>
                <a:schemeClr val="bg1"/>
              </a:solidFill>
            </a:endParaRPr>
          </a:p>
        </p:txBody>
      </p:sp>
      <p:sp>
        <p:nvSpPr>
          <p:cNvPr id="12" name="TextBox 11"/>
          <p:cNvSpPr txBox="1"/>
          <p:nvPr/>
        </p:nvSpPr>
        <p:spPr>
          <a:xfrm>
            <a:off x="2209800" y="2590800"/>
            <a:ext cx="4648200" cy="646331"/>
          </a:xfrm>
          <a:prstGeom prst="rect">
            <a:avLst/>
          </a:prstGeom>
          <a:noFill/>
        </p:spPr>
        <p:txBody>
          <a:bodyPr wrap="square" rtlCol="0">
            <a:spAutoFit/>
          </a:bodyPr>
          <a:lstStyle/>
          <a:p>
            <a:r>
              <a:rPr lang="en-US" dirty="0" smtClean="0">
                <a:solidFill>
                  <a:schemeClr val="bg1"/>
                </a:solidFill>
              </a:rPr>
              <a:t>Substring (‘CSE, JKKNIU’, 1, 3)	=&gt;	CSE</a:t>
            </a:r>
          </a:p>
          <a:p>
            <a:r>
              <a:rPr lang="en-US" dirty="0" smtClean="0">
                <a:solidFill>
                  <a:schemeClr val="bg1"/>
                </a:solidFill>
              </a:rPr>
              <a:t>Substring (‘CSE, JKKNIU’, 3, 5)	=&gt;	E, JK</a:t>
            </a:r>
          </a:p>
        </p:txBody>
      </p:sp>
      <p:sp>
        <p:nvSpPr>
          <p:cNvPr id="5121" name="Rectangle 1"/>
          <p:cNvSpPr>
            <a:spLocks noChangeArrowheads="1"/>
          </p:cNvSpPr>
          <p:nvPr/>
        </p:nvSpPr>
        <p:spPr bwMode="auto">
          <a:xfrm>
            <a:off x="1114669" y="3352800"/>
            <a:ext cx="6048131" cy="3134135"/>
          </a:xfrm>
          <a:prstGeom prst="rect">
            <a:avLst/>
          </a:prstGeom>
          <a:solidFill>
            <a:srgbClr val="FFFFFF"/>
          </a:solidFill>
          <a:ln w="9525">
            <a:noFill/>
            <a:miter lim="800000"/>
            <a:headEnd/>
            <a:tailEnd/>
          </a:ln>
          <a:effectLst/>
        </p:spPr>
        <p:txBody>
          <a:bodyPr vert="horz" wrap="none" lIns="0" tIns="88872" rIns="0" bIns="88872"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rgbClr val="993333"/>
                </a:solidFill>
                <a:effectLst/>
                <a:latin typeface="Courier New" pitchFamily="49" charset="0"/>
                <a:cs typeface="Arial" pitchFamily="34" charset="0"/>
              </a:rPr>
              <a:t>int</a:t>
            </a:r>
            <a:r>
              <a:rPr kumimoji="0" lang="en-US" sz="1600" b="0" i="0" u="none" strike="noStrike" cap="none" normalizeH="0" baseline="0" dirty="0" smtClean="0">
                <a:ln>
                  <a:noFill/>
                </a:ln>
                <a:solidFill>
                  <a:srgbClr val="3B3B3B"/>
                </a:solidFill>
                <a:effectLst/>
                <a:latin typeface="Courier New" pitchFamily="49" charset="0"/>
                <a:cs typeface="Arial" pitchFamily="34" charset="0"/>
              </a:rPr>
              <a:t> main</a:t>
            </a:r>
            <a:r>
              <a:rPr kumimoji="0" lang="en-US" sz="1600" b="0" i="0" u="none" strike="noStrike" cap="none" normalizeH="0" baseline="0" dirty="0" smtClean="0">
                <a:ln>
                  <a:noFill/>
                </a:ln>
                <a:solidFill>
                  <a:srgbClr val="009900"/>
                </a:solidFill>
                <a:effectLst/>
                <a:latin typeface="Courier New" pitchFamily="49" charset="0"/>
                <a:cs typeface="Arial" pitchFamily="34" charset="0"/>
              </a:rPr>
              <a:t>()</a:t>
            </a:r>
            <a:r>
              <a:rPr kumimoji="0" lang="en-US" sz="1600" b="0" i="0" u="none" strike="noStrike" cap="none" normalizeH="0" baseline="0" dirty="0" smtClean="0">
                <a:ln>
                  <a:noFill/>
                </a:ln>
                <a:solidFill>
                  <a:srgbClr val="3B3B3B"/>
                </a:solidFill>
                <a:effectLst/>
                <a:latin typeface="Courier New" pitchFamily="49" charset="0"/>
                <a:cs typeface="Arial" pitchFamily="34" charset="0"/>
              </a:rPr>
              <a:t> </a:t>
            </a:r>
          </a:p>
          <a:p>
            <a:pPr lvl="0" fontAlgn="base">
              <a:spcBef>
                <a:spcPct val="0"/>
              </a:spcBef>
              <a:spcAft>
                <a:spcPct val="0"/>
              </a:spcAft>
            </a:pPr>
            <a:r>
              <a:rPr kumimoji="0" lang="en-US" sz="1600" b="0" i="0" u="none" strike="noStrike" cap="none" normalizeH="0" baseline="0" dirty="0" smtClean="0">
                <a:ln>
                  <a:noFill/>
                </a:ln>
                <a:solidFill>
                  <a:srgbClr val="009900"/>
                </a:solidFill>
                <a:effectLst/>
                <a:latin typeface="Courier New" pitchFamily="49" charset="0"/>
                <a:cs typeface="Arial" pitchFamily="34" charset="0"/>
              </a:rPr>
              <a:t>{</a:t>
            </a:r>
            <a:r>
              <a:rPr kumimoji="0" lang="en-US" sz="1600" b="0" i="0" u="none" strike="noStrike" cap="none" normalizeH="0" baseline="0" dirty="0" smtClean="0">
                <a:ln>
                  <a:noFill/>
                </a:ln>
                <a:solidFill>
                  <a:srgbClr val="3B3B3B"/>
                </a:solidFill>
                <a:effectLst/>
                <a:latin typeface="Courier New" pitchFamily="49" charset="0"/>
                <a:cs typeface="Arial" pitchFamily="34" charset="0"/>
              </a:rPr>
              <a:t> </a:t>
            </a:r>
            <a:r>
              <a:rPr kumimoji="0" lang="en-US" sz="1600" b="0" i="0" u="none" strike="noStrike" cap="none" normalizeH="0" baseline="0" dirty="0" smtClean="0">
                <a:ln>
                  <a:noFill/>
                </a:ln>
                <a:solidFill>
                  <a:srgbClr val="993333"/>
                </a:solidFill>
                <a:effectLst/>
                <a:latin typeface="Courier New" pitchFamily="49" charset="0"/>
                <a:cs typeface="Arial" pitchFamily="34" charset="0"/>
              </a:rPr>
              <a:t>char</a:t>
            </a:r>
            <a:r>
              <a:rPr kumimoji="0" lang="en-US" sz="1600" b="0" i="0" u="none" strike="noStrike" cap="none" normalizeH="0" baseline="0" dirty="0" smtClean="0">
                <a:ln>
                  <a:noFill/>
                </a:ln>
                <a:solidFill>
                  <a:srgbClr val="3B3B3B"/>
                </a:solidFill>
                <a:effectLst/>
                <a:latin typeface="Courier New" pitchFamily="49" charset="0"/>
                <a:cs typeface="Arial" pitchFamily="34" charset="0"/>
              </a:rPr>
              <a:t> string</a:t>
            </a:r>
            <a:r>
              <a:rPr kumimoji="0" lang="en-US" sz="1600" b="0" i="0" u="none" strike="noStrike" cap="none" normalizeH="0" baseline="0" dirty="0" smtClean="0">
                <a:ln>
                  <a:noFill/>
                </a:ln>
                <a:solidFill>
                  <a:srgbClr val="009900"/>
                </a:solidFill>
                <a:effectLst/>
                <a:latin typeface="Courier New" pitchFamily="49" charset="0"/>
                <a:cs typeface="Arial" pitchFamily="34" charset="0"/>
              </a:rPr>
              <a:t>[</a:t>
            </a:r>
            <a:r>
              <a:rPr kumimoji="0" lang="en-US" sz="1600" b="0" i="0" u="none" strike="noStrike" cap="none" normalizeH="0" baseline="0" dirty="0" smtClean="0">
                <a:ln>
                  <a:noFill/>
                </a:ln>
                <a:solidFill>
                  <a:srgbClr val="0000DD"/>
                </a:solidFill>
                <a:effectLst/>
                <a:latin typeface="Courier New" pitchFamily="49" charset="0"/>
                <a:cs typeface="Arial" pitchFamily="34" charset="0"/>
              </a:rPr>
              <a:t>1000</a:t>
            </a:r>
            <a:r>
              <a:rPr lang="en-US" sz="1600" dirty="0" smtClean="0">
                <a:solidFill>
                  <a:srgbClr val="009900"/>
                </a:solidFill>
                <a:latin typeface="Courier New" pitchFamily="49" charset="0"/>
                <a:cs typeface="Arial" pitchFamily="34" charset="0"/>
              </a:rPr>
              <a:t>] ={“CSE, JKKNIU”}</a:t>
            </a:r>
            <a:r>
              <a:rPr kumimoji="0" lang="en-US" sz="1600" b="0" i="0" u="none" strike="noStrike" cap="none" normalizeH="0" baseline="0" dirty="0" smtClean="0">
                <a:ln>
                  <a:noFill/>
                </a:ln>
                <a:solidFill>
                  <a:srgbClr val="339933"/>
                </a:solidFill>
                <a:effectLst/>
                <a:latin typeface="Courier New" pitchFamily="49" charset="0"/>
                <a:cs typeface="Arial" pitchFamily="34" charset="0"/>
              </a:rPr>
              <a:t>,</a:t>
            </a:r>
            <a:r>
              <a:rPr kumimoji="0" lang="en-US" sz="1600" b="0" i="0" u="none" strike="noStrike" cap="none" normalizeH="0" baseline="0" dirty="0" smtClean="0">
                <a:ln>
                  <a:noFill/>
                </a:ln>
                <a:solidFill>
                  <a:srgbClr val="3B3B3B"/>
                </a:solidFill>
                <a:effectLst/>
                <a:latin typeface="Courier New" pitchFamily="49" charset="0"/>
                <a:cs typeface="Arial" pitchFamily="34" charset="0"/>
              </a:rPr>
              <a:t> sub</a:t>
            </a:r>
            <a:r>
              <a:rPr kumimoji="0" lang="en-US" sz="1600" b="0" i="0" u="none" strike="noStrike" cap="none" normalizeH="0" baseline="0" dirty="0" smtClean="0">
                <a:ln>
                  <a:noFill/>
                </a:ln>
                <a:solidFill>
                  <a:srgbClr val="009900"/>
                </a:solidFill>
                <a:effectLst/>
                <a:latin typeface="Courier New" pitchFamily="49" charset="0"/>
                <a:cs typeface="Arial" pitchFamily="34" charset="0"/>
              </a:rPr>
              <a:t>[</a:t>
            </a:r>
            <a:r>
              <a:rPr kumimoji="0" lang="en-US" sz="1600" b="0" i="0" u="none" strike="noStrike" cap="none" normalizeH="0" baseline="0" dirty="0" smtClean="0">
                <a:ln>
                  <a:noFill/>
                </a:ln>
                <a:solidFill>
                  <a:srgbClr val="0000DD"/>
                </a:solidFill>
                <a:effectLst/>
                <a:latin typeface="Courier New" pitchFamily="49" charset="0"/>
                <a:cs typeface="Arial" pitchFamily="34" charset="0"/>
              </a:rPr>
              <a:t>1000</a:t>
            </a:r>
            <a:r>
              <a:rPr kumimoji="0" lang="en-US" sz="1600" b="0" i="0" u="none" strike="noStrike" cap="none" normalizeH="0" baseline="0" dirty="0" smtClean="0">
                <a:ln>
                  <a:noFill/>
                </a:ln>
                <a:solidFill>
                  <a:srgbClr val="009900"/>
                </a:solidFill>
                <a:effectLst/>
                <a:latin typeface="Courier New" pitchFamily="49" charset="0"/>
                <a:cs typeface="Arial" pitchFamily="34" charset="0"/>
              </a:rPr>
              <a:t>]</a:t>
            </a:r>
            <a:r>
              <a:rPr kumimoji="0" lang="en-US" sz="1600" b="0" i="0" u="none" strike="noStrike" cap="none" normalizeH="0" baseline="0" dirty="0" smtClean="0">
                <a:ln>
                  <a:noFill/>
                </a:ln>
                <a:solidFill>
                  <a:srgbClr val="339933"/>
                </a:solidFill>
                <a:effectLst/>
                <a:latin typeface="Courier New" pitchFamily="49" charset="0"/>
                <a:cs typeface="Arial" pitchFamily="34" charset="0"/>
              </a:rPr>
              <a:t>;</a:t>
            </a:r>
            <a:r>
              <a:rPr kumimoji="0" lang="en-US" sz="1600" b="0" i="0" u="none" strike="noStrike" cap="none" normalizeH="0" baseline="0" dirty="0" smtClean="0">
                <a:ln>
                  <a:noFill/>
                </a:ln>
                <a:solidFill>
                  <a:srgbClr val="3B3B3B"/>
                </a:solidFill>
                <a:effectLst/>
                <a:latin typeface="Courier New" pitchFamily="49"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lang="en-US" sz="1600" dirty="0" smtClean="0">
                <a:solidFill>
                  <a:srgbClr val="3B3B3B"/>
                </a:solidFill>
                <a:latin typeface="Courier New" pitchFamily="49" charset="0"/>
                <a:cs typeface="Arial" pitchFamily="34" charset="0"/>
              </a:rPr>
              <a:t>  </a:t>
            </a:r>
            <a:r>
              <a:rPr kumimoji="0" lang="en-US" sz="1600" b="0" i="0" u="none" strike="noStrike" cap="none" normalizeH="0" baseline="0" dirty="0" err="1" smtClean="0">
                <a:ln>
                  <a:noFill/>
                </a:ln>
                <a:solidFill>
                  <a:srgbClr val="993333"/>
                </a:solidFill>
                <a:effectLst/>
                <a:latin typeface="Courier New" pitchFamily="49" charset="0"/>
                <a:cs typeface="Arial" pitchFamily="34" charset="0"/>
              </a:rPr>
              <a:t>int</a:t>
            </a:r>
            <a:r>
              <a:rPr kumimoji="0" lang="en-US" sz="1600" b="0" i="0" u="none" strike="noStrike" cap="none" normalizeH="0" baseline="0" dirty="0" smtClean="0">
                <a:ln>
                  <a:noFill/>
                </a:ln>
                <a:solidFill>
                  <a:srgbClr val="3B3B3B"/>
                </a:solidFill>
                <a:effectLst/>
                <a:latin typeface="Courier New" pitchFamily="49" charset="0"/>
                <a:cs typeface="Arial" pitchFamily="34" charset="0"/>
              </a:rPr>
              <a:t> position=3</a:t>
            </a:r>
            <a:r>
              <a:rPr kumimoji="0" lang="en-US" sz="1600" b="0" i="0" u="none" strike="noStrike" cap="none" normalizeH="0" baseline="0" dirty="0" smtClean="0">
                <a:ln>
                  <a:noFill/>
                </a:ln>
                <a:solidFill>
                  <a:srgbClr val="339933"/>
                </a:solidFill>
                <a:effectLst/>
                <a:latin typeface="Courier New" pitchFamily="49" charset="0"/>
                <a:cs typeface="Arial" pitchFamily="34" charset="0"/>
              </a:rPr>
              <a:t>,</a:t>
            </a:r>
            <a:r>
              <a:rPr kumimoji="0" lang="en-US" sz="1600" b="0" i="0" u="none" strike="noStrike" cap="none" normalizeH="0" baseline="0" dirty="0" smtClean="0">
                <a:ln>
                  <a:noFill/>
                </a:ln>
                <a:solidFill>
                  <a:srgbClr val="3B3B3B"/>
                </a:solidFill>
                <a:effectLst/>
                <a:latin typeface="Courier New" pitchFamily="49" charset="0"/>
                <a:cs typeface="Arial" pitchFamily="34" charset="0"/>
              </a:rPr>
              <a:t> length=5</a:t>
            </a:r>
            <a:r>
              <a:rPr kumimoji="0" lang="en-US" sz="1600" b="0" i="0" u="none" strike="noStrike" cap="none" normalizeH="0" baseline="0" dirty="0" smtClean="0">
                <a:ln>
                  <a:noFill/>
                </a:ln>
                <a:solidFill>
                  <a:srgbClr val="339933"/>
                </a:solidFill>
                <a:effectLst/>
                <a:latin typeface="Courier New" pitchFamily="49" charset="0"/>
                <a:cs typeface="Arial" pitchFamily="34" charset="0"/>
              </a:rPr>
              <a:t>,</a:t>
            </a:r>
            <a:r>
              <a:rPr kumimoji="0" lang="en-US" sz="1600" b="0" i="0" u="none" strike="noStrike" cap="none" normalizeH="0" baseline="0" dirty="0" smtClean="0">
                <a:ln>
                  <a:noFill/>
                </a:ln>
                <a:solidFill>
                  <a:srgbClr val="3B3B3B"/>
                </a:solidFill>
                <a:effectLst/>
                <a:latin typeface="Courier New" pitchFamily="49" charset="0"/>
                <a:cs typeface="Arial" pitchFamily="34" charset="0"/>
              </a:rPr>
              <a:t> c </a:t>
            </a:r>
            <a:r>
              <a:rPr kumimoji="0" lang="en-US" sz="1600" b="0" i="0" u="none" strike="noStrike" cap="none" normalizeH="0" baseline="0" dirty="0" smtClean="0">
                <a:ln>
                  <a:noFill/>
                </a:ln>
                <a:solidFill>
                  <a:srgbClr val="339933"/>
                </a:solidFill>
                <a:effectLst/>
                <a:latin typeface="Courier New" pitchFamily="49" charset="0"/>
                <a:cs typeface="Arial" pitchFamily="34" charset="0"/>
              </a:rPr>
              <a:t>=</a:t>
            </a:r>
            <a:r>
              <a:rPr kumimoji="0" lang="en-US" sz="1600" b="0" i="0" u="none" strike="noStrike" cap="none" normalizeH="0" baseline="0" dirty="0" smtClean="0">
                <a:ln>
                  <a:noFill/>
                </a:ln>
                <a:solidFill>
                  <a:srgbClr val="3B3B3B"/>
                </a:solidFill>
                <a:effectLst/>
                <a:latin typeface="Courier New" pitchFamily="49" charset="0"/>
                <a:cs typeface="Arial" pitchFamily="34" charset="0"/>
              </a:rPr>
              <a:t> </a:t>
            </a:r>
            <a:r>
              <a:rPr kumimoji="0" lang="en-US" sz="1600" b="0" i="0" u="none" strike="noStrike" cap="none" normalizeH="0" baseline="0" dirty="0" smtClean="0">
                <a:ln>
                  <a:noFill/>
                </a:ln>
                <a:solidFill>
                  <a:srgbClr val="0000DD"/>
                </a:solidFill>
                <a:effectLst/>
                <a:latin typeface="Courier New" pitchFamily="49" charset="0"/>
                <a:cs typeface="Arial" pitchFamily="34" charset="0"/>
              </a:rPr>
              <a:t>0</a:t>
            </a:r>
            <a:r>
              <a:rPr kumimoji="0" lang="en-US" sz="1600" b="0" i="0" u="none" strike="noStrike" cap="none" normalizeH="0" baseline="0" dirty="0" smtClean="0">
                <a:ln>
                  <a:noFill/>
                </a:ln>
                <a:solidFill>
                  <a:srgbClr val="339933"/>
                </a:solidFill>
                <a:effectLst/>
                <a:latin typeface="Courier New" pitchFamily="49" charset="0"/>
                <a:cs typeface="Arial" pitchFamily="34" charset="0"/>
              </a:rPr>
              <a:t>;</a:t>
            </a:r>
            <a:r>
              <a:rPr kumimoji="0" lang="en-US" sz="1600" b="0" i="0" u="none" strike="noStrike" cap="none" normalizeH="0" baseline="0" dirty="0" smtClean="0">
                <a:ln>
                  <a:noFill/>
                </a:ln>
                <a:solidFill>
                  <a:srgbClr val="3B3B3B"/>
                </a:solidFill>
                <a:effectLst/>
                <a:latin typeface="Courier New" pitchFamily="49"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3B3B3B"/>
                </a:solidFill>
                <a:effectLst/>
                <a:latin typeface="Courier New" pitchFamily="49" charset="0"/>
                <a:cs typeface="Arial" pitchFamily="34" charset="0"/>
              </a:rPr>
              <a:t>  </a:t>
            </a:r>
            <a:r>
              <a:rPr kumimoji="0" lang="en-US" sz="1600" b="0" i="0" u="none" strike="noStrike" cap="none" normalizeH="0" baseline="0" dirty="0" smtClean="0">
                <a:ln>
                  <a:noFill/>
                </a:ln>
                <a:effectLst/>
                <a:latin typeface="Courier New" pitchFamily="49" charset="0"/>
                <a:cs typeface="Arial" pitchFamily="34" charset="0"/>
              </a:rPr>
              <a:t>while</a:t>
            </a:r>
            <a:r>
              <a:rPr kumimoji="0" lang="en-US" sz="1600" b="0" i="0" u="none" strike="noStrike" cap="none" normalizeH="0" baseline="0" dirty="0" smtClean="0">
                <a:ln>
                  <a:noFill/>
                </a:ln>
                <a:solidFill>
                  <a:srgbClr val="3B3B3B"/>
                </a:solidFill>
                <a:effectLst/>
                <a:latin typeface="Courier New" pitchFamily="49" charset="0"/>
                <a:cs typeface="Arial" pitchFamily="34" charset="0"/>
              </a:rPr>
              <a:t> </a:t>
            </a:r>
            <a:r>
              <a:rPr kumimoji="0" lang="en-US" sz="1600" b="0" i="0" u="none" strike="noStrike" cap="none" normalizeH="0" baseline="0" dirty="0" smtClean="0">
                <a:ln>
                  <a:noFill/>
                </a:ln>
                <a:solidFill>
                  <a:srgbClr val="009900"/>
                </a:solidFill>
                <a:effectLst/>
                <a:latin typeface="Courier New" pitchFamily="49" charset="0"/>
                <a:cs typeface="Arial" pitchFamily="34" charset="0"/>
              </a:rPr>
              <a:t>(</a:t>
            </a:r>
            <a:r>
              <a:rPr kumimoji="0" lang="en-US" sz="1600" b="0" i="0" u="none" strike="noStrike" cap="none" normalizeH="0" baseline="0" dirty="0" smtClean="0">
                <a:ln>
                  <a:noFill/>
                </a:ln>
                <a:solidFill>
                  <a:srgbClr val="3B3B3B"/>
                </a:solidFill>
                <a:effectLst/>
                <a:latin typeface="Courier New" pitchFamily="49" charset="0"/>
                <a:cs typeface="Arial" pitchFamily="34" charset="0"/>
              </a:rPr>
              <a:t>c </a:t>
            </a:r>
            <a:r>
              <a:rPr kumimoji="0" lang="en-US" sz="1600" b="0" i="0" u="none" strike="noStrike" cap="none" normalizeH="0" baseline="0" dirty="0" smtClean="0">
                <a:ln>
                  <a:noFill/>
                </a:ln>
                <a:solidFill>
                  <a:srgbClr val="339933"/>
                </a:solidFill>
                <a:effectLst/>
                <a:latin typeface="Courier New" pitchFamily="49" charset="0"/>
                <a:cs typeface="Arial" pitchFamily="34" charset="0"/>
              </a:rPr>
              <a:t>&lt;</a:t>
            </a:r>
            <a:r>
              <a:rPr kumimoji="0" lang="en-US" sz="1600" b="0" i="0" u="none" strike="noStrike" cap="none" normalizeH="0" baseline="0" dirty="0" smtClean="0">
                <a:ln>
                  <a:noFill/>
                </a:ln>
                <a:solidFill>
                  <a:srgbClr val="3B3B3B"/>
                </a:solidFill>
                <a:effectLst/>
                <a:latin typeface="Courier New" pitchFamily="49" charset="0"/>
                <a:cs typeface="Arial" pitchFamily="34" charset="0"/>
              </a:rPr>
              <a:t> length</a:t>
            </a:r>
            <a:r>
              <a:rPr kumimoji="0" lang="en-US" sz="1600" b="0" i="0" u="none" strike="noStrike" cap="none" normalizeH="0" baseline="0" dirty="0" smtClean="0">
                <a:ln>
                  <a:noFill/>
                </a:ln>
                <a:solidFill>
                  <a:srgbClr val="009900"/>
                </a:solidFill>
                <a:effectLst/>
                <a:latin typeface="Courier New" pitchFamily="49" charset="0"/>
                <a:cs typeface="Arial" pitchFamily="34" charset="0"/>
              </a:rPr>
              <a:t>)</a:t>
            </a:r>
            <a:r>
              <a:rPr kumimoji="0" lang="en-US" sz="1600" b="0" i="0" u="none" strike="noStrike" cap="none" normalizeH="0" baseline="0" dirty="0" smtClean="0">
                <a:ln>
                  <a:noFill/>
                </a:ln>
                <a:solidFill>
                  <a:srgbClr val="3B3B3B"/>
                </a:solidFill>
                <a:effectLst/>
                <a:latin typeface="Courier New" pitchFamily="49"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9900"/>
                </a:solidFill>
                <a:effectLst/>
                <a:latin typeface="Courier New" pitchFamily="49" charset="0"/>
                <a:cs typeface="Arial" pitchFamily="34" charset="0"/>
              </a:rPr>
              <a:t>	{</a:t>
            </a:r>
            <a:r>
              <a:rPr kumimoji="0" lang="en-US" sz="1600" b="0" i="0" u="none" strike="noStrike" cap="none" normalizeH="0" baseline="0" dirty="0" smtClean="0">
                <a:ln>
                  <a:noFill/>
                </a:ln>
                <a:solidFill>
                  <a:srgbClr val="3B3B3B"/>
                </a:solidFill>
                <a:effectLst/>
                <a:latin typeface="Courier New" pitchFamily="49" charset="0"/>
                <a:cs typeface="Arial" pitchFamily="34" charset="0"/>
              </a:rPr>
              <a:t> sub</a:t>
            </a:r>
            <a:r>
              <a:rPr kumimoji="0" lang="en-US" sz="1600" b="0" i="0" u="none" strike="noStrike" cap="none" normalizeH="0" baseline="0" dirty="0" smtClean="0">
                <a:ln>
                  <a:noFill/>
                </a:ln>
                <a:solidFill>
                  <a:srgbClr val="009900"/>
                </a:solidFill>
                <a:effectLst/>
                <a:latin typeface="Courier New" pitchFamily="49" charset="0"/>
                <a:cs typeface="Arial" pitchFamily="34" charset="0"/>
              </a:rPr>
              <a:t>[</a:t>
            </a:r>
            <a:r>
              <a:rPr kumimoji="0" lang="en-US" sz="1600" b="0" i="0" u="none" strike="noStrike" cap="none" normalizeH="0" baseline="0" dirty="0" smtClean="0">
                <a:ln>
                  <a:noFill/>
                </a:ln>
                <a:solidFill>
                  <a:srgbClr val="3B3B3B"/>
                </a:solidFill>
                <a:effectLst/>
                <a:latin typeface="Courier New" pitchFamily="49" charset="0"/>
                <a:cs typeface="Arial" pitchFamily="34" charset="0"/>
              </a:rPr>
              <a:t>c</a:t>
            </a:r>
            <a:r>
              <a:rPr kumimoji="0" lang="en-US" sz="1600" b="0" i="0" u="none" strike="noStrike" cap="none" normalizeH="0" baseline="0" dirty="0" smtClean="0">
                <a:ln>
                  <a:noFill/>
                </a:ln>
                <a:solidFill>
                  <a:srgbClr val="009900"/>
                </a:solidFill>
                <a:effectLst/>
                <a:latin typeface="Courier New" pitchFamily="49" charset="0"/>
                <a:cs typeface="Arial" pitchFamily="34" charset="0"/>
              </a:rPr>
              <a:t>]</a:t>
            </a:r>
            <a:r>
              <a:rPr kumimoji="0" lang="en-US" sz="1600" b="0" i="0" u="none" strike="noStrike" cap="none" normalizeH="0" baseline="0" dirty="0" smtClean="0">
                <a:ln>
                  <a:noFill/>
                </a:ln>
                <a:solidFill>
                  <a:srgbClr val="3B3B3B"/>
                </a:solidFill>
                <a:effectLst/>
                <a:latin typeface="Courier New" pitchFamily="49" charset="0"/>
                <a:cs typeface="Arial" pitchFamily="34" charset="0"/>
              </a:rPr>
              <a:t> </a:t>
            </a:r>
            <a:r>
              <a:rPr kumimoji="0" lang="en-US" sz="1600" b="0" i="0" u="none" strike="noStrike" cap="none" normalizeH="0" baseline="0" dirty="0" smtClean="0">
                <a:ln>
                  <a:noFill/>
                </a:ln>
                <a:solidFill>
                  <a:srgbClr val="339933"/>
                </a:solidFill>
                <a:effectLst/>
                <a:latin typeface="Courier New" pitchFamily="49" charset="0"/>
                <a:cs typeface="Arial" pitchFamily="34" charset="0"/>
              </a:rPr>
              <a:t>=</a:t>
            </a:r>
            <a:r>
              <a:rPr kumimoji="0" lang="en-US" sz="1600" b="0" i="0" u="none" strike="noStrike" cap="none" normalizeH="0" baseline="0" dirty="0" smtClean="0">
                <a:ln>
                  <a:noFill/>
                </a:ln>
                <a:solidFill>
                  <a:srgbClr val="3B3B3B"/>
                </a:solidFill>
                <a:effectLst/>
                <a:latin typeface="Courier New" pitchFamily="49" charset="0"/>
                <a:cs typeface="Arial" pitchFamily="34" charset="0"/>
              </a:rPr>
              <a:t> string</a:t>
            </a:r>
            <a:r>
              <a:rPr kumimoji="0" lang="en-US" sz="1600" b="0" i="0" u="none" strike="noStrike" cap="none" normalizeH="0" baseline="0" dirty="0" smtClean="0">
                <a:ln>
                  <a:noFill/>
                </a:ln>
                <a:solidFill>
                  <a:srgbClr val="009900"/>
                </a:solidFill>
                <a:effectLst/>
                <a:latin typeface="Courier New" pitchFamily="49" charset="0"/>
                <a:cs typeface="Arial" pitchFamily="34" charset="0"/>
              </a:rPr>
              <a:t>[</a:t>
            </a:r>
            <a:r>
              <a:rPr kumimoji="0" lang="en-US" sz="1600" b="0" i="0" u="none" strike="noStrike" cap="none" normalizeH="0" baseline="0" dirty="0" smtClean="0">
                <a:ln>
                  <a:noFill/>
                </a:ln>
                <a:solidFill>
                  <a:srgbClr val="3B3B3B"/>
                </a:solidFill>
                <a:effectLst/>
                <a:latin typeface="Courier New" pitchFamily="49" charset="0"/>
                <a:cs typeface="Arial" pitchFamily="34" charset="0"/>
              </a:rPr>
              <a:t>position</a:t>
            </a:r>
            <a:r>
              <a:rPr kumimoji="0" lang="en-US" sz="1600" b="0" i="0" u="none" strike="noStrike" cap="none" normalizeH="0" baseline="0" dirty="0" smtClean="0">
                <a:ln>
                  <a:noFill/>
                </a:ln>
                <a:solidFill>
                  <a:srgbClr val="339933"/>
                </a:solidFill>
                <a:effectLst/>
                <a:latin typeface="Courier New" pitchFamily="49" charset="0"/>
                <a:cs typeface="Arial" pitchFamily="34" charset="0"/>
              </a:rPr>
              <a:t>+</a:t>
            </a:r>
            <a:r>
              <a:rPr kumimoji="0" lang="en-US" sz="1600" b="0" i="0" u="none" strike="noStrike" cap="none" normalizeH="0" baseline="0" dirty="0" smtClean="0">
                <a:ln>
                  <a:noFill/>
                </a:ln>
                <a:solidFill>
                  <a:srgbClr val="3B3B3B"/>
                </a:solidFill>
                <a:effectLst/>
                <a:latin typeface="Courier New" pitchFamily="49" charset="0"/>
                <a:cs typeface="Arial" pitchFamily="34" charset="0"/>
              </a:rPr>
              <a:t>c</a:t>
            </a:r>
            <a:r>
              <a:rPr kumimoji="0" lang="en-US" sz="1600" b="0" i="0" u="none" strike="noStrike" cap="none" normalizeH="0" baseline="0" dirty="0" smtClean="0">
                <a:ln>
                  <a:noFill/>
                </a:ln>
                <a:solidFill>
                  <a:srgbClr val="339933"/>
                </a:solidFill>
                <a:effectLst/>
                <a:latin typeface="Courier New" pitchFamily="49" charset="0"/>
                <a:cs typeface="Arial" pitchFamily="34" charset="0"/>
              </a:rPr>
              <a:t>-</a:t>
            </a:r>
            <a:r>
              <a:rPr kumimoji="0" lang="en-US" sz="1600" b="0" i="0" u="none" strike="noStrike" cap="none" normalizeH="0" baseline="0" dirty="0" smtClean="0">
                <a:ln>
                  <a:noFill/>
                </a:ln>
                <a:solidFill>
                  <a:srgbClr val="0000DD"/>
                </a:solidFill>
                <a:effectLst/>
                <a:latin typeface="Courier New" pitchFamily="49" charset="0"/>
                <a:cs typeface="Arial" pitchFamily="34" charset="0"/>
              </a:rPr>
              <a:t>1</a:t>
            </a:r>
            <a:r>
              <a:rPr kumimoji="0" lang="en-US" sz="1600" b="0" i="0" u="none" strike="noStrike" cap="none" normalizeH="0" baseline="0" dirty="0" smtClean="0">
                <a:ln>
                  <a:noFill/>
                </a:ln>
                <a:solidFill>
                  <a:srgbClr val="009900"/>
                </a:solidFill>
                <a:effectLst/>
                <a:latin typeface="Courier New" pitchFamily="49" charset="0"/>
                <a:cs typeface="Arial" pitchFamily="34" charset="0"/>
              </a:rPr>
              <a:t>]</a:t>
            </a:r>
            <a:r>
              <a:rPr kumimoji="0" lang="en-US" sz="1600" b="0" i="0" u="none" strike="noStrike" cap="none" normalizeH="0" baseline="0" dirty="0" smtClean="0">
                <a:ln>
                  <a:noFill/>
                </a:ln>
                <a:solidFill>
                  <a:srgbClr val="339933"/>
                </a:solidFill>
                <a:effectLst/>
                <a:latin typeface="Courier New" pitchFamily="49" charset="0"/>
                <a:cs typeface="Arial" pitchFamily="34" charset="0"/>
              </a:rPr>
              <a:t>;</a:t>
            </a:r>
            <a:r>
              <a:rPr kumimoji="0" lang="en-US" sz="1600" b="0" i="0" u="none" strike="noStrike" cap="none" normalizeH="0" baseline="0" dirty="0" smtClean="0">
                <a:ln>
                  <a:noFill/>
                </a:ln>
                <a:solidFill>
                  <a:srgbClr val="3B3B3B"/>
                </a:solidFill>
                <a:effectLst/>
                <a:latin typeface="Courier New" pitchFamily="49"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lang="en-US" sz="1600" dirty="0" smtClean="0">
                <a:solidFill>
                  <a:srgbClr val="3B3B3B"/>
                </a:solidFill>
                <a:latin typeface="Courier New" pitchFamily="49" charset="0"/>
                <a:cs typeface="Arial" pitchFamily="34" charset="0"/>
              </a:rPr>
              <a:t>	  </a:t>
            </a:r>
            <a:r>
              <a:rPr kumimoji="0" lang="en-US" sz="1600" b="0" i="0" u="none" strike="noStrike" cap="none" normalizeH="0" baseline="0" dirty="0" err="1" smtClean="0">
                <a:ln>
                  <a:noFill/>
                </a:ln>
                <a:solidFill>
                  <a:srgbClr val="3B3B3B"/>
                </a:solidFill>
                <a:effectLst/>
                <a:latin typeface="Courier New" pitchFamily="49" charset="0"/>
                <a:cs typeface="Arial" pitchFamily="34" charset="0"/>
              </a:rPr>
              <a:t>c</a:t>
            </a:r>
            <a:r>
              <a:rPr kumimoji="0" lang="en-US" sz="1600" b="0" i="0" u="none" strike="noStrike" cap="none" normalizeH="0" baseline="0" dirty="0" err="1" smtClean="0">
                <a:ln>
                  <a:noFill/>
                </a:ln>
                <a:solidFill>
                  <a:srgbClr val="339933"/>
                </a:solidFill>
                <a:effectLst/>
                <a:latin typeface="Courier New" pitchFamily="49" charset="0"/>
                <a:cs typeface="Arial" pitchFamily="34" charset="0"/>
              </a:rPr>
              <a:t>++</a:t>
            </a:r>
            <a:r>
              <a:rPr kumimoji="0" lang="en-US" sz="1600" b="0" i="0" u="none" strike="noStrike" cap="none" normalizeH="0" baseline="0" dirty="0" smtClean="0">
                <a:ln>
                  <a:noFill/>
                </a:ln>
                <a:solidFill>
                  <a:srgbClr val="339933"/>
                </a:solidFill>
                <a:effectLst/>
                <a:latin typeface="Courier New" pitchFamily="49" charset="0"/>
                <a:cs typeface="Arial" pitchFamily="34" charset="0"/>
              </a:rPr>
              <a:t>;</a:t>
            </a:r>
            <a:r>
              <a:rPr kumimoji="0" lang="en-US" sz="1600" b="0" i="0" u="none" strike="noStrike" cap="none" normalizeH="0" baseline="0" dirty="0" smtClean="0">
                <a:ln>
                  <a:noFill/>
                </a:ln>
                <a:solidFill>
                  <a:srgbClr val="3B3B3B"/>
                </a:solidFill>
                <a:effectLst/>
                <a:latin typeface="Courier New" pitchFamily="49"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lang="en-US" sz="1600" dirty="0" smtClean="0">
                <a:solidFill>
                  <a:srgbClr val="3B3B3B"/>
                </a:solidFill>
                <a:latin typeface="Courier New" pitchFamily="49" charset="0"/>
                <a:cs typeface="Arial" pitchFamily="34" charset="0"/>
              </a:rPr>
              <a:t>	</a:t>
            </a:r>
            <a:r>
              <a:rPr kumimoji="0" lang="en-US" sz="1600" b="0" i="0" u="none" strike="noStrike" cap="none" normalizeH="0" baseline="0" dirty="0" smtClean="0">
                <a:ln>
                  <a:noFill/>
                </a:ln>
                <a:solidFill>
                  <a:srgbClr val="009900"/>
                </a:solidFill>
                <a:effectLst/>
                <a:latin typeface="Courier New" pitchFamily="49" charset="0"/>
                <a:cs typeface="Arial" pitchFamily="34" charset="0"/>
              </a:rPr>
              <a:t>}</a:t>
            </a:r>
            <a:r>
              <a:rPr kumimoji="0" lang="en-US" sz="1600" b="0" i="0" u="none" strike="noStrike" cap="none" normalizeH="0" baseline="0" dirty="0" smtClean="0">
                <a:ln>
                  <a:noFill/>
                </a:ln>
                <a:solidFill>
                  <a:srgbClr val="3B3B3B"/>
                </a:solidFill>
                <a:effectLst/>
                <a:latin typeface="Courier New" pitchFamily="49"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lang="en-US" sz="1600" dirty="0" smtClean="0">
                <a:solidFill>
                  <a:srgbClr val="3B3B3B"/>
                </a:solidFill>
                <a:latin typeface="Courier New" pitchFamily="49" charset="0"/>
                <a:cs typeface="Arial" pitchFamily="34" charset="0"/>
              </a:rPr>
              <a:t>  </a:t>
            </a:r>
            <a:r>
              <a:rPr kumimoji="0" lang="en-US" sz="1600" b="0" i="0" u="none" strike="noStrike" cap="none" normalizeH="0" baseline="0" dirty="0" smtClean="0">
                <a:ln>
                  <a:noFill/>
                </a:ln>
                <a:solidFill>
                  <a:srgbClr val="3B3B3B"/>
                </a:solidFill>
                <a:effectLst/>
                <a:latin typeface="Courier New" pitchFamily="49" charset="0"/>
                <a:cs typeface="Arial" pitchFamily="34" charset="0"/>
              </a:rPr>
              <a:t>sub</a:t>
            </a:r>
            <a:r>
              <a:rPr kumimoji="0" lang="en-US" sz="1600" b="0" i="0" u="none" strike="noStrike" cap="none" normalizeH="0" baseline="0" dirty="0" smtClean="0">
                <a:ln>
                  <a:noFill/>
                </a:ln>
                <a:solidFill>
                  <a:srgbClr val="009900"/>
                </a:solidFill>
                <a:effectLst/>
                <a:latin typeface="Courier New" pitchFamily="49" charset="0"/>
                <a:cs typeface="Arial" pitchFamily="34" charset="0"/>
              </a:rPr>
              <a:t>[</a:t>
            </a:r>
            <a:r>
              <a:rPr kumimoji="0" lang="en-US" sz="1600" b="0" i="0" u="none" strike="noStrike" cap="none" normalizeH="0" baseline="0" dirty="0" smtClean="0">
                <a:ln>
                  <a:noFill/>
                </a:ln>
                <a:solidFill>
                  <a:srgbClr val="3B3B3B"/>
                </a:solidFill>
                <a:effectLst/>
                <a:latin typeface="Courier New" pitchFamily="49" charset="0"/>
                <a:cs typeface="Arial" pitchFamily="34" charset="0"/>
              </a:rPr>
              <a:t>c</a:t>
            </a:r>
            <a:r>
              <a:rPr kumimoji="0" lang="en-US" sz="1600" b="0" i="0" u="none" strike="noStrike" cap="none" normalizeH="0" baseline="0" dirty="0" smtClean="0">
                <a:ln>
                  <a:noFill/>
                </a:ln>
                <a:solidFill>
                  <a:srgbClr val="009900"/>
                </a:solidFill>
                <a:effectLst/>
                <a:latin typeface="Courier New" pitchFamily="49" charset="0"/>
                <a:cs typeface="Arial" pitchFamily="34" charset="0"/>
              </a:rPr>
              <a:t>]</a:t>
            </a:r>
            <a:r>
              <a:rPr kumimoji="0" lang="en-US" sz="1600" b="0" i="0" u="none" strike="noStrike" cap="none" normalizeH="0" baseline="0" dirty="0" smtClean="0">
                <a:ln>
                  <a:noFill/>
                </a:ln>
                <a:solidFill>
                  <a:srgbClr val="3B3B3B"/>
                </a:solidFill>
                <a:effectLst/>
                <a:latin typeface="Courier New" pitchFamily="49" charset="0"/>
                <a:cs typeface="Arial" pitchFamily="34" charset="0"/>
              </a:rPr>
              <a:t> </a:t>
            </a:r>
            <a:r>
              <a:rPr kumimoji="0" lang="en-US" sz="1600" b="0" i="0" u="none" strike="noStrike" cap="none" normalizeH="0" baseline="0" dirty="0" smtClean="0">
                <a:ln>
                  <a:noFill/>
                </a:ln>
                <a:solidFill>
                  <a:srgbClr val="339933"/>
                </a:solidFill>
                <a:effectLst/>
                <a:latin typeface="Courier New" pitchFamily="49" charset="0"/>
                <a:cs typeface="Arial" pitchFamily="34" charset="0"/>
              </a:rPr>
              <a:t>=</a:t>
            </a:r>
            <a:r>
              <a:rPr kumimoji="0" lang="en-US" sz="1600" b="0" i="0" u="none" strike="noStrike" cap="none" normalizeH="0" baseline="0" dirty="0" smtClean="0">
                <a:ln>
                  <a:noFill/>
                </a:ln>
                <a:solidFill>
                  <a:srgbClr val="3B3B3B"/>
                </a:solidFill>
                <a:effectLst/>
                <a:latin typeface="Courier New" pitchFamily="49" charset="0"/>
                <a:cs typeface="Arial" pitchFamily="34" charset="0"/>
              </a:rPr>
              <a:t> </a:t>
            </a:r>
            <a:r>
              <a:rPr kumimoji="0" lang="en-US" sz="1600" b="0" i="0" u="none" strike="noStrike" cap="none" normalizeH="0" baseline="0" dirty="0" smtClean="0">
                <a:ln>
                  <a:noFill/>
                </a:ln>
                <a:solidFill>
                  <a:srgbClr val="FF0000"/>
                </a:solidFill>
                <a:effectLst/>
                <a:latin typeface="Courier New" pitchFamily="49" charset="0"/>
                <a:cs typeface="Arial" pitchFamily="34" charset="0"/>
              </a:rPr>
              <a:t>'</a:t>
            </a:r>
            <a:r>
              <a:rPr kumimoji="0" lang="en-US" sz="1600" b="1" i="0" u="none" strike="noStrike" cap="none" normalizeH="0" baseline="0" dirty="0" smtClean="0">
                <a:ln>
                  <a:noFill/>
                </a:ln>
                <a:solidFill>
                  <a:srgbClr val="006699"/>
                </a:solidFill>
                <a:effectLst/>
                <a:latin typeface="Courier New" pitchFamily="49" charset="0"/>
                <a:cs typeface="Arial" pitchFamily="34" charset="0"/>
              </a:rPr>
              <a:t>\0</a:t>
            </a:r>
            <a:r>
              <a:rPr kumimoji="0" lang="en-US" sz="1600" b="0" i="0" u="none" strike="noStrike" cap="none" normalizeH="0" baseline="0" dirty="0" smtClean="0">
                <a:ln>
                  <a:noFill/>
                </a:ln>
                <a:solidFill>
                  <a:srgbClr val="FF0000"/>
                </a:solidFill>
                <a:effectLst/>
                <a:latin typeface="Courier New" pitchFamily="49" charset="0"/>
                <a:cs typeface="Arial" pitchFamily="34" charset="0"/>
              </a:rPr>
              <a:t>'</a:t>
            </a:r>
            <a:r>
              <a:rPr kumimoji="0" lang="en-US" sz="1600" b="0" i="0" u="none" strike="noStrike" cap="none" normalizeH="0" baseline="0" dirty="0" smtClean="0">
                <a:ln>
                  <a:noFill/>
                </a:ln>
                <a:solidFill>
                  <a:srgbClr val="339933"/>
                </a:solidFill>
                <a:effectLst/>
                <a:latin typeface="Courier New" pitchFamily="49" charset="0"/>
                <a:cs typeface="Arial" pitchFamily="34" charset="0"/>
              </a:rPr>
              <a:t>;</a:t>
            </a:r>
            <a:r>
              <a:rPr kumimoji="0" lang="en-US" sz="1600" b="0" i="0" u="none" strike="noStrike" cap="none" normalizeH="0" baseline="0" dirty="0" smtClean="0">
                <a:ln>
                  <a:noFill/>
                </a:ln>
                <a:solidFill>
                  <a:srgbClr val="3B3B3B"/>
                </a:solidFill>
                <a:effectLst/>
                <a:latin typeface="Courier New" pitchFamily="49"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lang="en-US" sz="1600" dirty="0" smtClean="0">
              <a:solidFill>
                <a:srgbClr val="3B3B3B"/>
              </a:solidFill>
              <a:latin typeface="Courier New" pitchFamily="49"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rgbClr val="000066"/>
                </a:solidFill>
                <a:effectLst/>
                <a:latin typeface="Courier New" pitchFamily="49" charset="0"/>
                <a:cs typeface="Arial" pitchFamily="34" charset="0"/>
              </a:rPr>
              <a:t>printf</a:t>
            </a:r>
            <a:r>
              <a:rPr kumimoji="0" lang="en-US" sz="1600" b="0" i="0" u="none" strike="noStrike" cap="none" normalizeH="0" baseline="0" dirty="0" smtClean="0">
                <a:ln>
                  <a:noFill/>
                </a:ln>
                <a:solidFill>
                  <a:srgbClr val="009900"/>
                </a:solidFill>
                <a:effectLst/>
                <a:latin typeface="Courier New" pitchFamily="49" charset="0"/>
                <a:cs typeface="Arial" pitchFamily="34" charset="0"/>
              </a:rPr>
              <a:t>(</a:t>
            </a:r>
            <a:r>
              <a:rPr kumimoji="0" lang="en-US" sz="1600" b="0" i="0" u="none" strike="noStrike" cap="none" normalizeH="0" baseline="0" dirty="0" smtClean="0">
                <a:ln>
                  <a:noFill/>
                </a:ln>
                <a:solidFill>
                  <a:srgbClr val="FF0000"/>
                </a:solidFill>
                <a:effectLst/>
                <a:latin typeface="Courier New" pitchFamily="49" charset="0"/>
                <a:cs typeface="Arial" pitchFamily="34" charset="0"/>
              </a:rPr>
              <a:t>"Required substring is </a:t>
            </a:r>
            <a:r>
              <a:rPr kumimoji="0" lang="en-US" sz="1600" b="1" i="0" u="none" strike="noStrike" cap="none" normalizeH="0" baseline="0" dirty="0" smtClean="0">
                <a:ln>
                  <a:noFill/>
                </a:ln>
                <a:solidFill>
                  <a:srgbClr val="000099"/>
                </a:solidFill>
                <a:effectLst/>
                <a:latin typeface="Courier New" pitchFamily="49" charset="0"/>
                <a:cs typeface="Arial" pitchFamily="34" charset="0"/>
              </a:rPr>
              <a:t>\"</a:t>
            </a:r>
            <a:r>
              <a:rPr kumimoji="0" lang="en-US" sz="1600" b="0" i="0" u="none" strike="noStrike" cap="none" normalizeH="0" baseline="0" dirty="0" smtClean="0">
                <a:ln>
                  <a:noFill/>
                </a:ln>
                <a:solidFill>
                  <a:srgbClr val="FF0000"/>
                </a:solidFill>
                <a:effectLst/>
                <a:latin typeface="Courier New" pitchFamily="49" charset="0"/>
                <a:cs typeface="Arial" pitchFamily="34" charset="0"/>
              </a:rPr>
              <a:t>%s</a:t>
            </a:r>
            <a:r>
              <a:rPr kumimoji="0" lang="en-US" sz="1600" b="1" i="0" u="none" strike="noStrike" cap="none" normalizeH="0" baseline="0" dirty="0" smtClean="0">
                <a:ln>
                  <a:noFill/>
                </a:ln>
                <a:solidFill>
                  <a:srgbClr val="000099"/>
                </a:solidFill>
                <a:effectLst/>
                <a:latin typeface="Courier New" pitchFamily="49" charset="0"/>
                <a:cs typeface="Arial" pitchFamily="34" charset="0"/>
              </a:rPr>
              <a:t>\"\n</a:t>
            </a:r>
            <a:r>
              <a:rPr kumimoji="0" lang="en-US" sz="1600" b="0" i="0" u="none" strike="noStrike" cap="none" normalizeH="0" baseline="0" dirty="0" smtClean="0">
                <a:ln>
                  <a:noFill/>
                </a:ln>
                <a:solidFill>
                  <a:srgbClr val="FF0000"/>
                </a:solidFill>
                <a:effectLst/>
                <a:latin typeface="Courier New" pitchFamily="49" charset="0"/>
                <a:cs typeface="Arial" pitchFamily="34" charset="0"/>
              </a:rPr>
              <a:t>"</a:t>
            </a:r>
            <a:r>
              <a:rPr kumimoji="0" lang="en-US" sz="1600" b="0" i="0" u="none" strike="noStrike" cap="none" normalizeH="0" baseline="0" dirty="0" smtClean="0">
                <a:ln>
                  <a:noFill/>
                </a:ln>
                <a:solidFill>
                  <a:srgbClr val="339933"/>
                </a:solidFill>
                <a:effectLst/>
                <a:latin typeface="Courier New" pitchFamily="49" charset="0"/>
                <a:cs typeface="Arial" pitchFamily="34" charset="0"/>
              </a:rPr>
              <a:t>,</a:t>
            </a:r>
            <a:r>
              <a:rPr kumimoji="0" lang="en-US" sz="1600" b="0" i="0" u="none" strike="noStrike" cap="none" normalizeH="0" baseline="0" dirty="0" smtClean="0">
                <a:ln>
                  <a:noFill/>
                </a:ln>
                <a:solidFill>
                  <a:srgbClr val="3B3B3B"/>
                </a:solidFill>
                <a:effectLst/>
                <a:latin typeface="Courier New" pitchFamily="49" charset="0"/>
                <a:cs typeface="Arial" pitchFamily="34" charset="0"/>
              </a:rPr>
              <a:t> sub</a:t>
            </a:r>
            <a:r>
              <a:rPr kumimoji="0" lang="en-US" sz="1600" b="0" i="0" u="none" strike="noStrike" cap="none" normalizeH="0" baseline="0" dirty="0" smtClean="0">
                <a:ln>
                  <a:noFill/>
                </a:ln>
                <a:solidFill>
                  <a:srgbClr val="009900"/>
                </a:solidFill>
                <a:effectLst/>
                <a:latin typeface="Courier New" pitchFamily="49" charset="0"/>
                <a:cs typeface="Arial" pitchFamily="34" charset="0"/>
              </a:rPr>
              <a:t>)</a:t>
            </a:r>
            <a:r>
              <a:rPr kumimoji="0" lang="en-US" sz="1600" b="0" i="0" u="none" strike="noStrike" cap="none" normalizeH="0" baseline="0" dirty="0" smtClean="0">
                <a:ln>
                  <a:noFill/>
                </a:ln>
                <a:solidFill>
                  <a:srgbClr val="339933"/>
                </a:solidFill>
                <a:effectLst/>
                <a:latin typeface="Courier New" pitchFamily="49" charset="0"/>
                <a:cs typeface="Arial" pitchFamily="34" charset="0"/>
              </a:rPr>
              <a:t>;</a:t>
            </a:r>
            <a:r>
              <a:rPr kumimoji="0" lang="en-US" sz="1600" b="0" i="0" u="none" strike="noStrike" cap="none" normalizeH="0" baseline="0" dirty="0" smtClean="0">
                <a:ln>
                  <a:noFill/>
                </a:ln>
                <a:solidFill>
                  <a:srgbClr val="3B3B3B"/>
                </a:solidFill>
                <a:effectLst/>
                <a:latin typeface="Courier New" pitchFamily="49"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B1B100"/>
                </a:solidFill>
                <a:effectLst/>
                <a:latin typeface="Courier New" pitchFamily="49" charset="0"/>
                <a:cs typeface="Arial" pitchFamily="34" charset="0"/>
              </a:rPr>
              <a:t>return</a:t>
            </a:r>
            <a:r>
              <a:rPr kumimoji="0" lang="en-US" sz="1600" b="0" i="0" u="none" strike="noStrike" cap="none" normalizeH="0" baseline="0" dirty="0" smtClean="0">
                <a:ln>
                  <a:noFill/>
                </a:ln>
                <a:solidFill>
                  <a:srgbClr val="3B3B3B"/>
                </a:solidFill>
                <a:effectLst/>
                <a:latin typeface="Courier New" pitchFamily="49" charset="0"/>
                <a:cs typeface="Arial" pitchFamily="34" charset="0"/>
              </a:rPr>
              <a:t> </a:t>
            </a:r>
            <a:r>
              <a:rPr kumimoji="0" lang="en-US" sz="1600" b="0" i="0" u="none" strike="noStrike" cap="none" normalizeH="0" baseline="0" dirty="0" smtClean="0">
                <a:ln>
                  <a:noFill/>
                </a:ln>
                <a:solidFill>
                  <a:srgbClr val="0000DD"/>
                </a:solidFill>
                <a:effectLst/>
                <a:latin typeface="Courier New" pitchFamily="49" charset="0"/>
                <a:cs typeface="Arial" pitchFamily="34" charset="0"/>
              </a:rPr>
              <a:t>0</a:t>
            </a:r>
            <a:r>
              <a:rPr kumimoji="0" lang="en-US" sz="1600" b="0" i="0" u="none" strike="noStrike" cap="none" normalizeH="0" baseline="0" dirty="0" smtClean="0">
                <a:ln>
                  <a:noFill/>
                </a:ln>
                <a:solidFill>
                  <a:srgbClr val="339933"/>
                </a:solidFill>
                <a:effectLst/>
                <a:latin typeface="Courier New" pitchFamily="49" charset="0"/>
                <a:cs typeface="Arial" pitchFamily="34" charset="0"/>
              </a:rPr>
              <a:t>;</a:t>
            </a:r>
            <a:r>
              <a:rPr kumimoji="0" lang="en-US" sz="1600" b="0" i="0" u="none" strike="noStrike" cap="none" normalizeH="0" baseline="0" dirty="0" smtClean="0">
                <a:ln>
                  <a:noFill/>
                </a:ln>
                <a:solidFill>
                  <a:srgbClr val="3B3B3B"/>
                </a:solidFill>
                <a:effectLst/>
                <a:latin typeface="Courier New" pitchFamily="49"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9900"/>
                </a:solidFill>
                <a:effectLst/>
                <a:latin typeface="Courier New" pitchFamily="49" charset="0"/>
                <a:cs typeface="Arial" pitchFamily="34" charset="0"/>
              </a:rPr>
              <a:t>}</a:t>
            </a:r>
            <a:r>
              <a:rPr kumimoji="0" lang="en-US" sz="1600" b="0" i="0" u="none" strike="noStrike" cap="none" normalizeH="0" baseline="0" dirty="0" smtClean="0">
                <a:ln>
                  <a:noFill/>
                </a:ln>
                <a:solidFill>
                  <a:schemeClr val="tx1"/>
                </a:solidFill>
                <a:effectLst/>
                <a:latin typeface="Arial" pitchFamily="34" charset="0"/>
                <a:cs typeface="Arial" pitchFamily="34" charset="0"/>
              </a:rPr>
              <a:t> </a:t>
            </a:r>
          </a:p>
        </p:txBody>
      </p:sp>
      <p:grpSp>
        <p:nvGrpSpPr>
          <p:cNvPr id="14" name="Group 13"/>
          <p:cNvGrpSpPr/>
          <p:nvPr/>
        </p:nvGrpSpPr>
        <p:grpSpPr>
          <a:xfrm>
            <a:off x="6629400" y="2063260"/>
            <a:ext cx="2514600" cy="914400"/>
            <a:chOff x="6629400" y="2362200"/>
            <a:chExt cx="2514600" cy="914400"/>
          </a:xfrm>
        </p:grpSpPr>
        <p:sp>
          <p:nvSpPr>
            <p:cNvPr id="9" name="TextBox 8"/>
            <p:cNvSpPr txBox="1"/>
            <p:nvPr/>
          </p:nvSpPr>
          <p:spPr>
            <a:xfrm>
              <a:off x="6858000" y="2438400"/>
              <a:ext cx="2286000" cy="369332"/>
            </a:xfrm>
            <a:prstGeom prst="rect">
              <a:avLst/>
            </a:prstGeom>
            <a:noFill/>
          </p:spPr>
          <p:txBody>
            <a:bodyPr wrap="square" rtlCol="0">
              <a:spAutoFit/>
            </a:bodyPr>
            <a:lstStyle/>
            <a:p>
              <a:r>
                <a:rPr lang="en-US" dirty="0" smtClean="0">
                  <a:solidFill>
                    <a:schemeClr val="bg1"/>
                  </a:solidFill>
                </a:rPr>
                <a:t>String: ‘CSE, JKKNIU’</a:t>
              </a:r>
              <a:endParaRPr lang="en-US" dirty="0">
                <a:solidFill>
                  <a:schemeClr val="bg1"/>
                </a:solidFill>
              </a:endParaRPr>
            </a:p>
          </p:txBody>
        </p:sp>
        <p:sp>
          <p:nvSpPr>
            <p:cNvPr id="10" name="TextBox 9"/>
            <p:cNvSpPr txBox="1"/>
            <p:nvPr/>
          </p:nvSpPr>
          <p:spPr>
            <a:xfrm>
              <a:off x="6629400" y="2895600"/>
              <a:ext cx="2514600" cy="369332"/>
            </a:xfrm>
            <a:prstGeom prst="rect">
              <a:avLst/>
            </a:prstGeom>
            <a:noFill/>
          </p:spPr>
          <p:txBody>
            <a:bodyPr wrap="square" rtlCol="0">
              <a:spAutoFit/>
            </a:bodyPr>
            <a:lstStyle/>
            <a:p>
              <a:r>
                <a:rPr lang="en-US" dirty="0" smtClean="0">
                  <a:solidFill>
                    <a:schemeClr val="bg1"/>
                  </a:solidFill>
                </a:rPr>
                <a:t>Substring: ‘CSE’, ‘JKKNIU’</a:t>
              </a:r>
              <a:endParaRPr lang="en-US" dirty="0">
                <a:solidFill>
                  <a:schemeClr val="bg1"/>
                </a:solidFill>
              </a:endParaRPr>
            </a:p>
          </p:txBody>
        </p:sp>
        <p:sp>
          <p:nvSpPr>
            <p:cNvPr id="13" name="Rectangle 12"/>
            <p:cNvSpPr/>
            <p:nvPr/>
          </p:nvSpPr>
          <p:spPr>
            <a:xfrm>
              <a:off x="6705600" y="2362200"/>
              <a:ext cx="22860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121"/>
                                        </p:tgtEl>
                                        <p:attrNameLst>
                                          <p:attrName>style.visibility</p:attrName>
                                        </p:attrNameLst>
                                      </p:cBhvr>
                                      <p:to>
                                        <p:strVal val="visible"/>
                                      </p:to>
                                    </p:set>
                                    <p:animEffect transition="in" filter="blinds(horizontal)">
                                      <p:cBhvr>
                                        <p:cTn id="12" dur="500"/>
                                        <p:tgtEl>
                                          <p:spTgt spid="5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1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152400"/>
            <a:ext cx="6477000" cy="646331"/>
          </a:xfrm>
          <a:prstGeom prst="rect">
            <a:avLst/>
          </a:prstGeom>
          <a:noFill/>
        </p:spPr>
        <p:txBody>
          <a:bodyPr wrap="square" rtlCol="0">
            <a:spAutoFit/>
          </a:bodyPr>
          <a:lstStyle/>
          <a:p>
            <a:r>
              <a:rPr lang="en-US" sz="3600" dirty="0" smtClean="0">
                <a:solidFill>
                  <a:schemeClr val="bg1"/>
                </a:solidFill>
              </a:rPr>
              <a:t>CSE 203: Data Structure</a:t>
            </a:r>
            <a:endParaRPr lang="en-US" sz="3600" dirty="0">
              <a:solidFill>
                <a:schemeClr val="bg1"/>
              </a:solidFill>
            </a:endParaRPr>
          </a:p>
        </p:txBody>
      </p:sp>
      <p:sp>
        <p:nvSpPr>
          <p:cNvPr id="7" name="TextBox 6"/>
          <p:cNvSpPr txBox="1"/>
          <p:nvPr/>
        </p:nvSpPr>
        <p:spPr>
          <a:xfrm>
            <a:off x="7467600" y="76200"/>
            <a:ext cx="1676400" cy="830997"/>
          </a:xfrm>
          <a:prstGeom prst="rect">
            <a:avLst/>
          </a:prstGeom>
          <a:noFill/>
        </p:spPr>
        <p:txBody>
          <a:bodyPr wrap="square" rtlCol="0">
            <a:spAutoFit/>
          </a:bodyPr>
          <a:lstStyle/>
          <a:p>
            <a:r>
              <a:rPr lang="en-US" sz="2400" dirty="0" smtClean="0">
                <a:solidFill>
                  <a:srgbClr val="C00000"/>
                </a:solidFill>
              </a:rPr>
              <a:t>Data Structure</a:t>
            </a:r>
            <a:endParaRPr lang="en-US" sz="2400" dirty="0">
              <a:solidFill>
                <a:srgbClr val="C00000"/>
              </a:solidFill>
            </a:endParaRPr>
          </a:p>
        </p:txBody>
      </p:sp>
      <p:sp>
        <p:nvSpPr>
          <p:cNvPr id="5" name="TextBox 4"/>
          <p:cNvSpPr txBox="1"/>
          <p:nvPr/>
        </p:nvSpPr>
        <p:spPr>
          <a:xfrm>
            <a:off x="685800" y="838200"/>
            <a:ext cx="5105400" cy="523220"/>
          </a:xfrm>
          <a:prstGeom prst="rect">
            <a:avLst/>
          </a:prstGeom>
          <a:noFill/>
        </p:spPr>
        <p:txBody>
          <a:bodyPr wrap="square" rtlCol="0">
            <a:spAutoFit/>
          </a:bodyPr>
          <a:lstStyle/>
          <a:p>
            <a:r>
              <a:rPr lang="en-US" sz="2800" dirty="0" smtClean="0">
                <a:solidFill>
                  <a:schemeClr val="bg1"/>
                </a:solidFill>
              </a:rPr>
              <a:t>String Operations:</a:t>
            </a:r>
            <a:endParaRPr lang="en-US" sz="2800" dirty="0">
              <a:solidFill>
                <a:schemeClr val="bg1"/>
              </a:solidFill>
            </a:endParaRPr>
          </a:p>
        </p:txBody>
      </p:sp>
      <p:sp>
        <p:nvSpPr>
          <p:cNvPr id="13" name="TextBox 12"/>
          <p:cNvSpPr txBox="1"/>
          <p:nvPr/>
        </p:nvSpPr>
        <p:spPr>
          <a:xfrm>
            <a:off x="0" y="1524000"/>
            <a:ext cx="1828800" cy="1200329"/>
          </a:xfrm>
          <a:prstGeom prst="rect">
            <a:avLst/>
          </a:prstGeom>
          <a:noFill/>
        </p:spPr>
        <p:txBody>
          <a:bodyPr wrap="square" rtlCol="0">
            <a:spAutoFit/>
          </a:bodyPr>
          <a:lstStyle/>
          <a:p>
            <a:r>
              <a:rPr lang="en-US" sz="2400" dirty="0" smtClean="0">
                <a:solidFill>
                  <a:schemeClr val="bg1"/>
                </a:solidFill>
              </a:rPr>
              <a:t>2. Indexing/</a:t>
            </a:r>
          </a:p>
          <a:p>
            <a:r>
              <a:rPr lang="en-US" sz="2400" dirty="0" smtClean="0">
                <a:solidFill>
                  <a:schemeClr val="bg1"/>
                </a:solidFill>
              </a:rPr>
              <a:t>Pattern matching:</a:t>
            </a:r>
            <a:endParaRPr lang="en-US" sz="2400" dirty="0">
              <a:solidFill>
                <a:schemeClr val="bg1"/>
              </a:solidFill>
            </a:endParaRPr>
          </a:p>
        </p:txBody>
      </p:sp>
      <p:sp>
        <p:nvSpPr>
          <p:cNvPr id="14" name="TextBox 13"/>
          <p:cNvSpPr txBox="1"/>
          <p:nvPr/>
        </p:nvSpPr>
        <p:spPr>
          <a:xfrm>
            <a:off x="2057400" y="1600200"/>
            <a:ext cx="4114800" cy="400110"/>
          </a:xfrm>
          <a:prstGeom prst="rect">
            <a:avLst/>
          </a:prstGeom>
          <a:noFill/>
        </p:spPr>
        <p:txBody>
          <a:bodyPr wrap="square" rtlCol="0">
            <a:spAutoFit/>
          </a:bodyPr>
          <a:lstStyle/>
          <a:p>
            <a:r>
              <a:rPr lang="en-US" sz="2000" dirty="0" smtClean="0">
                <a:solidFill>
                  <a:schemeClr val="bg1"/>
                </a:solidFill>
              </a:rPr>
              <a:t>Where a pattern P is found in a text T</a:t>
            </a:r>
            <a:endParaRPr lang="en-US" sz="2000" dirty="0">
              <a:solidFill>
                <a:schemeClr val="bg1"/>
              </a:solidFill>
            </a:endParaRPr>
          </a:p>
        </p:txBody>
      </p:sp>
      <p:sp>
        <p:nvSpPr>
          <p:cNvPr id="15" name="TextBox 14"/>
          <p:cNvSpPr txBox="1"/>
          <p:nvPr/>
        </p:nvSpPr>
        <p:spPr>
          <a:xfrm>
            <a:off x="2057400" y="2209800"/>
            <a:ext cx="4648200" cy="381000"/>
          </a:xfrm>
          <a:prstGeom prst="rect">
            <a:avLst/>
          </a:prstGeom>
          <a:noFill/>
        </p:spPr>
        <p:txBody>
          <a:bodyPr wrap="square" rtlCol="0">
            <a:spAutoFit/>
          </a:bodyPr>
          <a:lstStyle/>
          <a:p>
            <a:r>
              <a:rPr lang="en-US" dirty="0" smtClean="0">
                <a:solidFill>
                  <a:schemeClr val="bg1"/>
                </a:solidFill>
              </a:rPr>
              <a:t>INDEX (Text, Pattern)</a:t>
            </a:r>
            <a:endParaRPr lang="en-US" dirty="0">
              <a:solidFill>
                <a:schemeClr val="bg1"/>
              </a:solidFill>
            </a:endParaRPr>
          </a:p>
        </p:txBody>
      </p:sp>
      <p:sp>
        <p:nvSpPr>
          <p:cNvPr id="16" name="TextBox 15"/>
          <p:cNvSpPr txBox="1"/>
          <p:nvPr/>
        </p:nvSpPr>
        <p:spPr>
          <a:xfrm>
            <a:off x="2057400" y="2590800"/>
            <a:ext cx="3429000" cy="369332"/>
          </a:xfrm>
          <a:prstGeom prst="rect">
            <a:avLst/>
          </a:prstGeom>
          <a:noFill/>
        </p:spPr>
        <p:txBody>
          <a:bodyPr wrap="square" rtlCol="0">
            <a:spAutoFit/>
          </a:bodyPr>
          <a:lstStyle/>
          <a:p>
            <a:r>
              <a:rPr lang="en-US" dirty="0" smtClean="0">
                <a:solidFill>
                  <a:schemeClr val="bg1"/>
                </a:solidFill>
              </a:rPr>
              <a:t>T=‘HIS FATHER IS THE PROFESSOR’</a:t>
            </a:r>
            <a:endParaRPr lang="en-US" dirty="0">
              <a:solidFill>
                <a:schemeClr val="bg1"/>
              </a:solidFill>
            </a:endParaRPr>
          </a:p>
        </p:txBody>
      </p:sp>
      <p:sp>
        <p:nvSpPr>
          <p:cNvPr id="17" name="TextBox 16"/>
          <p:cNvSpPr txBox="1"/>
          <p:nvPr/>
        </p:nvSpPr>
        <p:spPr>
          <a:xfrm>
            <a:off x="2057400" y="2971800"/>
            <a:ext cx="4648200" cy="369332"/>
          </a:xfrm>
          <a:prstGeom prst="rect">
            <a:avLst/>
          </a:prstGeom>
          <a:noFill/>
        </p:spPr>
        <p:txBody>
          <a:bodyPr wrap="square" rtlCol="0">
            <a:spAutoFit/>
          </a:bodyPr>
          <a:lstStyle/>
          <a:p>
            <a:r>
              <a:rPr lang="en-US" dirty="0" smtClean="0">
                <a:solidFill>
                  <a:schemeClr val="bg1"/>
                </a:solidFill>
              </a:rPr>
              <a:t>INDEX (T, P)</a:t>
            </a:r>
            <a:endParaRPr lang="en-US" dirty="0">
              <a:solidFill>
                <a:schemeClr val="bg1"/>
              </a:solidFill>
            </a:endParaRPr>
          </a:p>
        </p:txBody>
      </p:sp>
      <p:sp>
        <p:nvSpPr>
          <p:cNvPr id="18" name="TextBox 17"/>
          <p:cNvSpPr txBox="1"/>
          <p:nvPr/>
        </p:nvSpPr>
        <p:spPr>
          <a:xfrm>
            <a:off x="5715000" y="2971800"/>
            <a:ext cx="1752600" cy="369332"/>
          </a:xfrm>
          <a:prstGeom prst="rect">
            <a:avLst/>
          </a:prstGeom>
          <a:noFill/>
        </p:spPr>
        <p:txBody>
          <a:bodyPr wrap="square" rtlCol="0">
            <a:spAutoFit/>
          </a:bodyPr>
          <a:lstStyle/>
          <a:p>
            <a:r>
              <a:rPr lang="en-US" dirty="0" smtClean="0">
                <a:solidFill>
                  <a:schemeClr val="bg1"/>
                </a:solidFill>
              </a:rPr>
              <a:t>At index 7</a:t>
            </a:r>
            <a:endParaRPr lang="en-US" dirty="0">
              <a:solidFill>
                <a:schemeClr val="bg1"/>
              </a:solidFill>
            </a:endParaRPr>
          </a:p>
        </p:txBody>
      </p:sp>
      <p:sp>
        <p:nvSpPr>
          <p:cNvPr id="11" name="Rectangle 10"/>
          <p:cNvSpPr/>
          <p:nvPr/>
        </p:nvSpPr>
        <p:spPr>
          <a:xfrm>
            <a:off x="5486400" y="2590800"/>
            <a:ext cx="913070" cy="369332"/>
          </a:xfrm>
          <a:prstGeom prst="rect">
            <a:avLst/>
          </a:prstGeom>
        </p:spPr>
        <p:txBody>
          <a:bodyPr wrap="none">
            <a:spAutoFit/>
          </a:bodyPr>
          <a:lstStyle/>
          <a:p>
            <a:r>
              <a:rPr lang="en-US" dirty="0" smtClean="0">
                <a:solidFill>
                  <a:schemeClr val="bg1"/>
                </a:solidFill>
              </a:rPr>
              <a:t>P=‘THE’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linds(horizontal)">
                                      <p:cBhvr>
                                        <p:cTn id="10" dur="500"/>
                                        <p:tgtEl>
                                          <p:spTgt spid="1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linds(horizontal)">
                                      <p:cBhvr>
                                        <p:cTn id="16" dur="500"/>
                                        <p:tgtEl>
                                          <p:spTgt spid="17"/>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linds(horizontal)">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152400"/>
            <a:ext cx="6477000" cy="646331"/>
          </a:xfrm>
          <a:prstGeom prst="rect">
            <a:avLst/>
          </a:prstGeom>
          <a:noFill/>
        </p:spPr>
        <p:txBody>
          <a:bodyPr wrap="square" rtlCol="0">
            <a:spAutoFit/>
          </a:bodyPr>
          <a:lstStyle/>
          <a:p>
            <a:r>
              <a:rPr lang="en-US" sz="3600" dirty="0" smtClean="0">
                <a:solidFill>
                  <a:schemeClr val="bg1"/>
                </a:solidFill>
              </a:rPr>
              <a:t>CSE 203: Data Structure</a:t>
            </a:r>
            <a:endParaRPr lang="en-US" sz="3600" dirty="0">
              <a:solidFill>
                <a:schemeClr val="bg1"/>
              </a:solidFill>
            </a:endParaRPr>
          </a:p>
        </p:txBody>
      </p:sp>
      <p:sp>
        <p:nvSpPr>
          <p:cNvPr id="7" name="TextBox 6"/>
          <p:cNvSpPr txBox="1"/>
          <p:nvPr/>
        </p:nvSpPr>
        <p:spPr>
          <a:xfrm>
            <a:off x="7467600" y="76200"/>
            <a:ext cx="1676400" cy="830997"/>
          </a:xfrm>
          <a:prstGeom prst="rect">
            <a:avLst/>
          </a:prstGeom>
          <a:noFill/>
        </p:spPr>
        <p:txBody>
          <a:bodyPr wrap="square" rtlCol="0">
            <a:spAutoFit/>
          </a:bodyPr>
          <a:lstStyle/>
          <a:p>
            <a:r>
              <a:rPr lang="en-US" sz="2400" dirty="0" smtClean="0">
                <a:solidFill>
                  <a:srgbClr val="C00000"/>
                </a:solidFill>
              </a:rPr>
              <a:t>Data Structure</a:t>
            </a:r>
            <a:endParaRPr lang="en-US" sz="2400" dirty="0">
              <a:solidFill>
                <a:srgbClr val="C00000"/>
              </a:solidFill>
            </a:endParaRPr>
          </a:p>
        </p:txBody>
      </p:sp>
      <p:sp>
        <p:nvSpPr>
          <p:cNvPr id="5" name="TextBox 4"/>
          <p:cNvSpPr txBox="1"/>
          <p:nvPr/>
        </p:nvSpPr>
        <p:spPr>
          <a:xfrm>
            <a:off x="685800" y="838200"/>
            <a:ext cx="5105400" cy="523220"/>
          </a:xfrm>
          <a:prstGeom prst="rect">
            <a:avLst/>
          </a:prstGeom>
          <a:noFill/>
        </p:spPr>
        <p:txBody>
          <a:bodyPr wrap="square" rtlCol="0">
            <a:spAutoFit/>
          </a:bodyPr>
          <a:lstStyle/>
          <a:p>
            <a:r>
              <a:rPr lang="en-US" sz="2800" dirty="0" smtClean="0">
                <a:solidFill>
                  <a:schemeClr val="bg1"/>
                </a:solidFill>
              </a:rPr>
              <a:t>String Operations:</a:t>
            </a:r>
            <a:endParaRPr lang="en-US" sz="2800" dirty="0">
              <a:solidFill>
                <a:schemeClr val="bg1"/>
              </a:solidFill>
            </a:endParaRPr>
          </a:p>
        </p:txBody>
      </p:sp>
      <p:sp>
        <p:nvSpPr>
          <p:cNvPr id="13" name="TextBox 12"/>
          <p:cNvSpPr txBox="1"/>
          <p:nvPr/>
        </p:nvSpPr>
        <p:spPr>
          <a:xfrm>
            <a:off x="0" y="1524000"/>
            <a:ext cx="1828800" cy="1200329"/>
          </a:xfrm>
          <a:prstGeom prst="rect">
            <a:avLst/>
          </a:prstGeom>
          <a:noFill/>
        </p:spPr>
        <p:txBody>
          <a:bodyPr wrap="square" rtlCol="0">
            <a:spAutoFit/>
          </a:bodyPr>
          <a:lstStyle/>
          <a:p>
            <a:r>
              <a:rPr lang="en-US" sz="2400" dirty="0" smtClean="0">
                <a:solidFill>
                  <a:schemeClr val="bg1"/>
                </a:solidFill>
              </a:rPr>
              <a:t>2. Indexing/</a:t>
            </a:r>
          </a:p>
          <a:p>
            <a:r>
              <a:rPr lang="en-US" sz="2400" dirty="0" smtClean="0">
                <a:solidFill>
                  <a:schemeClr val="bg1"/>
                </a:solidFill>
              </a:rPr>
              <a:t>Pattern matching:</a:t>
            </a:r>
            <a:endParaRPr lang="en-US" sz="2400" dirty="0">
              <a:solidFill>
                <a:schemeClr val="bg1"/>
              </a:solidFill>
            </a:endParaRPr>
          </a:p>
        </p:txBody>
      </p:sp>
      <p:sp>
        <p:nvSpPr>
          <p:cNvPr id="14" name="TextBox 13"/>
          <p:cNvSpPr txBox="1"/>
          <p:nvPr/>
        </p:nvSpPr>
        <p:spPr>
          <a:xfrm>
            <a:off x="2057400" y="1600200"/>
            <a:ext cx="4114800" cy="400110"/>
          </a:xfrm>
          <a:prstGeom prst="rect">
            <a:avLst/>
          </a:prstGeom>
          <a:noFill/>
        </p:spPr>
        <p:txBody>
          <a:bodyPr wrap="square" rtlCol="0">
            <a:spAutoFit/>
          </a:bodyPr>
          <a:lstStyle/>
          <a:p>
            <a:r>
              <a:rPr lang="en-US" sz="2000" dirty="0" smtClean="0">
                <a:solidFill>
                  <a:schemeClr val="bg1"/>
                </a:solidFill>
              </a:rPr>
              <a:t>Where a pattern P is found in a text T</a:t>
            </a:r>
            <a:endParaRPr lang="en-US" sz="2000" dirty="0">
              <a:solidFill>
                <a:schemeClr val="bg1"/>
              </a:solidFill>
            </a:endParaRPr>
          </a:p>
        </p:txBody>
      </p:sp>
      <p:sp>
        <p:nvSpPr>
          <p:cNvPr id="15" name="TextBox 14"/>
          <p:cNvSpPr txBox="1"/>
          <p:nvPr/>
        </p:nvSpPr>
        <p:spPr>
          <a:xfrm>
            <a:off x="2057400" y="2209800"/>
            <a:ext cx="4648200" cy="381000"/>
          </a:xfrm>
          <a:prstGeom prst="rect">
            <a:avLst/>
          </a:prstGeom>
          <a:noFill/>
        </p:spPr>
        <p:txBody>
          <a:bodyPr wrap="square" rtlCol="0">
            <a:spAutoFit/>
          </a:bodyPr>
          <a:lstStyle/>
          <a:p>
            <a:r>
              <a:rPr lang="en-US" dirty="0" smtClean="0">
                <a:solidFill>
                  <a:schemeClr val="bg1"/>
                </a:solidFill>
              </a:rPr>
              <a:t>INDEX (Text, Pattern)</a:t>
            </a:r>
            <a:endParaRPr lang="en-US" dirty="0">
              <a:solidFill>
                <a:schemeClr val="bg1"/>
              </a:solidFill>
            </a:endParaRPr>
          </a:p>
        </p:txBody>
      </p:sp>
      <p:sp>
        <p:nvSpPr>
          <p:cNvPr id="17" name="TextBox 16"/>
          <p:cNvSpPr txBox="1"/>
          <p:nvPr/>
        </p:nvSpPr>
        <p:spPr>
          <a:xfrm>
            <a:off x="2057400" y="2971800"/>
            <a:ext cx="4648200" cy="369332"/>
          </a:xfrm>
          <a:prstGeom prst="rect">
            <a:avLst/>
          </a:prstGeom>
          <a:noFill/>
        </p:spPr>
        <p:txBody>
          <a:bodyPr wrap="square" rtlCol="0">
            <a:spAutoFit/>
          </a:bodyPr>
          <a:lstStyle/>
          <a:p>
            <a:r>
              <a:rPr lang="en-US" dirty="0" smtClean="0">
                <a:solidFill>
                  <a:schemeClr val="bg1"/>
                </a:solidFill>
              </a:rPr>
              <a:t>INDEX (T, P)</a:t>
            </a:r>
            <a:endParaRPr lang="en-US" dirty="0">
              <a:solidFill>
                <a:schemeClr val="bg1"/>
              </a:solidFill>
            </a:endParaRPr>
          </a:p>
        </p:txBody>
      </p:sp>
      <p:sp>
        <p:nvSpPr>
          <p:cNvPr id="11" name="TextBox 10"/>
          <p:cNvSpPr txBox="1"/>
          <p:nvPr/>
        </p:nvSpPr>
        <p:spPr>
          <a:xfrm>
            <a:off x="2057400" y="2590800"/>
            <a:ext cx="3429000" cy="369332"/>
          </a:xfrm>
          <a:prstGeom prst="rect">
            <a:avLst/>
          </a:prstGeom>
          <a:noFill/>
        </p:spPr>
        <p:txBody>
          <a:bodyPr wrap="square" rtlCol="0">
            <a:spAutoFit/>
          </a:bodyPr>
          <a:lstStyle/>
          <a:p>
            <a:r>
              <a:rPr lang="en-US" dirty="0" smtClean="0">
                <a:solidFill>
                  <a:schemeClr val="bg1"/>
                </a:solidFill>
              </a:rPr>
              <a:t>T=‘HIS FATHER IS THE PROFESSOR’</a:t>
            </a:r>
            <a:endParaRPr lang="en-US" dirty="0">
              <a:solidFill>
                <a:schemeClr val="bg1"/>
              </a:solidFill>
            </a:endParaRPr>
          </a:p>
        </p:txBody>
      </p:sp>
      <p:sp>
        <p:nvSpPr>
          <p:cNvPr id="16" name="Rectangle 15"/>
          <p:cNvSpPr/>
          <p:nvPr/>
        </p:nvSpPr>
        <p:spPr>
          <a:xfrm>
            <a:off x="5867400" y="2590800"/>
            <a:ext cx="913070" cy="369332"/>
          </a:xfrm>
          <a:prstGeom prst="rect">
            <a:avLst/>
          </a:prstGeom>
        </p:spPr>
        <p:txBody>
          <a:bodyPr wrap="none">
            <a:spAutoFit/>
          </a:bodyPr>
          <a:lstStyle/>
          <a:p>
            <a:r>
              <a:rPr lang="en-US" dirty="0" smtClean="0">
                <a:solidFill>
                  <a:schemeClr val="bg1"/>
                </a:solidFill>
              </a:rPr>
              <a:t>P=‘THE’</a:t>
            </a:r>
          </a:p>
        </p:txBody>
      </p:sp>
      <p:sp>
        <p:nvSpPr>
          <p:cNvPr id="26" name="TextBox 25"/>
          <p:cNvSpPr txBox="1"/>
          <p:nvPr/>
        </p:nvSpPr>
        <p:spPr>
          <a:xfrm>
            <a:off x="4038600" y="914400"/>
            <a:ext cx="5105400" cy="5632311"/>
          </a:xfrm>
          <a:prstGeom prst="rect">
            <a:avLst/>
          </a:prstGeom>
          <a:solidFill>
            <a:schemeClr val="bg2">
              <a:lumMod val="25000"/>
            </a:schemeClr>
          </a:solidFill>
        </p:spPr>
        <p:txBody>
          <a:bodyPr wrap="square" rtlCol="0">
            <a:spAutoFit/>
          </a:bodyPr>
          <a:lstStyle/>
          <a:p>
            <a:pPr fontAlgn="base"/>
            <a:r>
              <a:rPr lang="en-US" dirty="0" smtClean="0">
                <a:solidFill>
                  <a:schemeClr val="bg1"/>
                </a:solidFill>
              </a:rPr>
              <a:t>void Index(char* txt, char* pat)</a:t>
            </a:r>
          </a:p>
          <a:p>
            <a:pPr fontAlgn="base"/>
            <a:r>
              <a:rPr lang="en-US" dirty="0" smtClean="0">
                <a:solidFill>
                  <a:schemeClr val="bg1"/>
                </a:solidFill>
              </a:rPr>
              <a:t>{</a:t>
            </a:r>
          </a:p>
          <a:p>
            <a:pPr fontAlgn="base"/>
            <a:r>
              <a:rPr lang="en-US" dirty="0" smtClean="0">
                <a:solidFill>
                  <a:schemeClr val="bg1"/>
                </a:solidFill>
              </a:rPr>
              <a:t>    </a:t>
            </a:r>
            <a:r>
              <a:rPr lang="en-US" dirty="0" err="1" smtClean="0">
                <a:solidFill>
                  <a:schemeClr val="bg1"/>
                </a:solidFill>
              </a:rPr>
              <a:t>int</a:t>
            </a:r>
            <a:r>
              <a:rPr lang="en-US" dirty="0" smtClean="0">
                <a:solidFill>
                  <a:schemeClr val="bg1"/>
                </a:solidFill>
              </a:rPr>
              <a:t> M = </a:t>
            </a:r>
            <a:r>
              <a:rPr lang="en-US" dirty="0" err="1" smtClean="0">
                <a:solidFill>
                  <a:schemeClr val="bg1"/>
                </a:solidFill>
              </a:rPr>
              <a:t>strlen</a:t>
            </a:r>
            <a:r>
              <a:rPr lang="en-US" dirty="0" smtClean="0">
                <a:solidFill>
                  <a:schemeClr val="bg1"/>
                </a:solidFill>
              </a:rPr>
              <a:t>(pat);</a:t>
            </a:r>
          </a:p>
          <a:p>
            <a:pPr fontAlgn="base"/>
            <a:r>
              <a:rPr lang="en-US" dirty="0" smtClean="0">
                <a:solidFill>
                  <a:schemeClr val="bg1"/>
                </a:solidFill>
              </a:rPr>
              <a:t>    </a:t>
            </a:r>
            <a:r>
              <a:rPr lang="en-US" dirty="0" err="1" smtClean="0">
                <a:solidFill>
                  <a:schemeClr val="bg1"/>
                </a:solidFill>
              </a:rPr>
              <a:t>int</a:t>
            </a:r>
            <a:r>
              <a:rPr lang="en-US" dirty="0" smtClean="0">
                <a:solidFill>
                  <a:schemeClr val="bg1"/>
                </a:solidFill>
              </a:rPr>
              <a:t> N = </a:t>
            </a:r>
            <a:r>
              <a:rPr lang="en-US" dirty="0" err="1" smtClean="0">
                <a:solidFill>
                  <a:schemeClr val="bg1"/>
                </a:solidFill>
              </a:rPr>
              <a:t>strlen</a:t>
            </a:r>
            <a:r>
              <a:rPr lang="en-US" dirty="0" smtClean="0">
                <a:solidFill>
                  <a:schemeClr val="bg1"/>
                </a:solidFill>
              </a:rPr>
              <a:t>(txt);</a:t>
            </a:r>
          </a:p>
          <a:p>
            <a:pPr fontAlgn="base"/>
            <a:r>
              <a:rPr lang="en-US" dirty="0" smtClean="0">
                <a:solidFill>
                  <a:schemeClr val="bg1"/>
                </a:solidFill>
              </a:rPr>
              <a:t>     for (</a:t>
            </a:r>
            <a:r>
              <a:rPr lang="en-US" dirty="0" err="1" smtClean="0">
                <a:solidFill>
                  <a:schemeClr val="bg1"/>
                </a:solidFill>
              </a:rPr>
              <a:t>int</a:t>
            </a:r>
            <a:r>
              <a:rPr lang="en-US" dirty="0" smtClean="0">
                <a:solidFill>
                  <a:schemeClr val="bg1"/>
                </a:solidFill>
              </a:rPr>
              <a:t> </a:t>
            </a:r>
            <a:r>
              <a:rPr lang="en-US" dirty="0" err="1" smtClean="0">
                <a:solidFill>
                  <a:schemeClr val="bg1"/>
                </a:solidFill>
              </a:rPr>
              <a:t>i</a:t>
            </a:r>
            <a:r>
              <a:rPr lang="en-US" dirty="0" smtClean="0">
                <a:solidFill>
                  <a:schemeClr val="bg1"/>
                </a:solidFill>
              </a:rPr>
              <a:t> = 0; </a:t>
            </a:r>
            <a:r>
              <a:rPr lang="en-US" dirty="0" err="1" smtClean="0">
                <a:solidFill>
                  <a:schemeClr val="bg1"/>
                </a:solidFill>
              </a:rPr>
              <a:t>i</a:t>
            </a:r>
            <a:r>
              <a:rPr lang="en-US" dirty="0" smtClean="0">
                <a:solidFill>
                  <a:schemeClr val="bg1"/>
                </a:solidFill>
              </a:rPr>
              <a:t> &lt;= N - M; </a:t>
            </a:r>
            <a:r>
              <a:rPr lang="en-US" dirty="0" err="1" smtClean="0">
                <a:solidFill>
                  <a:schemeClr val="bg1"/>
                </a:solidFill>
              </a:rPr>
              <a:t>i</a:t>
            </a:r>
            <a:r>
              <a:rPr lang="en-US" dirty="0" smtClean="0">
                <a:solidFill>
                  <a:schemeClr val="bg1"/>
                </a:solidFill>
              </a:rPr>
              <a:t>++) {</a:t>
            </a:r>
          </a:p>
          <a:p>
            <a:pPr fontAlgn="base"/>
            <a:r>
              <a:rPr lang="en-US" dirty="0" smtClean="0">
                <a:solidFill>
                  <a:schemeClr val="bg1"/>
                </a:solidFill>
              </a:rPr>
              <a:t>         for (</a:t>
            </a:r>
            <a:r>
              <a:rPr lang="en-US" dirty="0" err="1" smtClean="0">
                <a:solidFill>
                  <a:schemeClr val="bg1"/>
                </a:solidFill>
              </a:rPr>
              <a:t>int</a:t>
            </a:r>
            <a:r>
              <a:rPr lang="en-US" dirty="0" smtClean="0">
                <a:solidFill>
                  <a:schemeClr val="bg1"/>
                </a:solidFill>
              </a:rPr>
              <a:t> j = 0; j &lt; M; j++)</a:t>
            </a:r>
          </a:p>
          <a:p>
            <a:pPr fontAlgn="base"/>
            <a:r>
              <a:rPr lang="en-US" dirty="0" smtClean="0">
                <a:solidFill>
                  <a:schemeClr val="bg1"/>
                </a:solidFill>
              </a:rPr>
              <a:t>            if (txt[</a:t>
            </a:r>
            <a:r>
              <a:rPr lang="en-US" dirty="0" err="1" smtClean="0">
                <a:solidFill>
                  <a:schemeClr val="bg1"/>
                </a:solidFill>
              </a:rPr>
              <a:t>i</a:t>
            </a:r>
            <a:r>
              <a:rPr lang="en-US" dirty="0" smtClean="0">
                <a:solidFill>
                  <a:schemeClr val="bg1"/>
                </a:solidFill>
              </a:rPr>
              <a:t> + j] != pat[j])        break;</a:t>
            </a:r>
          </a:p>
          <a:p>
            <a:pPr fontAlgn="base"/>
            <a:r>
              <a:rPr lang="en-US" dirty="0" smtClean="0">
                <a:solidFill>
                  <a:schemeClr val="bg1"/>
                </a:solidFill>
              </a:rPr>
              <a:t> </a:t>
            </a:r>
          </a:p>
          <a:p>
            <a:pPr fontAlgn="base"/>
            <a:r>
              <a:rPr lang="en-US" dirty="0" smtClean="0">
                <a:solidFill>
                  <a:schemeClr val="bg1"/>
                </a:solidFill>
              </a:rPr>
              <a:t>        if (j == M) // if pat[0...M-1] = txt[</a:t>
            </a:r>
            <a:r>
              <a:rPr lang="en-US" dirty="0" err="1" smtClean="0">
                <a:solidFill>
                  <a:schemeClr val="bg1"/>
                </a:solidFill>
              </a:rPr>
              <a:t>i</a:t>
            </a:r>
            <a:r>
              <a:rPr lang="en-US" dirty="0" smtClean="0">
                <a:solidFill>
                  <a:schemeClr val="bg1"/>
                </a:solidFill>
              </a:rPr>
              <a:t>, i+1, ...i+M-1]</a:t>
            </a:r>
          </a:p>
          <a:p>
            <a:pPr fontAlgn="base"/>
            <a:r>
              <a:rPr lang="en-US" dirty="0" smtClean="0">
                <a:solidFill>
                  <a:schemeClr val="bg1"/>
                </a:solidFill>
              </a:rPr>
              <a:t>            </a:t>
            </a:r>
            <a:r>
              <a:rPr lang="en-US" dirty="0" err="1" smtClean="0">
                <a:solidFill>
                  <a:schemeClr val="bg1"/>
                </a:solidFill>
              </a:rPr>
              <a:t>printf</a:t>
            </a:r>
            <a:r>
              <a:rPr lang="en-US" dirty="0" smtClean="0">
                <a:solidFill>
                  <a:schemeClr val="bg1"/>
                </a:solidFill>
              </a:rPr>
              <a:t>("Pattern found at index %d ", </a:t>
            </a:r>
            <a:r>
              <a:rPr lang="en-US" dirty="0" err="1" smtClean="0">
                <a:solidFill>
                  <a:schemeClr val="bg1"/>
                </a:solidFill>
              </a:rPr>
              <a:t>i</a:t>
            </a:r>
            <a:r>
              <a:rPr lang="en-US" dirty="0" smtClean="0">
                <a:solidFill>
                  <a:schemeClr val="bg1"/>
                </a:solidFill>
              </a:rPr>
              <a:t>);</a:t>
            </a:r>
          </a:p>
          <a:p>
            <a:pPr fontAlgn="base"/>
            <a:r>
              <a:rPr lang="en-US" dirty="0" smtClean="0">
                <a:solidFill>
                  <a:schemeClr val="bg1"/>
                </a:solidFill>
              </a:rPr>
              <a:t>    }</a:t>
            </a:r>
          </a:p>
          <a:p>
            <a:pPr fontAlgn="base"/>
            <a:r>
              <a:rPr lang="en-US" dirty="0" smtClean="0">
                <a:solidFill>
                  <a:schemeClr val="bg1"/>
                </a:solidFill>
              </a:rPr>
              <a:t>}</a:t>
            </a:r>
          </a:p>
          <a:p>
            <a:pPr fontAlgn="base"/>
            <a:r>
              <a:rPr lang="en-US" dirty="0" smtClean="0">
                <a:solidFill>
                  <a:schemeClr val="bg1"/>
                </a:solidFill>
              </a:rPr>
              <a:t> </a:t>
            </a:r>
          </a:p>
          <a:p>
            <a:pPr fontAlgn="base"/>
            <a:r>
              <a:rPr lang="en-US" dirty="0" err="1" smtClean="0">
                <a:solidFill>
                  <a:schemeClr val="bg1"/>
                </a:solidFill>
              </a:rPr>
              <a:t>int</a:t>
            </a:r>
            <a:r>
              <a:rPr lang="en-US" dirty="0" smtClean="0">
                <a:solidFill>
                  <a:schemeClr val="bg1"/>
                </a:solidFill>
              </a:rPr>
              <a:t> main()</a:t>
            </a:r>
          </a:p>
          <a:p>
            <a:pPr fontAlgn="base"/>
            <a:r>
              <a:rPr lang="en-US" dirty="0" smtClean="0">
                <a:solidFill>
                  <a:schemeClr val="bg1"/>
                </a:solidFill>
              </a:rPr>
              <a:t>{</a:t>
            </a:r>
          </a:p>
          <a:p>
            <a:pPr fontAlgn="base"/>
            <a:r>
              <a:rPr lang="en-US" dirty="0" smtClean="0">
                <a:solidFill>
                  <a:schemeClr val="bg1"/>
                </a:solidFill>
              </a:rPr>
              <a:t>    char txt[] = "AABAACAADAABAAABAA";</a:t>
            </a:r>
          </a:p>
          <a:p>
            <a:pPr fontAlgn="base"/>
            <a:r>
              <a:rPr lang="en-US" dirty="0" smtClean="0">
                <a:solidFill>
                  <a:schemeClr val="bg1"/>
                </a:solidFill>
              </a:rPr>
              <a:t>    char pat[] = "AABA";</a:t>
            </a:r>
          </a:p>
          <a:p>
            <a:pPr fontAlgn="base"/>
            <a:r>
              <a:rPr lang="en-US" dirty="0" smtClean="0">
                <a:solidFill>
                  <a:schemeClr val="bg1"/>
                </a:solidFill>
              </a:rPr>
              <a:t>    Index(txt, pat);</a:t>
            </a:r>
          </a:p>
          <a:p>
            <a:pPr fontAlgn="base"/>
            <a:r>
              <a:rPr lang="en-US" dirty="0" smtClean="0">
                <a:solidFill>
                  <a:schemeClr val="bg1"/>
                </a:solidFill>
              </a:rPr>
              <a:t>    return 0;</a:t>
            </a:r>
          </a:p>
          <a:p>
            <a:pPr fontAlgn="base"/>
            <a:r>
              <a:rPr lang="en-US" dirty="0" smtClean="0">
                <a:solidFill>
                  <a:schemeClr val="bg1"/>
                </a:solidFill>
              </a:rPr>
              <a:t>}</a:t>
            </a:r>
            <a:endParaRPr lang="en-US" dirty="0">
              <a:solidFill>
                <a:schemeClr val="bg1"/>
              </a:solidFill>
            </a:endParaRPr>
          </a:p>
        </p:txBody>
      </p:sp>
      <p:sp>
        <p:nvSpPr>
          <p:cNvPr id="12" name="Rectangle 11"/>
          <p:cNvSpPr/>
          <p:nvPr/>
        </p:nvSpPr>
        <p:spPr>
          <a:xfrm>
            <a:off x="4038600" y="4572000"/>
            <a:ext cx="5105400" cy="304800"/>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152400"/>
            <a:ext cx="6477000" cy="646331"/>
          </a:xfrm>
          <a:prstGeom prst="rect">
            <a:avLst/>
          </a:prstGeom>
          <a:noFill/>
        </p:spPr>
        <p:txBody>
          <a:bodyPr wrap="square" rtlCol="0">
            <a:spAutoFit/>
          </a:bodyPr>
          <a:lstStyle/>
          <a:p>
            <a:r>
              <a:rPr lang="en-US" sz="3600" dirty="0" smtClean="0">
                <a:solidFill>
                  <a:schemeClr val="bg1"/>
                </a:solidFill>
              </a:rPr>
              <a:t>CSE 203: Data Structure</a:t>
            </a:r>
            <a:endParaRPr lang="en-US" sz="3600" dirty="0">
              <a:solidFill>
                <a:schemeClr val="bg1"/>
              </a:solidFill>
            </a:endParaRPr>
          </a:p>
        </p:txBody>
      </p:sp>
      <p:sp>
        <p:nvSpPr>
          <p:cNvPr id="7" name="TextBox 6"/>
          <p:cNvSpPr txBox="1"/>
          <p:nvPr/>
        </p:nvSpPr>
        <p:spPr>
          <a:xfrm>
            <a:off x="7467600" y="76200"/>
            <a:ext cx="1676400" cy="830997"/>
          </a:xfrm>
          <a:prstGeom prst="rect">
            <a:avLst/>
          </a:prstGeom>
          <a:noFill/>
        </p:spPr>
        <p:txBody>
          <a:bodyPr wrap="square" rtlCol="0">
            <a:spAutoFit/>
          </a:bodyPr>
          <a:lstStyle/>
          <a:p>
            <a:r>
              <a:rPr lang="en-US" sz="2400" dirty="0" smtClean="0">
                <a:solidFill>
                  <a:srgbClr val="C00000"/>
                </a:solidFill>
              </a:rPr>
              <a:t>Data Structure</a:t>
            </a:r>
            <a:endParaRPr lang="en-US" sz="2400" dirty="0">
              <a:solidFill>
                <a:srgbClr val="C00000"/>
              </a:solidFill>
            </a:endParaRPr>
          </a:p>
        </p:txBody>
      </p:sp>
      <p:sp>
        <p:nvSpPr>
          <p:cNvPr id="5" name="TextBox 4"/>
          <p:cNvSpPr txBox="1"/>
          <p:nvPr/>
        </p:nvSpPr>
        <p:spPr>
          <a:xfrm>
            <a:off x="685800" y="838200"/>
            <a:ext cx="5105400" cy="523220"/>
          </a:xfrm>
          <a:prstGeom prst="rect">
            <a:avLst/>
          </a:prstGeom>
          <a:noFill/>
        </p:spPr>
        <p:txBody>
          <a:bodyPr wrap="square" rtlCol="0">
            <a:spAutoFit/>
          </a:bodyPr>
          <a:lstStyle/>
          <a:p>
            <a:r>
              <a:rPr lang="en-US" sz="2800" dirty="0" smtClean="0">
                <a:solidFill>
                  <a:schemeClr val="bg1"/>
                </a:solidFill>
              </a:rPr>
              <a:t>String Operations:</a:t>
            </a:r>
            <a:endParaRPr lang="en-US" sz="2800" dirty="0">
              <a:solidFill>
                <a:schemeClr val="bg1"/>
              </a:solidFill>
            </a:endParaRPr>
          </a:p>
        </p:txBody>
      </p:sp>
      <p:sp>
        <p:nvSpPr>
          <p:cNvPr id="13" name="TextBox 12"/>
          <p:cNvSpPr txBox="1"/>
          <p:nvPr/>
        </p:nvSpPr>
        <p:spPr>
          <a:xfrm>
            <a:off x="0" y="1524000"/>
            <a:ext cx="1828800" cy="1200329"/>
          </a:xfrm>
          <a:prstGeom prst="rect">
            <a:avLst/>
          </a:prstGeom>
          <a:noFill/>
        </p:spPr>
        <p:txBody>
          <a:bodyPr wrap="square" rtlCol="0">
            <a:spAutoFit/>
          </a:bodyPr>
          <a:lstStyle/>
          <a:p>
            <a:r>
              <a:rPr lang="en-US" sz="2400" dirty="0" smtClean="0">
                <a:solidFill>
                  <a:schemeClr val="bg1"/>
                </a:solidFill>
              </a:rPr>
              <a:t>2. Indexing/</a:t>
            </a:r>
          </a:p>
          <a:p>
            <a:r>
              <a:rPr lang="en-US" sz="2400" dirty="0" smtClean="0">
                <a:solidFill>
                  <a:schemeClr val="bg1"/>
                </a:solidFill>
              </a:rPr>
              <a:t>Pattern matching:</a:t>
            </a:r>
            <a:endParaRPr lang="en-US" sz="2400" dirty="0">
              <a:solidFill>
                <a:schemeClr val="bg1"/>
              </a:solidFill>
            </a:endParaRPr>
          </a:p>
        </p:txBody>
      </p:sp>
      <p:sp>
        <p:nvSpPr>
          <p:cNvPr id="14" name="TextBox 13"/>
          <p:cNvSpPr txBox="1"/>
          <p:nvPr/>
        </p:nvSpPr>
        <p:spPr>
          <a:xfrm>
            <a:off x="2057400" y="1600200"/>
            <a:ext cx="4114800" cy="400110"/>
          </a:xfrm>
          <a:prstGeom prst="rect">
            <a:avLst/>
          </a:prstGeom>
          <a:noFill/>
        </p:spPr>
        <p:txBody>
          <a:bodyPr wrap="square" rtlCol="0">
            <a:spAutoFit/>
          </a:bodyPr>
          <a:lstStyle/>
          <a:p>
            <a:r>
              <a:rPr lang="en-US" sz="2000" dirty="0" smtClean="0">
                <a:solidFill>
                  <a:schemeClr val="bg1"/>
                </a:solidFill>
              </a:rPr>
              <a:t>Where a pattern P is found in a text T</a:t>
            </a:r>
            <a:endParaRPr lang="en-US" sz="2000" dirty="0">
              <a:solidFill>
                <a:schemeClr val="bg1"/>
              </a:solidFill>
            </a:endParaRPr>
          </a:p>
        </p:txBody>
      </p:sp>
      <p:sp>
        <p:nvSpPr>
          <p:cNvPr id="15" name="TextBox 14"/>
          <p:cNvSpPr txBox="1"/>
          <p:nvPr/>
        </p:nvSpPr>
        <p:spPr>
          <a:xfrm>
            <a:off x="2057400" y="2209800"/>
            <a:ext cx="4648200" cy="381000"/>
          </a:xfrm>
          <a:prstGeom prst="rect">
            <a:avLst/>
          </a:prstGeom>
          <a:noFill/>
        </p:spPr>
        <p:txBody>
          <a:bodyPr wrap="square" rtlCol="0">
            <a:spAutoFit/>
          </a:bodyPr>
          <a:lstStyle/>
          <a:p>
            <a:r>
              <a:rPr lang="en-US" dirty="0" smtClean="0">
                <a:solidFill>
                  <a:schemeClr val="bg1"/>
                </a:solidFill>
              </a:rPr>
              <a:t>INDEX (Text, Pattern)</a:t>
            </a:r>
            <a:endParaRPr lang="en-US" dirty="0">
              <a:solidFill>
                <a:schemeClr val="bg1"/>
              </a:solidFill>
            </a:endParaRPr>
          </a:p>
        </p:txBody>
      </p:sp>
      <p:sp>
        <p:nvSpPr>
          <p:cNvPr id="17" name="TextBox 16"/>
          <p:cNvSpPr txBox="1"/>
          <p:nvPr/>
        </p:nvSpPr>
        <p:spPr>
          <a:xfrm>
            <a:off x="2057400" y="3048000"/>
            <a:ext cx="4648200" cy="369332"/>
          </a:xfrm>
          <a:prstGeom prst="rect">
            <a:avLst/>
          </a:prstGeom>
          <a:noFill/>
        </p:spPr>
        <p:txBody>
          <a:bodyPr wrap="square" rtlCol="0">
            <a:spAutoFit/>
          </a:bodyPr>
          <a:lstStyle/>
          <a:p>
            <a:r>
              <a:rPr lang="en-US" dirty="0" smtClean="0">
                <a:solidFill>
                  <a:schemeClr val="bg1"/>
                </a:solidFill>
              </a:rPr>
              <a:t>INDEX (T, P)</a:t>
            </a:r>
            <a:endParaRPr lang="en-US" dirty="0">
              <a:solidFill>
                <a:schemeClr val="bg1"/>
              </a:solidFill>
            </a:endParaRPr>
          </a:p>
        </p:txBody>
      </p:sp>
      <p:sp>
        <p:nvSpPr>
          <p:cNvPr id="16" name="Rectangle 15"/>
          <p:cNvSpPr/>
          <p:nvPr/>
        </p:nvSpPr>
        <p:spPr>
          <a:xfrm>
            <a:off x="838200" y="3505200"/>
            <a:ext cx="2895600" cy="2895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M=4</a:t>
            </a:r>
          </a:p>
          <a:p>
            <a:pPr algn="ctr"/>
            <a:r>
              <a:rPr lang="en-US" dirty="0" smtClean="0"/>
              <a:t>N=10</a:t>
            </a:r>
          </a:p>
          <a:p>
            <a:pPr algn="ctr"/>
            <a:r>
              <a:rPr lang="en-US" dirty="0" smtClean="0"/>
              <a:t>N-M=6</a:t>
            </a:r>
          </a:p>
          <a:p>
            <a:pPr algn="ctr"/>
            <a:endParaRPr lang="en-US" dirty="0" smtClean="0"/>
          </a:p>
          <a:p>
            <a:pPr algn="ctr"/>
            <a:r>
              <a:rPr lang="en-US" dirty="0" smtClean="0"/>
              <a:t>When </a:t>
            </a:r>
            <a:r>
              <a:rPr lang="en-US" dirty="0" err="1" smtClean="0"/>
              <a:t>i</a:t>
            </a:r>
            <a:r>
              <a:rPr lang="en-US" dirty="0" smtClean="0"/>
              <a:t>=0, j=0</a:t>
            </a:r>
          </a:p>
          <a:p>
            <a:pPr algn="ctr"/>
            <a:r>
              <a:rPr lang="en-US" dirty="0" smtClean="0"/>
              <a:t>text[0]==pat[0]</a:t>
            </a:r>
          </a:p>
          <a:p>
            <a:pPr algn="ctr"/>
            <a:endParaRPr lang="en-US" dirty="0" smtClean="0"/>
          </a:p>
          <a:p>
            <a:pPr algn="ctr"/>
            <a:r>
              <a:rPr lang="en-US" dirty="0" smtClean="0"/>
              <a:t>When </a:t>
            </a:r>
            <a:r>
              <a:rPr lang="en-US" dirty="0" err="1" smtClean="0"/>
              <a:t>i</a:t>
            </a:r>
            <a:r>
              <a:rPr lang="en-US" dirty="0" smtClean="0"/>
              <a:t>=0, j=1</a:t>
            </a:r>
          </a:p>
          <a:p>
            <a:pPr algn="ctr"/>
            <a:r>
              <a:rPr lang="en-US" dirty="0" smtClean="0"/>
              <a:t>text[1]!=pat[1]</a:t>
            </a:r>
          </a:p>
          <a:p>
            <a:pPr algn="ctr"/>
            <a:r>
              <a:rPr lang="en-US" dirty="0" smtClean="0"/>
              <a:t>Break j loop</a:t>
            </a:r>
          </a:p>
          <a:p>
            <a:pPr algn="ctr"/>
            <a:endParaRPr lang="en-US" dirty="0"/>
          </a:p>
        </p:txBody>
      </p:sp>
      <p:sp>
        <p:nvSpPr>
          <p:cNvPr id="18" name="TextBox 17"/>
          <p:cNvSpPr txBox="1"/>
          <p:nvPr/>
        </p:nvSpPr>
        <p:spPr>
          <a:xfrm>
            <a:off x="2057400" y="2590800"/>
            <a:ext cx="3429000" cy="369332"/>
          </a:xfrm>
          <a:prstGeom prst="rect">
            <a:avLst/>
          </a:prstGeom>
          <a:noFill/>
        </p:spPr>
        <p:txBody>
          <a:bodyPr wrap="square" rtlCol="0">
            <a:spAutoFit/>
          </a:bodyPr>
          <a:lstStyle/>
          <a:p>
            <a:r>
              <a:rPr lang="en-US" dirty="0" smtClean="0">
                <a:solidFill>
                  <a:schemeClr val="bg1"/>
                </a:solidFill>
              </a:rPr>
              <a:t>T=‘HIS FATHER IS THE PROFESSOR’</a:t>
            </a:r>
            <a:endParaRPr lang="en-US" dirty="0">
              <a:solidFill>
                <a:schemeClr val="bg1"/>
              </a:solidFill>
            </a:endParaRPr>
          </a:p>
        </p:txBody>
      </p:sp>
      <p:sp>
        <p:nvSpPr>
          <p:cNvPr id="26" name="TextBox 25"/>
          <p:cNvSpPr txBox="1"/>
          <p:nvPr/>
        </p:nvSpPr>
        <p:spPr>
          <a:xfrm>
            <a:off x="4038600" y="948690"/>
            <a:ext cx="5105400" cy="5632311"/>
          </a:xfrm>
          <a:prstGeom prst="rect">
            <a:avLst/>
          </a:prstGeom>
          <a:solidFill>
            <a:schemeClr val="bg2">
              <a:lumMod val="25000"/>
            </a:schemeClr>
          </a:solidFill>
        </p:spPr>
        <p:txBody>
          <a:bodyPr wrap="square" rtlCol="0">
            <a:spAutoFit/>
          </a:bodyPr>
          <a:lstStyle/>
          <a:p>
            <a:pPr fontAlgn="base"/>
            <a:r>
              <a:rPr lang="en-US" dirty="0" smtClean="0">
                <a:solidFill>
                  <a:schemeClr val="bg1"/>
                </a:solidFill>
              </a:rPr>
              <a:t>void search(char* pat, char* txt)</a:t>
            </a:r>
          </a:p>
          <a:p>
            <a:pPr fontAlgn="base"/>
            <a:r>
              <a:rPr lang="en-US" dirty="0" smtClean="0">
                <a:solidFill>
                  <a:schemeClr val="bg1"/>
                </a:solidFill>
              </a:rPr>
              <a:t>{</a:t>
            </a:r>
          </a:p>
          <a:p>
            <a:pPr fontAlgn="base"/>
            <a:r>
              <a:rPr lang="en-US" dirty="0" smtClean="0">
                <a:solidFill>
                  <a:schemeClr val="bg1"/>
                </a:solidFill>
              </a:rPr>
              <a:t>    </a:t>
            </a:r>
            <a:r>
              <a:rPr lang="en-US" dirty="0" err="1" smtClean="0">
                <a:solidFill>
                  <a:schemeClr val="bg1"/>
                </a:solidFill>
              </a:rPr>
              <a:t>int</a:t>
            </a:r>
            <a:r>
              <a:rPr lang="en-US" dirty="0" smtClean="0">
                <a:solidFill>
                  <a:schemeClr val="bg1"/>
                </a:solidFill>
              </a:rPr>
              <a:t> M = </a:t>
            </a:r>
            <a:r>
              <a:rPr lang="en-US" dirty="0" err="1" smtClean="0">
                <a:solidFill>
                  <a:schemeClr val="bg1"/>
                </a:solidFill>
              </a:rPr>
              <a:t>strlen</a:t>
            </a:r>
            <a:r>
              <a:rPr lang="en-US" dirty="0" smtClean="0">
                <a:solidFill>
                  <a:schemeClr val="bg1"/>
                </a:solidFill>
              </a:rPr>
              <a:t>(pat);</a:t>
            </a:r>
          </a:p>
          <a:p>
            <a:pPr fontAlgn="base"/>
            <a:r>
              <a:rPr lang="en-US" dirty="0" smtClean="0">
                <a:solidFill>
                  <a:schemeClr val="bg1"/>
                </a:solidFill>
              </a:rPr>
              <a:t>    </a:t>
            </a:r>
            <a:r>
              <a:rPr lang="en-US" dirty="0" err="1" smtClean="0">
                <a:solidFill>
                  <a:schemeClr val="bg1"/>
                </a:solidFill>
              </a:rPr>
              <a:t>int</a:t>
            </a:r>
            <a:r>
              <a:rPr lang="en-US" dirty="0" smtClean="0">
                <a:solidFill>
                  <a:schemeClr val="bg1"/>
                </a:solidFill>
              </a:rPr>
              <a:t> N = </a:t>
            </a:r>
            <a:r>
              <a:rPr lang="en-US" dirty="0" err="1" smtClean="0">
                <a:solidFill>
                  <a:schemeClr val="bg1"/>
                </a:solidFill>
              </a:rPr>
              <a:t>strlen</a:t>
            </a:r>
            <a:r>
              <a:rPr lang="en-US" dirty="0" smtClean="0">
                <a:solidFill>
                  <a:schemeClr val="bg1"/>
                </a:solidFill>
              </a:rPr>
              <a:t>(txt);</a:t>
            </a:r>
          </a:p>
          <a:p>
            <a:pPr fontAlgn="base"/>
            <a:r>
              <a:rPr lang="en-US" dirty="0" smtClean="0">
                <a:solidFill>
                  <a:schemeClr val="bg1"/>
                </a:solidFill>
              </a:rPr>
              <a:t>     for (</a:t>
            </a:r>
            <a:r>
              <a:rPr lang="en-US" dirty="0" err="1" smtClean="0">
                <a:solidFill>
                  <a:schemeClr val="bg1"/>
                </a:solidFill>
              </a:rPr>
              <a:t>int</a:t>
            </a:r>
            <a:r>
              <a:rPr lang="en-US" dirty="0" smtClean="0">
                <a:solidFill>
                  <a:schemeClr val="bg1"/>
                </a:solidFill>
              </a:rPr>
              <a:t> </a:t>
            </a:r>
            <a:r>
              <a:rPr lang="en-US" dirty="0" err="1" smtClean="0">
                <a:solidFill>
                  <a:schemeClr val="bg1"/>
                </a:solidFill>
              </a:rPr>
              <a:t>i</a:t>
            </a:r>
            <a:r>
              <a:rPr lang="en-US" dirty="0" smtClean="0">
                <a:solidFill>
                  <a:schemeClr val="bg1"/>
                </a:solidFill>
              </a:rPr>
              <a:t> = 0; </a:t>
            </a:r>
            <a:r>
              <a:rPr lang="en-US" dirty="0" err="1" smtClean="0">
                <a:solidFill>
                  <a:schemeClr val="bg1"/>
                </a:solidFill>
              </a:rPr>
              <a:t>i</a:t>
            </a:r>
            <a:r>
              <a:rPr lang="en-US" dirty="0" smtClean="0">
                <a:solidFill>
                  <a:schemeClr val="bg1"/>
                </a:solidFill>
              </a:rPr>
              <a:t> &lt;= N - M; </a:t>
            </a:r>
            <a:r>
              <a:rPr lang="en-US" dirty="0" err="1" smtClean="0">
                <a:solidFill>
                  <a:schemeClr val="bg1"/>
                </a:solidFill>
              </a:rPr>
              <a:t>i</a:t>
            </a:r>
            <a:r>
              <a:rPr lang="en-US" dirty="0" smtClean="0">
                <a:solidFill>
                  <a:schemeClr val="bg1"/>
                </a:solidFill>
              </a:rPr>
              <a:t>++) {</a:t>
            </a:r>
          </a:p>
          <a:p>
            <a:pPr fontAlgn="base"/>
            <a:r>
              <a:rPr lang="en-US" dirty="0" smtClean="0">
                <a:solidFill>
                  <a:schemeClr val="bg1"/>
                </a:solidFill>
              </a:rPr>
              <a:t>         for (</a:t>
            </a:r>
            <a:r>
              <a:rPr lang="en-US" dirty="0" err="1" smtClean="0">
                <a:solidFill>
                  <a:schemeClr val="bg1"/>
                </a:solidFill>
              </a:rPr>
              <a:t>int</a:t>
            </a:r>
            <a:r>
              <a:rPr lang="en-US" dirty="0" smtClean="0">
                <a:solidFill>
                  <a:schemeClr val="bg1"/>
                </a:solidFill>
              </a:rPr>
              <a:t> j = 0; j &lt; M; j++)</a:t>
            </a:r>
          </a:p>
          <a:p>
            <a:pPr fontAlgn="base"/>
            <a:r>
              <a:rPr lang="en-US" dirty="0" smtClean="0">
                <a:solidFill>
                  <a:schemeClr val="bg1"/>
                </a:solidFill>
              </a:rPr>
              <a:t>            if (txt[</a:t>
            </a:r>
            <a:r>
              <a:rPr lang="en-US" dirty="0" err="1" smtClean="0">
                <a:solidFill>
                  <a:schemeClr val="bg1"/>
                </a:solidFill>
              </a:rPr>
              <a:t>i</a:t>
            </a:r>
            <a:r>
              <a:rPr lang="en-US" dirty="0" smtClean="0">
                <a:solidFill>
                  <a:schemeClr val="bg1"/>
                </a:solidFill>
              </a:rPr>
              <a:t> + j] != pat[j])        break;</a:t>
            </a:r>
          </a:p>
          <a:p>
            <a:pPr fontAlgn="base"/>
            <a:r>
              <a:rPr lang="en-US" dirty="0" smtClean="0">
                <a:solidFill>
                  <a:schemeClr val="bg1"/>
                </a:solidFill>
              </a:rPr>
              <a:t> </a:t>
            </a:r>
          </a:p>
          <a:p>
            <a:pPr fontAlgn="base"/>
            <a:r>
              <a:rPr lang="en-US" dirty="0" smtClean="0">
                <a:solidFill>
                  <a:schemeClr val="bg1"/>
                </a:solidFill>
              </a:rPr>
              <a:t>        if (j == M) // if pat[0...M-1] = txt[</a:t>
            </a:r>
            <a:r>
              <a:rPr lang="en-US" dirty="0" err="1" smtClean="0">
                <a:solidFill>
                  <a:schemeClr val="bg1"/>
                </a:solidFill>
              </a:rPr>
              <a:t>i</a:t>
            </a:r>
            <a:r>
              <a:rPr lang="en-US" dirty="0" smtClean="0">
                <a:solidFill>
                  <a:schemeClr val="bg1"/>
                </a:solidFill>
              </a:rPr>
              <a:t>, i+1, ...i+M-1]</a:t>
            </a:r>
          </a:p>
          <a:p>
            <a:pPr fontAlgn="base"/>
            <a:r>
              <a:rPr lang="en-US" dirty="0" smtClean="0">
                <a:solidFill>
                  <a:schemeClr val="bg1"/>
                </a:solidFill>
              </a:rPr>
              <a:t>            </a:t>
            </a:r>
            <a:r>
              <a:rPr lang="en-US" dirty="0" err="1" smtClean="0">
                <a:solidFill>
                  <a:schemeClr val="bg1"/>
                </a:solidFill>
              </a:rPr>
              <a:t>printf</a:t>
            </a:r>
            <a:r>
              <a:rPr lang="en-US" dirty="0" smtClean="0">
                <a:solidFill>
                  <a:schemeClr val="bg1"/>
                </a:solidFill>
              </a:rPr>
              <a:t>("Pattern found at index %d ", </a:t>
            </a:r>
            <a:r>
              <a:rPr lang="en-US" dirty="0" err="1" smtClean="0">
                <a:solidFill>
                  <a:schemeClr val="bg1"/>
                </a:solidFill>
              </a:rPr>
              <a:t>i</a:t>
            </a:r>
            <a:r>
              <a:rPr lang="en-US" dirty="0" smtClean="0">
                <a:solidFill>
                  <a:schemeClr val="bg1"/>
                </a:solidFill>
              </a:rPr>
              <a:t>);</a:t>
            </a:r>
          </a:p>
          <a:p>
            <a:pPr fontAlgn="base"/>
            <a:r>
              <a:rPr lang="en-US" dirty="0" smtClean="0">
                <a:solidFill>
                  <a:schemeClr val="bg1"/>
                </a:solidFill>
              </a:rPr>
              <a:t>    }</a:t>
            </a:r>
          </a:p>
          <a:p>
            <a:pPr fontAlgn="base"/>
            <a:r>
              <a:rPr lang="en-US" dirty="0" smtClean="0">
                <a:solidFill>
                  <a:schemeClr val="bg1"/>
                </a:solidFill>
              </a:rPr>
              <a:t>}</a:t>
            </a:r>
          </a:p>
          <a:p>
            <a:pPr fontAlgn="base"/>
            <a:r>
              <a:rPr lang="en-US" dirty="0" smtClean="0">
                <a:solidFill>
                  <a:schemeClr val="bg1"/>
                </a:solidFill>
              </a:rPr>
              <a:t> </a:t>
            </a:r>
          </a:p>
          <a:p>
            <a:pPr fontAlgn="base"/>
            <a:r>
              <a:rPr lang="en-US" dirty="0" err="1" smtClean="0">
                <a:solidFill>
                  <a:schemeClr val="bg1"/>
                </a:solidFill>
              </a:rPr>
              <a:t>int</a:t>
            </a:r>
            <a:r>
              <a:rPr lang="en-US" dirty="0" smtClean="0">
                <a:solidFill>
                  <a:schemeClr val="bg1"/>
                </a:solidFill>
              </a:rPr>
              <a:t> main()</a:t>
            </a:r>
          </a:p>
          <a:p>
            <a:pPr fontAlgn="base"/>
            <a:r>
              <a:rPr lang="en-US" dirty="0" smtClean="0">
                <a:solidFill>
                  <a:schemeClr val="bg1"/>
                </a:solidFill>
              </a:rPr>
              <a:t>{</a:t>
            </a:r>
          </a:p>
          <a:p>
            <a:pPr fontAlgn="base"/>
            <a:r>
              <a:rPr lang="en-US" dirty="0" smtClean="0">
                <a:solidFill>
                  <a:schemeClr val="bg1"/>
                </a:solidFill>
              </a:rPr>
              <a:t>    char txt[] = "ABAAABABAA";</a:t>
            </a:r>
          </a:p>
          <a:p>
            <a:pPr fontAlgn="base"/>
            <a:r>
              <a:rPr lang="en-US" dirty="0" smtClean="0">
                <a:solidFill>
                  <a:schemeClr val="bg1"/>
                </a:solidFill>
              </a:rPr>
              <a:t>    char pat[] = "AABA";</a:t>
            </a:r>
          </a:p>
          <a:p>
            <a:pPr fontAlgn="base"/>
            <a:r>
              <a:rPr lang="en-US" dirty="0" smtClean="0">
                <a:solidFill>
                  <a:schemeClr val="bg1"/>
                </a:solidFill>
              </a:rPr>
              <a:t>    search(pat, txt);</a:t>
            </a:r>
          </a:p>
          <a:p>
            <a:pPr fontAlgn="base"/>
            <a:r>
              <a:rPr lang="en-US" dirty="0" smtClean="0">
                <a:solidFill>
                  <a:schemeClr val="bg1"/>
                </a:solidFill>
              </a:rPr>
              <a:t>    return 0;</a:t>
            </a:r>
          </a:p>
          <a:p>
            <a:pPr fontAlgn="base"/>
            <a:r>
              <a:rPr lang="en-US" dirty="0" smtClean="0">
                <a:solidFill>
                  <a:schemeClr val="bg1"/>
                </a:solidFill>
              </a:rPr>
              <a:t>}</a:t>
            </a:r>
            <a:endParaRPr lang="en-US" dirty="0">
              <a:solidFill>
                <a:schemeClr val="bg1"/>
              </a:solidFill>
            </a:endParaRPr>
          </a:p>
        </p:txBody>
      </p:sp>
      <p:sp>
        <p:nvSpPr>
          <p:cNvPr id="12" name="Rectangle 11"/>
          <p:cNvSpPr/>
          <p:nvPr/>
        </p:nvSpPr>
        <p:spPr>
          <a:xfrm>
            <a:off x="4953000" y="4114800"/>
            <a:ext cx="5105400" cy="304800"/>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152400"/>
            <a:ext cx="6477000" cy="646331"/>
          </a:xfrm>
          <a:prstGeom prst="rect">
            <a:avLst/>
          </a:prstGeom>
          <a:noFill/>
        </p:spPr>
        <p:txBody>
          <a:bodyPr wrap="square" rtlCol="0">
            <a:spAutoFit/>
          </a:bodyPr>
          <a:lstStyle/>
          <a:p>
            <a:r>
              <a:rPr lang="en-US" sz="3600" dirty="0" smtClean="0">
                <a:solidFill>
                  <a:schemeClr val="bg1"/>
                </a:solidFill>
              </a:rPr>
              <a:t>CSE 203: Data Structure</a:t>
            </a:r>
            <a:endParaRPr lang="en-US" sz="3600" dirty="0">
              <a:solidFill>
                <a:schemeClr val="bg1"/>
              </a:solidFill>
            </a:endParaRPr>
          </a:p>
        </p:txBody>
      </p:sp>
      <p:sp>
        <p:nvSpPr>
          <p:cNvPr id="7" name="TextBox 6"/>
          <p:cNvSpPr txBox="1"/>
          <p:nvPr/>
        </p:nvSpPr>
        <p:spPr>
          <a:xfrm>
            <a:off x="7467600" y="76200"/>
            <a:ext cx="1676400" cy="830997"/>
          </a:xfrm>
          <a:prstGeom prst="rect">
            <a:avLst/>
          </a:prstGeom>
          <a:noFill/>
        </p:spPr>
        <p:txBody>
          <a:bodyPr wrap="square" rtlCol="0">
            <a:spAutoFit/>
          </a:bodyPr>
          <a:lstStyle/>
          <a:p>
            <a:r>
              <a:rPr lang="en-US" sz="2400" dirty="0" smtClean="0">
                <a:solidFill>
                  <a:srgbClr val="C00000"/>
                </a:solidFill>
              </a:rPr>
              <a:t>Data Structure</a:t>
            </a:r>
            <a:endParaRPr lang="en-US" sz="2400" dirty="0">
              <a:solidFill>
                <a:srgbClr val="C00000"/>
              </a:solidFill>
            </a:endParaRPr>
          </a:p>
        </p:txBody>
      </p:sp>
      <p:sp>
        <p:nvSpPr>
          <p:cNvPr id="5" name="TextBox 4"/>
          <p:cNvSpPr txBox="1"/>
          <p:nvPr/>
        </p:nvSpPr>
        <p:spPr>
          <a:xfrm>
            <a:off x="685800" y="838200"/>
            <a:ext cx="5105400" cy="523220"/>
          </a:xfrm>
          <a:prstGeom prst="rect">
            <a:avLst/>
          </a:prstGeom>
          <a:noFill/>
        </p:spPr>
        <p:txBody>
          <a:bodyPr wrap="square" rtlCol="0">
            <a:spAutoFit/>
          </a:bodyPr>
          <a:lstStyle/>
          <a:p>
            <a:r>
              <a:rPr lang="en-US" sz="2800" dirty="0" smtClean="0">
                <a:solidFill>
                  <a:schemeClr val="bg1"/>
                </a:solidFill>
              </a:rPr>
              <a:t>String Operations:</a:t>
            </a:r>
            <a:endParaRPr lang="en-US" sz="2800" dirty="0">
              <a:solidFill>
                <a:schemeClr val="bg1"/>
              </a:solidFill>
            </a:endParaRPr>
          </a:p>
        </p:txBody>
      </p:sp>
      <p:sp>
        <p:nvSpPr>
          <p:cNvPr id="13" name="TextBox 12"/>
          <p:cNvSpPr txBox="1"/>
          <p:nvPr/>
        </p:nvSpPr>
        <p:spPr>
          <a:xfrm>
            <a:off x="0" y="1524000"/>
            <a:ext cx="1828800" cy="1200329"/>
          </a:xfrm>
          <a:prstGeom prst="rect">
            <a:avLst/>
          </a:prstGeom>
          <a:noFill/>
        </p:spPr>
        <p:txBody>
          <a:bodyPr wrap="square" rtlCol="0">
            <a:spAutoFit/>
          </a:bodyPr>
          <a:lstStyle/>
          <a:p>
            <a:r>
              <a:rPr lang="en-US" sz="2400" dirty="0" smtClean="0">
                <a:solidFill>
                  <a:schemeClr val="bg1"/>
                </a:solidFill>
              </a:rPr>
              <a:t>2. Indexing/</a:t>
            </a:r>
          </a:p>
          <a:p>
            <a:r>
              <a:rPr lang="en-US" sz="2400" dirty="0" smtClean="0">
                <a:solidFill>
                  <a:schemeClr val="bg1"/>
                </a:solidFill>
              </a:rPr>
              <a:t>Pattern matching:</a:t>
            </a:r>
            <a:endParaRPr lang="en-US" sz="2400" dirty="0">
              <a:solidFill>
                <a:schemeClr val="bg1"/>
              </a:solidFill>
            </a:endParaRPr>
          </a:p>
        </p:txBody>
      </p:sp>
      <p:sp>
        <p:nvSpPr>
          <p:cNvPr id="14" name="TextBox 13"/>
          <p:cNvSpPr txBox="1"/>
          <p:nvPr/>
        </p:nvSpPr>
        <p:spPr>
          <a:xfrm>
            <a:off x="2057400" y="1600200"/>
            <a:ext cx="4114800" cy="400110"/>
          </a:xfrm>
          <a:prstGeom prst="rect">
            <a:avLst/>
          </a:prstGeom>
          <a:noFill/>
        </p:spPr>
        <p:txBody>
          <a:bodyPr wrap="square" rtlCol="0">
            <a:spAutoFit/>
          </a:bodyPr>
          <a:lstStyle/>
          <a:p>
            <a:r>
              <a:rPr lang="en-US" sz="2000" dirty="0" smtClean="0">
                <a:solidFill>
                  <a:schemeClr val="bg1"/>
                </a:solidFill>
              </a:rPr>
              <a:t>Where a pattern P is found in a text T</a:t>
            </a:r>
            <a:endParaRPr lang="en-US" sz="2000" dirty="0">
              <a:solidFill>
                <a:schemeClr val="bg1"/>
              </a:solidFill>
            </a:endParaRPr>
          </a:p>
        </p:txBody>
      </p:sp>
      <p:sp>
        <p:nvSpPr>
          <p:cNvPr id="15" name="TextBox 14"/>
          <p:cNvSpPr txBox="1"/>
          <p:nvPr/>
        </p:nvSpPr>
        <p:spPr>
          <a:xfrm>
            <a:off x="2057400" y="2209800"/>
            <a:ext cx="4648200" cy="381000"/>
          </a:xfrm>
          <a:prstGeom prst="rect">
            <a:avLst/>
          </a:prstGeom>
          <a:noFill/>
        </p:spPr>
        <p:txBody>
          <a:bodyPr wrap="square" rtlCol="0">
            <a:spAutoFit/>
          </a:bodyPr>
          <a:lstStyle/>
          <a:p>
            <a:r>
              <a:rPr lang="en-US" dirty="0" smtClean="0">
                <a:solidFill>
                  <a:schemeClr val="bg1"/>
                </a:solidFill>
              </a:rPr>
              <a:t>INDEX (Text, Pattern)</a:t>
            </a:r>
            <a:endParaRPr lang="en-US" dirty="0">
              <a:solidFill>
                <a:schemeClr val="bg1"/>
              </a:solidFill>
            </a:endParaRPr>
          </a:p>
        </p:txBody>
      </p:sp>
      <p:sp>
        <p:nvSpPr>
          <p:cNvPr id="17" name="TextBox 16"/>
          <p:cNvSpPr txBox="1"/>
          <p:nvPr/>
        </p:nvSpPr>
        <p:spPr>
          <a:xfrm>
            <a:off x="2057400" y="3048000"/>
            <a:ext cx="4648200" cy="369332"/>
          </a:xfrm>
          <a:prstGeom prst="rect">
            <a:avLst/>
          </a:prstGeom>
          <a:noFill/>
        </p:spPr>
        <p:txBody>
          <a:bodyPr wrap="square" rtlCol="0">
            <a:spAutoFit/>
          </a:bodyPr>
          <a:lstStyle/>
          <a:p>
            <a:r>
              <a:rPr lang="en-US" dirty="0" smtClean="0">
                <a:solidFill>
                  <a:schemeClr val="bg1"/>
                </a:solidFill>
              </a:rPr>
              <a:t>INDEX (T, P)</a:t>
            </a:r>
            <a:endParaRPr lang="en-US" dirty="0">
              <a:solidFill>
                <a:schemeClr val="bg1"/>
              </a:solidFill>
            </a:endParaRPr>
          </a:p>
        </p:txBody>
      </p:sp>
      <p:sp>
        <p:nvSpPr>
          <p:cNvPr id="16" name="Rectangle 15"/>
          <p:cNvSpPr/>
          <p:nvPr/>
        </p:nvSpPr>
        <p:spPr>
          <a:xfrm>
            <a:off x="838200" y="3505200"/>
            <a:ext cx="2895600" cy="2895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M=4</a:t>
            </a:r>
          </a:p>
          <a:p>
            <a:pPr algn="ctr"/>
            <a:r>
              <a:rPr lang="en-US" dirty="0" smtClean="0"/>
              <a:t>N=10</a:t>
            </a:r>
          </a:p>
          <a:p>
            <a:pPr algn="ctr"/>
            <a:r>
              <a:rPr lang="en-US" dirty="0" smtClean="0"/>
              <a:t>N-M=6</a:t>
            </a:r>
          </a:p>
          <a:p>
            <a:pPr algn="ctr"/>
            <a:endParaRPr lang="en-US" dirty="0" smtClean="0"/>
          </a:p>
          <a:p>
            <a:pPr algn="ctr"/>
            <a:r>
              <a:rPr lang="en-US" dirty="0" smtClean="0"/>
              <a:t>When </a:t>
            </a:r>
            <a:r>
              <a:rPr lang="en-US" dirty="0" err="1" smtClean="0"/>
              <a:t>i</a:t>
            </a:r>
            <a:r>
              <a:rPr lang="en-US" dirty="0" smtClean="0"/>
              <a:t>=1</a:t>
            </a:r>
          </a:p>
          <a:p>
            <a:pPr algn="ctr"/>
            <a:r>
              <a:rPr lang="en-US" dirty="0" smtClean="0"/>
              <a:t>For j=0,   text[1]!=pat[0]</a:t>
            </a:r>
          </a:p>
          <a:p>
            <a:pPr algn="ctr"/>
            <a:r>
              <a:rPr lang="en-US" dirty="0" smtClean="0"/>
              <a:t>Break j loop</a:t>
            </a:r>
            <a:endParaRPr lang="en-US" dirty="0"/>
          </a:p>
        </p:txBody>
      </p:sp>
      <p:sp>
        <p:nvSpPr>
          <p:cNvPr id="18" name="TextBox 17"/>
          <p:cNvSpPr txBox="1"/>
          <p:nvPr/>
        </p:nvSpPr>
        <p:spPr>
          <a:xfrm>
            <a:off x="2057400" y="2590800"/>
            <a:ext cx="3429000" cy="369332"/>
          </a:xfrm>
          <a:prstGeom prst="rect">
            <a:avLst/>
          </a:prstGeom>
          <a:noFill/>
        </p:spPr>
        <p:txBody>
          <a:bodyPr wrap="square" rtlCol="0">
            <a:spAutoFit/>
          </a:bodyPr>
          <a:lstStyle/>
          <a:p>
            <a:r>
              <a:rPr lang="en-US" dirty="0" smtClean="0">
                <a:solidFill>
                  <a:schemeClr val="bg1"/>
                </a:solidFill>
              </a:rPr>
              <a:t>T=‘HIS FATHER IS THE PROFESSOR’</a:t>
            </a:r>
            <a:endParaRPr lang="en-US" dirty="0">
              <a:solidFill>
                <a:schemeClr val="bg1"/>
              </a:solidFill>
            </a:endParaRPr>
          </a:p>
        </p:txBody>
      </p:sp>
      <p:sp>
        <p:nvSpPr>
          <p:cNvPr id="26" name="TextBox 25"/>
          <p:cNvSpPr txBox="1"/>
          <p:nvPr/>
        </p:nvSpPr>
        <p:spPr>
          <a:xfrm>
            <a:off x="4038600" y="948690"/>
            <a:ext cx="5105400" cy="5632311"/>
          </a:xfrm>
          <a:prstGeom prst="rect">
            <a:avLst/>
          </a:prstGeom>
          <a:solidFill>
            <a:schemeClr val="bg2">
              <a:lumMod val="25000"/>
            </a:schemeClr>
          </a:solidFill>
        </p:spPr>
        <p:txBody>
          <a:bodyPr wrap="square" rtlCol="0">
            <a:spAutoFit/>
          </a:bodyPr>
          <a:lstStyle/>
          <a:p>
            <a:pPr fontAlgn="base"/>
            <a:r>
              <a:rPr lang="en-US" dirty="0" smtClean="0">
                <a:solidFill>
                  <a:schemeClr val="bg1"/>
                </a:solidFill>
              </a:rPr>
              <a:t>void search(char* pat, char* txt)</a:t>
            </a:r>
          </a:p>
          <a:p>
            <a:pPr fontAlgn="base"/>
            <a:r>
              <a:rPr lang="en-US" dirty="0" smtClean="0">
                <a:solidFill>
                  <a:schemeClr val="bg1"/>
                </a:solidFill>
              </a:rPr>
              <a:t>{</a:t>
            </a:r>
          </a:p>
          <a:p>
            <a:pPr fontAlgn="base"/>
            <a:r>
              <a:rPr lang="en-US" dirty="0" smtClean="0">
                <a:solidFill>
                  <a:schemeClr val="bg1"/>
                </a:solidFill>
              </a:rPr>
              <a:t>    </a:t>
            </a:r>
            <a:r>
              <a:rPr lang="en-US" dirty="0" err="1" smtClean="0">
                <a:solidFill>
                  <a:schemeClr val="bg1"/>
                </a:solidFill>
              </a:rPr>
              <a:t>int</a:t>
            </a:r>
            <a:r>
              <a:rPr lang="en-US" dirty="0" smtClean="0">
                <a:solidFill>
                  <a:schemeClr val="bg1"/>
                </a:solidFill>
              </a:rPr>
              <a:t> M = </a:t>
            </a:r>
            <a:r>
              <a:rPr lang="en-US" dirty="0" err="1" smtClean="0">
                <a:solidFill>
                  <a:schemeClr val="bg1"/>
                </a:solidFill>
              </a:rPr>
              <a:t>strlen</a:t>
            </a:r>
            <a:r>
              <a:rPr lang="en-US" dirty="0" smtClean="0">
                <a:solidFill>
                  <a:schemeClr val="bg1"/>
                </a:solidFill>
              </a:rPr>
              <a:t>(pat);</a:t>
            </a:r>
          </a:p>
          <a:p>
            <a:pPr fontAlgn="base"/>
            <a:r>
              <a:rPr lang="en-US" dirty="0" smtClean="0">
                <a:solidFill>
                  <a:schemeClr val="bg1"/>
                </a:solidFill>
              </a:rPr>
              <a:t>    </a:t>
            </a:r>
            <a:r>
              <a:rPr lang="en-US" dirty="0" err="1" smtClean="0">
                <a:solidFill>
                  <a:schemeClr val="bg1"/>
                </a:solidFill>
              </a:rPr>
              <a:t>int</a:t>
            </a:r>
            <a:r>
              <a:rPr lang="en-US" dirty="0" smtClean="0">
                <a:solidFill>
                  <a:schemeClr val="bg1"/>
                </a:solidFill>
              </a:rPr>
              <a:t> N = </a:t>
            </a:r>
            <a:r>
              <a:rPr lang="en-US" dirty="0" err="1" smtClean="0">
                <a:solidFill>
                  <a:schemeClr val="bg1"/>
                </a:solidFill>
              </a:rPr>
              <a:t>strlen</a:t>
            </a:r>
            <a:r>
              <a:rPr lang="en-US" dirty="0" smtClean="0">
                <a:solidFill>
                  <a:schemeClr val="bg1"/>
                </a:solidFill>
              </a:rPr>
              <a:t>(txt);</a:t>
            </a:r>
          </a:p>
          <a:p>
            <a:pPr fontAlgn="base"/>
            <a:r>
              <a:rPr lang="en-US" dirty="0" smtClean="0">
                <a:solidFill>
                  <a:schemeClr val="bg1"/>
                </a:solidFill>
              </a:rPr>
              <a:t>     for (</a:t>
            </a:r>
            <a:r>
              <a:rPr lang="en-US" dirty="0" err="1" smtClean="0">
                <a:solidFill>
                  <a:schemeClr val="bg1"/>
                </a:solidFill>
              </a:rPr>
              <a:t>int</a:t>
            </a:r>
            <a:r>
              <a:rPr lang="en-US" dirty="0" smtClean="0">
                <a:solidFill>
                  <a:schemeClr val="bg1"/>
                </a:solidFill>
              </a:rPr>
              <a:t> </a:t>
            </a:r>
            <a:r>
              <a:rPr lang="en-US" dirty="0" err="1" smtClean="0">
                <a:solidFill>
                  <a:schemeClr val="bg1"/>
                </a:solidFill>
              </a:rPr>
              <a:t>i</a:t>
            </a:r>
            <a:r>
              <a:rPr lang="en-US" dirty="0" smtClean="0">
                <a:solidFill>
                  <a:schemeClr val="bg1"/>
                </a:solidFill>
              </a:rPr>
              <a:t> = 0; </a:t>
            </a:r>
            <a:r>
              <a:rPr lang="en-US" dirty="0" err="1" smtClean="0">
                <a:solidFill>
                  <a:schemeClr val="bg1"/>
                </a:solidFill>
              </a:rPr>
              <a:t>i</a:t>
            </a:r>
            <a:r>
              <a:rPr lang="en-US" dirty="0" smtClean="0">
                <a:solidFill>
                  <a:schemeClr val="bg1"/>
                </a:solidFill>
              </a:rPr>
              <a:t> &lt;= N - M; </a:t>
            </a:r>
            <a:r>
              <a:rPr lang="en-US" dirty="0" err="1" smtClean="0">
                <a:solidFill>
                  <a:schemeClr val="bg1"/>
                </a:solidFill>
              </a:rPr>
              <a:t>i</a:t>
            </a:r>
            <a:r>
              <a:rPr lang="en-US" dirty="0" smtClean="0">
                <a:solidFill>
                  <a:schemeClr val="bg1"/>
                </a:solidFill>
              </a:rPr>
              <a:t>++) {</a:t>
            </a:r>
          </a:p>
          <a:p>
            <a:pPr fontAlgn="base"/>
            <a:r>
              <a:rPr lang="en-US" dirty="0" smtClean="0">
                <a:solidFill>
                  <a:schemeClr val="bg1"/>
                </a:solidFill>
              </a:rPr>
              <a:t>         for (</a:t>
            </a:r>
            <a:r>
              <a:rPr lang="en-US" dirty="0" err="1" smtClean="0">
                <a:solidFill>
                  <a:schemeClr val="bg1"/>
                </a:solidFill>
              </a:rPr>
              <a:t>int</a:t>
            </a:r>
            <a:r>
              <a:rPr lang="en-US" dirty="0" smtClean="0">
                <a:solidFill>
                  <a:schemeClr val="bg1"/>
                </a:solidFill>
              </a:rPr>
              <a:t> j = 0; j &lt; M; j++)</a:t>
            </a:r>
          </a:p>
          <a:p>
            <a:pPr fontAlgn="base"/>
            <a:r>
              <a:rPr lang="en-US" dirty="0" smtClean="0">
                <a:solidFill>
                  <a:schemeClr val="bg1"/>
                </a:solidFill>
              </a:rPr>
              <a:t>            if (txt[</a:t>
            </a:r>
            <a:r>
              <a:rPr lang="en-US" dirty="0" err="1" smtClean="0">
                <a:solidFill>
                  <a:schemeClr val="bg1"/>
                </a:solidFill>
              </a:rPr>
              <a:t>i</a:t>
            </a:r>
            <a:r>
              <a:rPr lang="en-US" dirty="0" smtClean="0">
                <a:solidFill>
                  <a:schemeClr val="bg1"/>
                </a:solidFill>
              </a:rPr>
              <a:t> + j] != pat[j])        break;</a:t>
            </a:r>
          </a:p>
          <a:p>
            <a:pPr fontAlgn="base"/>
            <a:r>
              <a:rPr lang="en-US" dirty="0" smtClean="0">
                <a:solidFill>
                  <a:schemeClr val="bg1"/>
                </a:solidFill>
              </a:rPr>
              <a:t> </a:t>
            </a:r>
          </a:p>
          <a:p>
            <a:pPr fontAlgn="base"/>
            <a:r>
              <a:rPr lang="en-US" dirty="0" smtClean="0">
                <a:solidFill>
                  <a:schemeClr val="bg1"/>
                </a:solidFill>
              </a:rPr>
              <a:t>        if (j == M) // if pat[0...M-1] = txt[</a:t>
            </a:r>
            <a:r>
              <a:rPr lang="en-US" dirty="0" err="1" smtClean="0">
                <a:solidFill>
                  <a:schemeClr val="bg1"/>
                </a:solidFill>
              </a:rPr>
              <a:t>i</a:t>
            </a:r>
            <a:r>
              <a:rPr lang="en-US" dirty="0" smtClean="0">
                <a:solidFill>
                  <a:schemeClr val="bg1"/>
                </a:solidFill>
              </a:rPr>
              <a:t>, i+1, ...i+M-1]</a:t>
            </a:r>
          </a:p>
          <a:p>
            <a:pPr fontAlgn="base"/>
            <a:r>
              <a:rPr lang="en-US" dirty="0" smtClean="0">
                <a:solidFill>
                  <a:schemeClr val="bg1"/>
                </a:solidFill>
              </a:rPr>
              <a:t>            </a:t>
            </a:r>
            <a:r>
              <a:rPr lang="en-US" dirty="0" err="1" smtClean="0">
                <a:solidFill>
                  <a:schemeClr val="bg1"/>
                </a:solidFill>
              </a:rPr>
              <a:t>printf</a:t>
            </a:r>
            <a:r>
              <a:rPr lang="en-US" dirty="0" smtClean="0">
                <a:solidFill>
                  <a:schemeClr val="bg1"/>
                </a:solidFill>
              </a:rPr>
              <a:t>("Pattern found at index %d ", </a:t>
            </a:r>
            <a:r>
              <a:rPr lang="en-US" dirty="0" err="1" smtClean="0">
                <a:solidFill>
                  <a:schemeClr val="bg1"/>
                </a:solidFill>
              </a:rPr>
              <a:t>i</a:t>
            </a:r>
            <a:r>
              <a:rPr lang="en-US" dirty="0" smtClean="0">
                <a:solidFill>
                  <a:schemeClr val="bg1"/>
                </a:solidFill>
              </a:rPr>
              <a:t>);</a:t>
            </a:r>
          </a:p>
          <a:p>
            <a:pPr fontAlgn="base"/>
            <a:r>
              <a:rPr lang="en-US" dirty="0" smtClean="0">
                <a:solidFill>
                  <a:schemeClr val="bg1"/>
                </a:solidFill>
              </a:rPr>
              <a:t>    }</a:t>
            </a:r>
          </a:p>
          <a:p>
            <a:pPr fontAlgn="base"/>
            <a:r>
              <a:rPr lang="en-US" dirty="0" smtClean="0">
                <a:solidFill>
                  <a:schemeClr val="bg1"/>
                </a:solidFill>
              </a:rPr>
              <a:t>}</a:t>
            </a:r>
          </a:p>
          <a:p>
            <a:pPr fontAlgn="base"/>
            <a:r>
              <a:rPr lang="en-US" dirty="0" smtClean="0">
                <a:solidFill>
                  <a:schemeClr val="bg1"/>
                </a:solidFill>
              </a:rPr>
              <a:t> </a:t>
            </a:r>
          </a:p>
          <a:p>
            <a:pPr fontAlgn="base"/>
            <a:r>
              <a:rPr lang="en-US" dirty="0" err="1" smtClean="0">
                <a:solidFill>
                  <a:schemeClr val="bg1"/>
                </a:solidFill>
              </a:rPr>
              <a:t>int</a:t>
            </a:r>
            <a:r>
              <a:rPr lang="en-US" dirty="0" smtClean="0">
                <a:solidFill>
                  <a:schemeClr val="bg1"/>
                </a:solidFill>
              </a:rPr>
              <a:t> main()</a:t>
            </a:r>
          </a:p>
          <a:p>
            <a:pPr fontAlgn="base"/>
            <a:r>
              <a:rPr lang="en-US" dirty="0" smtClean="0">
                <a:solidFill>
                  <a:schemeClr val="bg1"/>
                </a:solidFill>
              </a:rPr>
              <a:t>{</a:t>
            </a:r>
          </a:p>
          <a:p>
            <a:pPr fontAlgn="base"/>
            <a:r>
              <a:rPr lang="en-US" dirty="0" smtClean="0">
                <a:solidFill>
                  <a:schemeClr val="bg1"/>
                </a:solidFill>
              </a:rPr>
              <a:t>    char txt[] = "ABAAABABAA";</a:t>
            </a:r>
          </a:p>
          <a:p>
            <a:pPr fontAlgn="base"/>
            <a:r>
              <a:rPr lang="en-US" dirty="0" smtClean="0">
                <a:solidFill>
                  <a:schemeClr val="bg1"/>
                </a:solidFill>
              </a:rPr>
              <a:t>    char pat[] = "AABA";</a:t>
            </a:r>
          </a:p>
          <a:p>
            <a:pPr fontAlgn="base"/>
            <a:r>
              <a:rPr lang="en-US" dirty="0" smtClean="0">
                <a:solidFill>
                  <a:schemeClr val="bg1"/>
                </a:solidFill>
              </a:rPr>
              <a:t>    search(pat, txt);</a:t>
            </a:r>
          </a:p>
          <a:p>
            <a:pPr fontAlgn="base"/>
            <a:r>
              <a:rPr lang="en-US" dirty="0" smtClean="0">
                <a:solidFill>
                  <a:schemeClr val="bg1"/>
                </a:solidFill>
              </a:rPr>
              <a:t>    return 0;</a:t>
            </a:r>
          </a:p>
          <a:p>
            <a:pPr fontAlgn="base"/>
            <a:r>
              <a:rPr lang="en-US" dirty="0" smtClean="0">
                <a:solidFill>
                  <a:schemeClr val="bg1"/>
                </a:solidFill>
              </a:rPr>
              <a:t>}</a:t>
            </a:r>
            <a:endParaRPr lang="en-US" dirty="0">
              <a:solidFill>
                <a:schemeClr val="bg1"/>
              </a:solidFill>
            </a:endParaRPr>
          </a:p>
        </p:txBody>
      </p:sp>
      <p:sp>
        <p:nvSpPr>
          <p:cNvPr id="12" name="Rectangle 11"/>
          <p:cNvSpPr/>
          <p:nvPr/>
        </p:nvSpPr>
        <p:spPr>
          <a:xfrm>
            <a:off x="4724400" y="4114800"/>
            <a:ext cx="5105400" cy="304800"/>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152400"/>
            <a:ext cx="6477000" cy="646331"/>
          </a:xfrm>
          <a:prstGeom prst="rect">
            <a:avLst/>
          </a:prstGeom>
          <a:noFill/>
        </p:spPr>
        <p:txBody>
          <a:bodyPr wrap="square" rtlCol="0">
            <a:spAutoFit/>
          </a:bodyPr>
          <a:lstStyle/>
          <a:p>
            <a:r>
              <a:rPr lang="en-US" sz="3600" dirty="0" smtClean="0">
                <a:solidFill>
                  <a:schemeClr val="bg1"/>
                </a:solidFill>
              </a:rPr>
              <a:t>CSE 203: Data Structure</a:t>
            </a:r>
            <a:endParaRPr lang="en-US" sz="3600" dirty="0">
              <a:solidFill>
                <a:schemeClr val="bg1"/>
              </a:solidFill>
            </a:endParaRPr>
          </a:p>
        </p:txBody>
      </p:sp>
      <p:sp>
        <p:nvSpPr>
          <p:cNvPr id="7" name="TextBox 6"/>
          <p:cNvSpPr txBox="1"/>
          <p:nvPr/>
        </p:nvSpPr>
        <p:spPr>
          <a:xfrm>
            <a:off x="7467600" y="76200"/>
            <a:ext cx="1676400" cy="830997"/>
          </a:xfrm>
          <a:prstGeom prst="rect">
            <a:avLst/>
          </a:prstGeom>
          <a:noFill/>
        </p:spPr>
        <p:txBody>
          <a:bodyPr wrap="square" rtlCol="0">
            <a:spAutoFit/>
          </a:bodyPr>
          <a:lstStyle/>
          <a:p>
            <a:r>
              <a:rPr lang="en-US" sz="2400" dirty="0" smtClean="0">
                <a:solidFill>
                  <a:srgbClr val="C00000"/>
                </a:solidFill>
              </a:rPr>
              <a:t>Data Structure</a:t>
            </a:r>
            <a:endParaRPr lang="en-US" sz="2400" dirty="0">
              <a:solidFill>
                <a:srgbClr val="C00000"/>
              </a:solidFill>
            </a:endParaRPr>
          </a:p>
        </p:txBody>
      </p:sp>
      <p:sp>
        <p:nvSpPr>
          <p:cNvPr id="5" name="TextBox 4"/>
          <p:cNvSpPr txBox="1"/>
          <p:nvPr/>
        </p:nvSpPr>
        <p:spPr>
          <a:xfrm>
            <a:off x="685800" y="838200"/>
            <a:ext cx="5105400" cy="523220"/>
          </a:xfrm>
          <a:prstGeom prst="rect">
            <a:avLst/>
          </a:prstGeom>
          <a:noFill/>
        </p:spPr>
        <p:txBody>
          <a:bodyPr wrap="square" rtlCol="0">
            <a:spAutoFit/>
          </a:bodyPr>
          <a:lstStyle/>
          <a:p>
            <a:r>
              <a:rPr lang="en-US" sz="2800" dirty="0" smtClean="0">
                <a:solidFill>
                  <a:schemeClr val="bg1"/>
                </a:solidFill>
              </a:rPr>
              <a:t>String Operations:</a:t>
            </a:r>
            <a:endParaRPr lang="en-US" sz="2800" dirty="0">
              <a:solidFill>
                <a:schemeClr val="bg1"/>
              </a:solidFill>
            </a:endParaRPr>
          </a:p>
        </p:txBody>
      </p:sp>
      <p:sp>
        <p:nvSpPr>
          <p:cNvPr id="13" name="TextBox 12"/>
          <p:cNvSpPr txBox="1"/>
          <p:nvPr/>
        </p:nvSpPr>
        <p:spPr>
          <a:xfrm>
            <a:off x="0" y="1524000"/>
            <a:ext cx="1828800" cy="1200329"/>
          </a:xfrm>
          <a:prstGeom prst="rect">
            <a:avLst/>
          </a:prstGeom>
          <a:noFill/>
        </p:spPr>
        <p:txBody>
          <a:bodyPr wrap="square" rtlCol="0">
            <a:spAutoFit/>
          </a:bodyPr>
          <a:lstStyle/>
          <a:p>
            <a:r>
              <a:rPr lang="en-US" sz="2400" dirty="0" smtClean="0">
                <a:solidFill>
                  <a:schemeClr val="bg1"/>
                </a:solidFill>
              </a:rPr>
              <a:t>2. Indexing/</a:t>
            </a:r>
          </a:p>
          <a:p>
            <a:r>
              <a:rPr lang="en-US" sz="2400" dirty="0" smtClean="0">
                <a:solidFill>
                  <a:schemeClr val="bg1"/>
                </a:solidFill>
              </a:rPr>
              <a:t>Pattern matching:</a:t>
            </a:r>
            <a:endParaRPr lang="en-US" sz="2400" dirty="0">
              <a:solidFill>
                <a:schemeClr val="bg1"/>
              </a:solidFill>
            </a:endParaRPr>
          </a:p>
        </p:txBody>
      </p:sp>
      <p:sp>
        <p:nvSpPr>
          <p:cNvPr id="14" name="TextBox 13"/>
          <p:cNvSpPr txBox="1"/>
          <p:nvPr/>
        </p:nvSpPr>
        <p:spPr>
          <a:xfrm>
            <a:off x="2057400" y="1600200"/>
            <a:ext cx="4114800" cy="400110"/>
          </a:xfrm>
          <a:prstGeom prst="rect">
            <a:avLst/>
          </a:prstGeom>
          <a:noFill/>
        </p:spPr>
        <p:txBody>
          <a:bodyPr wrap="square" rtlCol="0">
            <a:spAutoFit/>
          </a:bodyPr>
          <a:lstStyle/>
          <a:p>
            <a:r>
              <a:rPr lang="en-US" sz="2000" dirty="0" smtClean="0">
                <a:solidFill>
                  <a:schemeClr val="bg1"/>
                </a:solidFill>
              </a:rPr>
              <a:t>Where a pattern P is found in a text T</a:t>
            </a:r>
            <a:endParaRPr lang="en-US" sz="2000" dirty="0">
              <a:solidFill>
                <a:schemeClr val="bg1"/>
              </a:solidFill>
            </a:endParaRPr>
          </a:p>
        </p:txBody>
      </p:sp>
      <p:sp>
        <p:nvSpPr>
          <p:cNvPr id="15" name="TextBox 14"/>
          <p:cNvSpPr txBox="1"/>
          <p:nvPr/>
        </p:nvSpPr>
        <p:spPr>
          <a:xfrm>
            <a:off x="2057400" y="2209800"/>
            <a:ext cx="4648200" cy="381000"/>
          </a:xfrm>
          <a:prstGeom prst="rect">
            <a:avLst/>
          </a:prstGeom>
          <a:noFill/>
        </p:spPr>
        <p:txBody>
          <a:bodyPr wrap="square" rtlCol="0">
            <a:spAutoFit/>
          </a:bodyPr>
          <a:lstStyle/>
          <a:p>
            <a:r>
              <a:rPr lang="en-US" dirty="0" smtClean="0">
                <a:solidFill>
                  <a:schemeClr val="bg1"/>
                </a:solidFill>
              </a:rPr>
              <a:t>INDEX (Text, Pattern)</a:t>
            </a:r>
            <a:endParaRPr lang="en-US" dirty="0">
              <a:solidFill>
                <a:schemeClr val="bg1"/>
              </a:solidFill>
            </a:endParaRPr>
          </a:p>
        </p:txBody>
      </p:sp>
      <p:sp>
        <p:nvSpPr>
          <p:cNvPr id="17" name="TextBox 16"/>
          <p:cNvSpPr txBox="1"/>
          <p:nvPr/>
        </p:nvSpPr>
        <p:spPr>
          <a:xfrm>
            <a:off x="2057400" y="2971800"/>
            <a:ext cx="4648200" cy="369332"/>
          </a:xfrm>
          <a:prstGeom prst="rect">
            <a:avLst/>
          </a:prstGeom>
          <a:noFill/>
        </p:spPr>
        <p:txBody>
          <a:bodyPr wrap="square" rtlCol="0">
            <a:spAutoFit/>
          </a:bodyPr>
          <a:lstStyle/>
          <a:p>
            <a:r>
              <a:rPr lang="en-US" dirty="0" smtClean="0">
                <a:solidFill>
                  <a:schemeClr val="bg1"/>
                </a:solidFill>
              </a:rPr>
              <a:t>INDEX (T, P)</a:t>
            </a:r>
            <a:endParaRPr lang="en-US" dirty="0">
              <a:solidFill>
                <a:schemeClr val="bg1"/>
              </a:solidFill>
            </a:endParaRPr>
          </a:p>
        </p:txBody>
      </p:sp>
      <p:sp>
        <p:nvSpPr>
          <p:cNvPr id="16" name="Rectangle 15"/>
          <p:cNvSpPr/>
          <p:nvPr/>
        </p:nvSpPr>
        <p:spPr>
          <a:xfrm>
            <a:off x="838200" y="3505200"/>
            <a:ext cx="2895600" cy="2895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M=4</a:t>
            </a:r>
          </a:p>
          <a:p>
            <a:pPr algn="ctr"/>
            <a:r>
              <a:rPr lang="en-US" dirty="0" smtClean="0"/>
              <a:t>N=10</a:t>
            </a:r>
          </a:p>
          <a:p>
            <a:pPr algn="ctr"/>
            <a:r>
              <a:rPr lang="en-US" dirty="0" smtClean="0"/>
              <a:t>N-M=6</a:t>
            </a:r>
          </a:p>
          <a:p>
            <a:pPr algn="ctr"/>
            <a:r>
              <a:rPr lang="en-US" dirty="0" smtClean="0"/>
              <a:t>When </a:t>
            </a:r>
            <a:r>
              <a:rPr lang="en-US" dirty="0" err="1" smtClean="0"/>
              <a:t>i</a:t>
            </a:r>
            <a:r>
              <a:rPr lang="en-US" dirty="0" smtClean="0"/>
              <a:t>=2, </a:t>
            </a:r>
          </a:p>
          <a:p>
            <a:pPr algn="ctr"/>
            <a:r>
              <a:rPr lang="en-US" dirty="0" smtClean="0"/>
              <a:t>For j=0,    text[2]==pat[0]</a:t>
            </a:r>
          </a:p>
          <a:p>
            <a:pPr algn="ctr"/>
            <a:r>
              <a:rPr lang="en-US" dirty="0" smtClean="0"/>
              <a:t>For j=1,   text[3]==pat[1]</a:t>
            </a:r>
          </a:p>
          <a:p>
            <a:pPr algn="ctr"/>
            <a:r>
              <a:rPr lang="en-US" dirty="0" smtClean="0"/>
              <a:t>For j=2,   text[4]!=pat[2]</a:t>
            </a:r>
          </a:p>
          <a:p>
            <a:pPr algn="ctr"/>
            <a:r>
              <a:rPr lang="en-US" dirty="0" smtClean="0"/>
              <a:t>Break j loop</a:t>
            </a:r>
          </a:p>
          <a:p>
            <a:pPr algn="ctr"/>
            <a:endParaRPr lang="en-US" dirty="0"/>
          </a:p>
        </p:txBody>
      </p:sp>
      <p:sp>
        <p:nvSpPr>
          <p:cNvPr id="18" name="TextBox 17"/>
          <p:cNvSpPr txBox="1"/>
          <p:nvPr/>
        </p:nvSpPr>
        <p:spPr>
          <a:xfrm>
            <a:off x="2057400" y="2590800"/>
            <a:ext cx="3429000" cy="369332"/>
          </a:xfrm>
          <a:prstGeom prst="rect">
            <a:avLst/>
          </a:prstGeom>
          <a:noFill/>
        </p:spPr>
        <p:txBody>
          <a:bodyPr wrap="square" rtlCol="0">
            <a:spAutoFit/>
          </a:bodyPr>
          <a:lstStyle/>
          <a:p>
            <a:r>
              <a:rPr lang="en-US" dirty="0" smtClean="0">
                <a:solidFill>
                  <a:schemeClr val="bg1"/>
                </a:solidFill>
              </a:rPr>
              <a:t>T=‘HIS FATHER IS THE PROFESSOR’</a:t>
            </a:r>
            <a:endParaRPr lang="en-US" dirty="0">
              <a:solidFill>
                <a:schemeClr val="bg1"/>
              </a:solidFill>
            </a:endParaRPr>
          </a:p>
        </p:txBody>
      </p:sp>
      <p:sp>
        <p:nvSpPr>
          <p:cNvPr id="26" name="TextBox 25"/>
          <p:cNvSpPr txBox="1"/>
          <p:nvPr/>
        </p:nvSpPr>
        <p:spPr>
          <a:xfrm>
            <a:off x="4038600" y="948690"/>
            <a:ext cx="5105400" cy="5632311"/>
          </a:xfrm>
          <a:prstGeom prst="rect">
            <a:avLst/>
          </a:prstGeom>
          <a:solidFill>
            <a:schemeClr val="bg2">
              <a:lumMod val="25000"/>
            </a:schemeClr>
          </a:solidFill>
        </p:spPr>
        <p:txBody>
          <a:bodyPr wrap="square" rtlCol="0">
            <a:spAutoFit/>
          </a:bodyPr>
          <a:lstStyle/>
          <a:p>
            <a:pPr fontAlgn="base"/>
            <a:r>
              <a:rPr lang="en-US" dirty="0" smtClean="0">
                <a:solidFill>
                  <a:schemeClr val="bg1"/>
                </a:solidFill>
              </a:rPr>
              <a:t>void search(char* pat, char* txt)</a:t>
            </a:r>
          </a:p>
          <a:p>
            <a:pPr fontAlgn="base"/>
            <a:r>
              <a:rPr lang="en-US" dirty="0" smtClean="0">
                <a:solidFill>
                  <a:schemeClr val="bg1"/>
                </a:solidFill>
              </a:rPr>
              <a:t>{</a:t>
            </a:r>
          </a:p>
          <a:p>
            <a:pPr fontAlgn="base"/>
            <a:r>
              <a:rPr lang="en-US" dirty="0" smtClean="0">
                <a:solidFill>
                  <a:schemeClr val="bg1"/>
                </a:solidFill>
              </a:rPr>
              <a:t>    </a:t>
            </a:r>
            <a:r>
              <a:rPr lang="en-US" dirty="0" err="1" smtClean="0">
                <a:solidFill>
                  <a:schemeClr val="bg1"/>
                </a:solidFill>
              </a:rPr>
              <a:t>int</a:t>
            </a:r>
            <a:r>
              <a:rPr lang="en-US" dirty="0" smtClean="0">
                <a:solidFill>
                  <a:schemeClr val="bg1"/>
                </a:solidFill>
              </a:rPr>
              <a:t> M = </a:t>
            </a:r>
            <a:r>
              <a:rPr lang="en-US" dirty="0" err="1" smtClean="0">
                <a:solidFill>
                  <a:schemeClr val="bg1"/>
                </a:solidFill>
              </a:rPr>
              <a:t>strlen</a:t>
            </a:r>
            <a:r>
              <a:rPr lang="en-US" dirty="0" smtClean="0">
                <a:solidFill>
                  <a:schemeClr val="bg1"/>
                </a:solidFill>
              </a:rPr>
              <a:t>(pat);</a:t>
            </a:r>
          </a:p>
          <a:p>
            <a:pPr fontAlgn="base"/>
            <a:r>
              <a:rPr lang="en-US" dirty="0" smtClean="0">
                <a:solidFill>
                  <a:schemeClr val="bg1"/>
                </a:solidFill>
              </a:rPr>
              <a:t>    </a:t>
            </a:r>
            <a:r>
              <a:rPr lang="en-US" dirty="0" err="1" smtClean="0">
                <a:solidFill>
                  <a:schemeClr val="bg1"/>
                </a:solidFill>
              </a:rPr>
              <a:t>int</a:t>
            </a:r>
            <a:r>
              <a:rPr lang="en-US" dirty="0" smtClean="0">
                <a:solidFill>
                  <a:schemeClr val="bg1"/>
                </a:solidFill>
              </a:rPr>
              <a:t> N = </a:t>
            </a:r>
            <a:r>
              <a:rPr lang="en-US" dirty="0" err="1" smtClean="0">
                <a:solidFill>
                  <a:schemeClr val="bg1"/>
                </a:solidFill>
              </a:rPr>
              <a:t>strlen</a:t>
            </a:r>
            <a:r>
              <a:rPr lang="en-US" dirty="0" smtClean="0">
                <a:solidFill>
                  <a:schemeClr val="bg1"/>
                </a:solidFill>
              </a:rPr>
              <a:t>(txt);</a:t>
            </a:r>
          </a:p>
          <a:p>
            <a:pPr fontAlgn="base"/>
            <a:r>
              <a:rPr lang="en-US" dirty="0" smtClean="0">
                <a:solidFill>
                  <a:schemeClr val="bg1"/>
                </a:solidFill>
              </a:rPr>
              <a:t>     for (</a:t>
            </a:r>
            <a:r>
              <a:rPr lang="en-US" dirty="0" err="1" smtClean="0">
                <a:solidFill>
                  <a:schemeClr val="bg1"/>
                </a:solidFill>
              </a:rPr>
              <a:t>int</a:t>
            </a:r>
            <a:r>
              <a:rPr lang="en-US" dirty="0" smtClean="0">
                <a:solidFill>
                  <a:schemeClr val="bg1"/>
                </a:solidFill>
              </a:rPr>
              <a:t> </a:t>
            </a:r>
            <a:r>
              <a:rPr lang="en-US" dirty="0" err="1" smtClean="0">
                <a:solidFill>
                  <a:schemeClr val="bg1"/>
                </a:solidFill>
              </a:rPr>
              <a:t>i</a:t>
            </a:r>
            <a:r>
              <a:rPr lang="en-US" dirty="0" smtClean="0">
                <a:solidFill>
                  <a:schemeClr val="bg1"/>
                </a:solidFill>
              </a:rPr>
              <a:t> = 0; </a:t>
            </a:r>
            <a:r>
              <a:rPr lang="en-US" dirty="0" err="1" smtClean="0">
                <a:solidFill>
                  <a:schemeClr val="bg1"/>
                </a:solidFill>
              </a:rPr>
              <a:t>i</a:t>
            </a:r>
            <a:r>
              <a:rPr lang="en-US" dirty="0" smtClean="0">
                <a:solidFill>
                  <a:schemeClr val="bg1"/>
                </a:solidFill>
              </a:rPr>
              <a:t> &lt;= N - M; </a:t>
            </a:r>
            <a:r>
              <a:rPr lang="en-US" dirty="0" err="1" smtClean="0">
                <a:solidFill>
                  <a:schemeClr val="bg1"/>
                </a:solidFill>
              </a:rPr>
              <a:t>i</a:t>
            </a:r>
            <a:r>
              <a:rPr lang="en-US" dirty="0" smtClean="0">
                <a:solidFill>
                  <a:schemeClr val="bg1"/>
                </a:solidFill>
              </a:rPr>
              <a:t>++) {</a:t>
            </a:r>
          </a:p>
          <a:p>
            <a:pPr fontAlgn="base"/>
            <a:r>
              <a:rPr lang="en-US" dirty="0" smtClean="0">
                <a:solidFill>
                  <a:schemeClr val="bg1"/>
                </a:solidFill>
              </a:rPr>
              <a:t>         for (</a:t>
            </a:r>
            <a:r>
              <a:rPr lang="en-US" dirty="0" err="1" smtClean="0">
                <a:solidFill>
                  <a:schemeClr val="bg1"/>
                </a:solidFill>
              </a:rPr>
              <a:t>int</a:t>
            </a:r>
            <a:r>
              <a:rPr lang="en-US" dirty="0" smtClean="0">
                <a:solidFill>
                  <a:schemeClr val="bg1"/>
                </a:solidFill>
              </a:rPr>
              <a:t> j = 0; j &lt; M; j++)</a:t>
            </a:r>
          </a:p>
          <a:p>
            <a:pPr fontAlgn="base"/>
            <a:r>
              <a:rPr lang="en-US" dirty="0" smtClean="0">
                <a:solidFill>
                  <a:schemeClr val="bg1"/>
                </a:solidFill>
              </a:rPr>
              <a:t>            if (txt[</a:t>
            </a:r>
            <a:r>
              <a:rPr lang="en-US" dirty="0" err="1" smtClean="0">
                <a:solidFill>
                  <a:schemeClr val="bg1"/>
                </a:solidFill>
              </a:rPr>
              <a:t>i</a:t>
            </a:r>
            <a:r>
              <a:rPr lang="en-US" dirty="0" smtClean="0">
                <a:solidFill>
                  <a:schemeClr val="bg1"/>
                </a:solidFill>
              </a:rPr>
              <a:t> + j] != pat[j])        break;</a:t>
            </a:r>
          </a:p>
          <a:p>
            <a:pPr fontAlgn="base"/>
            <a:r>
              <a:rPr lang="en-US" dirty="0" smtClean="0">
                <a:solidFill>
                  <a:schemeClr val="bg1"/>
                </a:solidFill>
              </a:rPr>
              <a:t> </a:t>
            </a:r>
          </a:p>
          <a:p>
            <a:pPr fontAlgn="base"/>
            <a:r>
              <a:rPr lang="en-US" dirty="0" smtClean="0">
                <a:solidFill>
                  <a:schemeClr val="bg1"/>
                </a:solidFill>
              </a:rPr>
              <a:t>        if (j == M) // if pat[0...M-1] = txt[</a:t>
            </a:r>
            <a:r>
              <a:rPr lang="en-US" dirty="0" err="1" smtClean="0">
                <a:solidFill>
                  <a:schemeClr val="bg1"/>
                </a:solidFill>
              </a:rPr>
              <a:t>i</a:t>
            </a:r>
            <a:r>
              <a:rPr lang="en-US" dirty="0" smtClean="0">
                <a:solidFill>
                  <a:schemeClr val="bg1"/>
                </a:solidFill>
              </a:rPr>
              <a:t>, i+1, ...i+M-1]</a:t>
            </a:r>
          </a:p>
          <a:p>
            <a:pPr fontAlgn="base"/>
            <a:r>
              <a:rPr lang="en-US" dirty="0" smtClean="0">
                <a:solidFill>
                  <a:schemeClr val="bg1"/>
                </a:solidFill>
              </a:rPr>
              <a:t>            </a:t>
            </a:r>
            <a:r>
              <a:rPr lang="en-US" dirty="0" err="1" smtClean="0">
                <a:solidFill>
                  <a:schemeClr val="bg1"/>
                </a:solidFill>
              </a:rPr>
              <a:t>printf</a:t>
            </a:r>
            <a:r>
              <a:rPr lang="en-US" dirty="0" smtClean="0">
                <a:solidFill>
                  <a:schemeClr val="bg1"/>
                </a:solidFill>
              </a:rPr>
              <a:t>("Pattern found at index %d ", </a:t>
            </a:r>
            <a:r>
              <a:rPr lang="en-US" dirty="0" err="1" smtClean="0">
                <a:solidFill>
                  <a:schemeClr val="bg1"/>
                </a:solidFill>
              </a:rPr>
              <a:t>i</a:t>
            </a:r>
            <a:r>
              <a:rPr lang="en-US" dirty="0" smtClean="0">
                <a:solidFill>
                  <a:schemeClr val="bg1"/>
                </a:solidFill>
              </a:rPr>
              <a:t>);</a:t>
            </a:r>
          </a:p>
          <a:p>
            <a:pPr fontAlgn="base"/>
            <a:r>
              <a:rPr lang="en-US" dirty="0" smtClean="0">
                <a:solidFill>
                  <a:schemeClr val="bg1"/>
                </a:solidFill>
              </a:rPr>
              <a:t>    }</a:t>
            </a:r>
          </a:p>
          <a:p>
            <a:pPr fontAlgn="base"/>
            <a:r>
              <a:rPr lang="en-US" dirty="0" smtClean="0">
                <a:solidFill>
                  <a:schemeClr val="bg1"/>
                </a:solidFill>
              </a:rPr>
              <a:t>}</a:t>
            </a:r>
          </a:p>
          <a:p>
            <a:pPr fontAlgn="base"/>
            <a:r>
              <a:rPr lang="en-US" dirty="0" smtClean="0">
                <a:solidFill>
                  <a:schemeClr val="bg1"/>
                </a:solidFill>
              </a:rPr>
              <a:t> </a:t>
            </a:r>
          </a:p>
          <a:p>
            <a:pPr fontAlgn="base"/>
            <a:r>
              <a:rPr lang="en-US" dirty="0" err="1" smtClean="0">
                <a:solidFill>
                  <a:schemeClr val="bg1"/>
                </a:solidFill>
              </a:rPr>
              <a:t>int</a:t>
            </a:r>
            <a:r>
              <a:rPr lang="en-US" dirty="0" smtClean="0">
                <a:solidFill>
                  <a:schemeClr val="bg1"/>
                </a:solidFill>
              </a:rPr>
              <a:t> main()</a:t>
            </a:r>
          </a:p>
          <a:p>
            <a:pPr fontAlgn="base"/>
            <a:r>
              <a:rPr lang="en-US" dirty="0" smtClean="0">
                <a:solidFill>
                  <a:schemeClr val="bg1"/>
                </a:solidFill>
              </a:rPr>
              <a:t>{</a:t>
            </a:r>
          </a:p>
          <a:p>
            <a:pPr fontAlgn="base"/>
            <a:r>
              <a:rPr lang="en-US" dirty="0" smtClean="0">
                <a:solidFill>
                  <a:schemeClr val="bg1"/>
                </a:solidFill>
              </a:rPr>
              <a:t>    char txt[] = "ABAAABABAA";</a:t>
            </a:r>
          </a:p>
          <a:p>
            <a:pPr fontAlgn="base"/>
            <a:r>
              <a:rPr lang="en-US" dirty="0" smtClean="0">
                <a:solidFill>
                  <a:schemeClr val="bg1"/>
                </a:solidFill>
              </a:rPr>
              <a:t>    char pat[] = "AABA";</a:t>
            </a:r>
          </a:p>
          <a:p>
            <a:pPr fontAlgn="base"/>
            <a:r>
              <a:rPr lang="en-US" dirty="0" smtClean="0">
                <a:solidFill>
                  <a:schemeClr val="bg1"/>
                </a:solidFill>
              </a:rPr>
              <a:t>    search(pat, txt);</a:t>
            </a:r>
          </a:p>
          <a:p>
            <a:pPr fontAlgn="base"/>
            <a:r>
              <a:rPr lang="en-US" dirty="0" smtClean="0">
                <a:solidFill>
                  <a:schemeClr val="bg1"/>
                </a:solidFill>
              </a:rPr>
              <a:t>    return 0;</a:t>
            </a:r>
          </a:p>
          <a:p>
            <a:pPr fontAlgn="base"/>
            <a:r>
              <a:rPr lang="en-US" dirty="0" smtClean="0">
                <a:solidFill>
                  <a:schemeClr val="bg1"/>
                </a:solidFill>
              </a:rPr>
              <a:t>}</a:t>
            </a:r>
            <a:endParaRPr lang="en-US" dirty="0">
              <a:solidFill>
                <a:schemeClr val="bg1"/>
              </a:solidFill>
            </a:endParaRPr>
          </a:p>
        </p:txBody>
      </p:sp>
      <p:sp>
        <p:nvSpPr>
          <p:cNvPr id="12" name="Rectangle 11"/>
          <p:cNvSpPr/>
          <p:nvPr/>
        </p:nvSpPr>
        <p:spPr>
          <a:xfrm>
            <a:off x="4876800" y="4191000"/>
            <a:ext cx="5105400" cy="304800"/>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152400"/>
            <a:ext cx="6477000" cy="646331"/>
          </a:xfrm>
          <a:prstGeom prst="rect">
            <a:avLst/>
          </a:prstGeom>
          <a:noFill/>
        </p:spPr>
        <p:txBody>
          <a:bodyPr wrap="square" rtlCol="0">
            <a:spAutoFit/>
          </a:bodyPr>
          <a:lstStyle/>
          <a:p>
            <a:r>
              <a:rPr lang="en-US" sz="3600" dirty="0" smtClean="0">
                <a:solidFill>
                  <a:schemeClr val="bg1"/>
                </a:solidFill>
              </a:rPr>
              <a:t>CSE 203: Data Structure</a:t>
            </a:r>
            <a:endParaRPr lang="en-US" sz="3600" dirty="0">
              <a:solidFill>
                <a:schemeClr val="bg1"/>
              </a:solidFill>
            </a:endParaRPr>
          </a:p>
        </p:txBody>
      </p:sp>
      <p:sp>
        <p:nvSpPr>
          <p:cNvPr id="7" name="TextBox 6"/>
          <p:cNvSpPr txBox="1"/>
          <p:nvPr/>
        </p:nvSpPr>
        <p:spPr>
          <a:xfrm>
            <a:off x="7467600" y="76200"/>
            <a:ext cx="1676400" cy="830997"/>
          </a:xfrm>
          <a:prstGeom prst="rect">
            <a:avLst/>
          </a:prstGeom>
          <a:noFill/>
        </p:spPr>
        <p:txBody>
          <a:bodyPr wrap="square" rtlCol="0">
            <a:spAutoFit/>
          </a:bodyPr>
          <a:lstStyle/>
          <a:p>
            <a:r>
              <a:rPr lang="en-US" sz="2400" dirty="0" smtClean="0">
                <a:solidFill>
                  <a:srgbClr val="C00000"/>
                </a:solidFill>
              </a:rPr>
              <a:t>Data Structure</a:t>
            </a:r>
            <a:endParaRPr lang="en-US" sz="2400" dirty="0">
              <a:solidFill>
                <a:srgbClr val="C00000"/>
              </a:solidFill>
            </a:endParaRPr>
          </a:p>
        </p:txBody>
      </p:sp>
      <p:sp>
        <p:nvSpPr>
          <p:cNvPr id="5" name="TextBox 4"/>
          <p:cNvSpPr txBox="1"/>
          <p:nvPr/>
        </p:nvSpPr>
        <p:spPr>
          <a:xfrm>
            <a:off x="685800" y="838200"/>
            <a:ext cx="5105400" cy="523220"/>
          </a:xfrm>
          <a:prstGeom prst="rect">
            <a:avLst/>
          </a:prstGeom>
          <a:noFill/>
        </p:spPr>
        <p:txBody>
          <a:bodyPr wrap="square" rtlCol="0">
            <a:spAutoFit/>
          </a:bodyPr>
          <a:lstStyle/>
          <a:p>
            <a:r>
              <a:rPr lang="en-US" sz="2800" dirty="0" smtClean="0">
                <a:solidFill>
                  <a:schemeClr val="bg1"/>
                </a:solidFill>
              </a:rPr>
              <a:t>String Operations:</a:t>
            </a:r>
            <a:endParaRPr lang="en-US" sz="2800" dirty="0">
              <a:solidFill>
                <a:schemeClr val="bg1"/>
              </a:solidFill>
            </a:endParaRPr>
          </a:p>
        </p:txBody>
      </p:sp>
      <p:sp>
        <p:nvSpPr>
          <p:cNvPr id="13" name="TextBox 12"/>
          <p:cNvSpPr txBox="1"/>
          <p:nvPr/>
        </p:nvSpPr>
        <p:spPr>
          <a:xfrm>
            <a:off x="0" y="1524000"/>
            <a:ext cx="1828800" cy="1200329"/>
          </a:xfrm>
          <a:prstGeom prst="rect">
            <a:avLst/>
          </a:prstGeom>
          <a:noFill/>
        </p:spPr>
        <p:txBody>
          <a:bodyPr wrap="square" rtlCol="0">
            <a:spAutoFit/>
          </a:bodyPr>
          <a:lstStyle/>
          <a:p>
            <a:r>
              <a:rPr lang="en-US" sz="2400" dirty="0" smtClean="0">
                <a:solidFill>
                  <a:schemeClr val="bg1"/>
                </a:solidFill>
              </a:rPr>
              <a:t>2. Indexing/</a:t>
            </a:r>
          </a:p>
          <a:p>
            <a:r>
              <a:rPr lang="en-US" sz="2400" dirty="0" smtClean="0">
                <a:solidFill>
                  <a:schemeClr val="bg1"/>
                </a:solidFill>
              </a:rPr>
              <a:t>Pattern matching:</a:t>
            </a:r>
            <a:endParaRPr lang="en-US" sz="2400" dirty="0">
              <a:solidFill>
                <a:schemeClr val="bg1"/>
              </a:solidFill>
            </a:endParaRPr>
          </a:p>
        </p:txBody>
      </p:sp>
      <p:sp>
        <p:nvSpPr>
          <p:cNvPr id="14" name="TextBox 13"/>
          <p:cNvSpPr txBox="1"/>
          <p:nvPr/>
        </p:nvSpPr>
        <p:spPr>
          <a:xfrm>
            <a:off x="2057400" y="1600200"/>
            <a:ext cx="4114800" cy="400110"/>
          </a:xfrm>
          <a:prstGeom prst="rect">
            <a:avLst/>
          </a:prstGeom>
          <a:noFill/>
        </p:spPr>
        <p:txBody>
          <a:bodyPr wrap="square" rtlCol="0">
            <a:spAutoFit/>
          </a:bodyPr>
          <a:lstStyle/>
          <a:p>
            <a:r>
              <a:rPr lang="en-US" sz="2000" dirty="0" smtClean="0">
                <a:solidFill>
                  <a:schemeClr val="bg1"/>
                </a:solidFill>
              </a:rPr>
              <a:t>Where a pattern P is found in a text T</a:t>
            </a:r>
            <a:endParaRPr lang="en-US" sz="2000" dirty="0">
              <a:solidFill>
                <a:schemeClr val="bg1"/>
              </a:solidFill>
            </a:endParaRPr>
          </a:p>
        </p:txBody>
      </p:sp>
      <p:sp>
        <p:nvSpPr>
          <p:cNvPr id="15" name="TextBox 14"/>
          <p:cNvSpPr txBox="1"/>
          <p:nvPr/>
        </p:nvSpPr>
        <p:spPr>
          <a:xfrm>
            <a:off x="2057400" y="2209800"/>
            <a:ext cx="4648200" cy="381000"/>
          </a:xfrm>
          <a:prstGeom prst="rect">
            <a:avLst/>
          </a:prstGeom>
          <a:noFill/>
        </p:spPr>
        <p:txBody>
          <a:bodyPr wrap="square" rtlCol="0">
            <a:spAutoFit/>
          </a:bodyPr>
          <a:lstStyle/>
          <a:p>
            <a:r>
              <a:rPr lang="en-US" dirty="0" smtClean="0">
                <a:solidFill>
                  <a:schemeClr val="bg1"/>
                </a:solidFill>
              </a:rPr>
              <a:t>INDEX (Text, Pattern)</a:t>
            </a:r>
            <a:endParaRPr lang="en-US" dirty="0">
              <a:solidFill>
                <a:schemeClr val="bg1"/>
              </a:solidFill>
            </a:endParaRPr>
          </a:p>
        </p:txBody>
      </p:sp>
      <p:sp>
        <p:nvSpPr>
          <p:cNvPr id="17" name="TextBox 16"/>
          <p:cNvSpPr txBox="1"/>
          <p:nvPr/>
        </p:nvSpPr>
        <p:spPr>
          <a:xfrm>
            <a:off x="2057400" y="3048000"/>
            <a:ext cx="4648200" cy="369332"/>
          </a:xfrm>
          <a:prstGeom prst="rect">
            <a:avLst/>
          </a:prstGeom>
          <a:noFill/>
        </p:spPr>
        <p:txBody>
          <a:bodyPr wrap="square" rtlCol="0">
            <a:spAutoFit/>
          </a:bodyPr>
          <a:lstStyle/>
          <a:p>
            <a:r>
              <a:rPr lang="en-US" dirty="0" smtClean="0">
                <a:solidFill>
                  <a:schemeClr val="bg1"/>
                </a:solidFill>
              </a:rPr>
              <a:t>INDEX (T, P)</a:t>
            </a:r>
            <a:endParaRPr lang="en-US" dirty="0">
              <a:solidFill>
                <a:schemeClr val="bg1"/>
              </a:solidFill>
            </a:endParaRPr>
          </a:p>
        </p:txBody>
      </p:sp>
      <p:sp>
        <p:nvSpPr>
          <p:cNvPr id="16" name="Rectangle 15"/>
          <p:cNvSpPr/>
          <p:nvPr/>
        </p:nvSpPr>
        <p:spPr>
          <a:xfrm>
            <a:off x="838200" y="3505200"/>
            <a:ext cx="2895600" cy="2895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M=4</a:t>
            </a:r>
          </a:p>
          <a:p>
            <a:pPr algn="ctr"/>
            <a:r>
              <a:rPr lang="en-US" dirty="0" smtClean="0"/>
              <a:t>N=10</a:t>
            </a:r>
          </a:p>
          <a:p>
            <a:pPr algn="ctr"/>
            <a:r>
              <a:rPr lang="en-US" dirty="0" smtClean="0"/>
              <a:t>N-M=6</a:t>
            </a:r>
          </a:p>
          <a:p>
            <a:pPr algn="ctr"/>
            <a:r>
              <a:rPr lang="en-US" dirty="0" smtClean="0"/>
              <a:t>When </a:t>
            </a:r>
            <a:r>
              <a:rPr lang="en-US" dirty="0" err="1" smtClean="0"/>
              <a:t>i</a:t>
            </a:r>
            <a:r>
              <a:rPr lang="en-US" dirty="0" smtClean="0"/>
              <a:t>=3, </a:t>
            </a:r>
          </a:p>
          <a:p>
            <a:pPr algn="ctr"/>
            <a:r>
              <a:rPr lang="en-US" dirty="0" smtClean="0"/>
              <a:t>For j=0,    text[3]==pat[0]</a:t>
            </a:r>
          </a:p>
          <a:p>
            <a:pPr algn="ctr"/>
            <a:r>
              <a:rPr lang="en-US" dirty="0" smtClean="0"/>
              <a:t>For j=1,   text[4]==pat[1]</a:t>
            </a:r>
          </a:p>
          <a:p>
            <a:pPr algn="ctr"/>
            <a:r>
              <a:rPr lang="en-US" dirty="0" smtClean="0"/>
              <a:t>For j=2,   text[5]==pat[2]</a:t>
            </a:r>
          </a:p>
          <a:p>
            <a:pPr algn="ctr"/>
            <a:r>
              <a:rPr lang="en-US" dirty="0" smtClean="0"/>
              <a:t>For j=3,   text[6]==pat[3]</a:t>
            </a:r>
          </a:p>
          <a:p>
            <a:pPr algn="ctr"/>
            <a:r>
              <a:rPr lang="en-US" dirty="0" smtClean="0"/>
              <a:t>Then J=4</a:t>
            </a:r>
          </a:p>
          <a:p>
            <a:pPr algn="ctr"/>
            <a:endParaRPr lang="en-US" dirty="0"/>
          </a:p>
        </p:txBody>
      </p:sp>
      <p:sp>
        <p:nvSpPr>
          <p:cNvPr id="18" name="TextBox 17"/>
          <p:cNvSpPr txBox="1"/>
          <p:nvPr/>
        </p:nvSpPr>
        <p:spPr>
          <a:xfrm>
            <a:off x="2057400" y="2590800"/>
            <a:ext cx="3429000" cy="369332"/>
          </a:xfrm>
          <a:prstGeom prst="rect">
            <a:avLst/>
          </a:prstGeom>
          <a:noFill/>
        </p:spPr>
        <p:txBody>
          <a:bodyPr wrap="square" rtlCol="0">
            <a:spAutoFit/>
          </a:bodyPr>
          <a:lstStyle/>
          <a:p>
            <a:r>
              <a:rPr lang="en-US" dirty="0" smtClean="0">
                <a:solidFill>
                  <a:schemeClr val="bg1"/>
                </a:solidFill>
              </a:rPr>
              <a:t>T=‘HIS FATHER IS THE PROFESSOR’</a:t>
            </a:r>
            <a:endParaRPr lang="en-US" dirty="0">
              <a:solidFill>
                <a:schemeClr val="bg1"/>
              </a:solidFill>
            </a:endParaRPr>
          </a:p>
        </p:txBody>
      </p:sp>
      <p:sp>
        <p:nvSpPr>
          <p:cNvPr id="26" name="TextBox 25"/>
          <p:cNvSpPr txBox="1"/>
          <p:nvPr/>
        </p:nvSpPr>
        <p:spPr>
          <a:xfrm>
            <a:off x="4038600" y="948690"/>
            <a:ext cx="5105400" cy="5632311"/>
          </a:xfrm>
          <a:prstGeom prst="rect">
            <a:avLst/>
          </a:prstGeom>
          <a:solidFill>
            <a:schemeClr val="bg2">
              <a:lumMod val="25000"/>
            </a:schemeClr>
          </a:solidFill>
        </p:spPr>
        <p:txBody>
          <a:bodyPr wrap="square" rtlCol="0">
            <a:spAutoFit/>
          </a:bodyPr>
          <a:lstStyle/>
          <a:p>
            <a:pPr fontAlgn="base"/>
            <a:r>
              <a:rPr lang="en-US" dirty="0" smtClean="0">
                <a:solidFill>
                  <a:schemeClr val="bg1"/>
                </a:solidFill>
              </a:rPr>
              <a:t>void search(char* pat, char* txt)</a:t>
            </a:r>
          </a:p>
          <a:p>
            <a:pPr fontAlgn="base"/>
            <a:r>
              <a:rPr lang="en-US" dirty="0" smtClean="0">
                <a:solidFill>
                  <a:schemeClr val="bg1"/>
                </a:solidFill>
              </a:rPr>
              <a:t>{</a:t>
            </a:r>
          </a:p>
          <a:p>
            <a:pPr fontAlgn="base"/>
            <a:r>
              <a:rPr lang="en-US" dirty="0" smtClean="0">
                <a:solidFill>
                  <a:schemeClr val="bg1"/>
                </a:solidFill>
              </a:rPr>
              <a:t>    </a:t>
            </a:r>
            <a:r>
              <a:rPr lang="en-US" dirty="0" err="1" smtClean="0">
                <a:solidFill>
                  <a:schemeClr val="bg1"/>
                </a:solidFill>
              </a:rPr>
              <a:t>int</a:t>
            </a:r>
            <a:r>
              <a:rPr lang="en-US" dirty="0" smtClean="0">
                <a:solidFill>
                  <a:schemeClr val="bg1"/>
                </a:solidFill>
              </a:rPr>
              <a:t> M = </a:t>
            </a:r>
            <a:r>
              <a:rPr lang="en-US" dirty="0" err="1" smtClean="0">
                <a:solidFill>
                  <a:schemeClr val="bg1"/>
                </a:solidFill>
              </a:rPr>
              <a:t>strlen</a:t>
            </a:r>
            <a:r>
              <a:rPr lang="en-US" dirty="0" smtClean="0">
                <a:solidFill>
                  <a:schemeClr val="bg1"/>
                </a:solidFill>
              </a:rPr>
              <a:t>(pat);</a:t>
            </a:r>
          </a:p>
          <a:p>
            <a:pPr fontAlgn="base"/>
            <a:r>
              <a:rPr lang="en-US" dirty="0" smtClean="0">
                <a:solidFill>
                  <a:schemeClr val="bg1"/>
                </a:solidFill>
              </a:rPr>
              <a:t>    </a:t>
            </a:r>
            <a:r>
              <a:rPr lang="en-US" dirty="0" err="1" smtClean="0">
                <a:solidFill>
                  <a:schemeClr val="bg1"/>
                </a:solidFill>
              </a:rPr>
              <a:t>int</a:t>
            </a:r>
            <a:r>
              <a:rPr lang="en-US" dirty="0" smtClean="0">
                <a:solidFill>
                  <a:schemeClr val="bg1"/>
                </a:solidFill>
              </a:rPr>
              <a:t> N = </a:t>
            </a:r>
            <a:r>
              <a:rPr lang="en-US" dirty="0" err="1" smtClean="0">
                <a:solidFill>
                  <a:schemeClr val="bg1"/>
                </a:solidFill>
              </a:rPr>
              <a:t>strlen</a:t>
            </a:r>
            <a:r>
              <a:rPr lang="en-US" dirty="0" smtClean="0">
                <a:solidFill>
                  <a:schemeClr val="bg1"/>
                </a:solidFill>
              </a:rPr>
              <a:t>(txt);</a:t>
            </a:r>
          </a:p>
          <a:p>
            <a:pPr fontAlgn="base"/>
            <a:r>
              <a:rPr lang="en-US" dirty="0" smtClean="0">
                <a:solidFill>
                  <a:schemeClr val="bg1"/>
                </a:solidFill>
              </a:rPr>
              <a:t>     for (</a:t>
            </a:r>
            <a:r>
              <a:rPr lang="en-US" dirty="0" err="1" smtClean="0">
                <a:solidFill>
                  <a:schemeClr val="bg1"/>
                </a:solidFill>
              </a:rPr>
              <a:t>int</a:t>
            </a:r>
            <a:r>
              <a:rPr lang="en-US" dirty="0" smtClean="0">
                <a:solidFill>
                  <a:schemeClr val="bg1"/>
                </a:solidFill>
              </a:rPr>
              <a:t> </a:t>
            </a:r>
            <a:r>
              <a:rPr lang="en-US" dirty="0" err="1" smtClean="0">
                <a:solidFill>
                  <a:schemeClr val="bg1"/>
                </a:solidFill>
              </a:rPr>
              <a:t>i</a:t>
            </a:r>
            <a:r>
              <a:rPr lang="en-US" dirty="0" smtClean="0">
                <a:solidFill>
                  <a:schemeClr val="bg1"/>
                </a:solidFill>
              </a:rPr>
              <a:t> = 0; </a:t>
            </a:r>
            <a:r>
              <a:rPr lang="en-US" dirty="0" err="1" smtClean="0">
                <a:solidFill>
                  <a:schemeClr val="bg1"/>
                </a:solidFill>
              </a:rPr>
              <a:t>i</a:t>
            </a:r>
            <a:r>
              <a:rPr lang="en-US" dirty="0" smtClean="0">
                <a:solidFill>
                  <a:schemeClr val="bg1"/>
                </a:solidFill>
              </a:rPr>
              <a:t> &lt;= N - M; </a:t>
            </a:r>
            <a:r>
              <a:rPr lang="en-US" dirty="0" err="1" smtClean="0">
                <a:solidFill>
                  <a:schemeClr val="bg1"/>
                </a:solidFill>
              </a:rPr>
              <a:t>i</a:t>
            </a:r>
            <a:r>
              <a:rPr lang="en-US" dirty="0" smtClean="0">
                <a:solidFill>
                  <a:schemeClr val="bg1"/>
                </a:solidFill>
              </a:rPr>
              <a:t>++) {</a:t>
            </a:r>
          </a:p>
          <a:p>
            <a:pPr fontAlgn="base"/>
            <a:r>
              <a:rPr lang="en-US" dirty="0" smtClean="0">
                <a:solidFill>
                  <a:schemeClr val="bg1"/>
                </a:solidFill>
              </a:rPr>
              <a:t>         for (</a:t>
            </a:r>
            <a:r>
              <a:rPr lang="en-US" dirty="0" err="1" smtClean="0">
                <a:solidFill>
                  <a:schemeClr val="bg1"/>
                </a:solidFill>
              </a:rPr>
              <a:t>int</a:t>
            </a:r>
            <a:r>
              <a:rPr lang="en-US" dirty="0" smtClean="0">
                <a:solidFill>
                  <a:schemeClr val="bg1"/>
                </a:solidFill>
              </a:rPr>
              <a:t> j = 0; j &lt; M; j++)</a:t>
            </a:r>
          </a:p>
          <a:p>
            <a:pPr fontAlgn="base"/>
            <a:r>
              <a:rPr lang="en-US" dirty="0" smtClean="0">
                <a:solidFill>
                  <a:schemeClr val="bg1"/>
                </a:solidFill>
              </a:rPr>
              <a:t>            if (txt[</a:t>
            </a:r>
            <a:r>
              <a:rPr lang="en-US" dirty="0" err="1" smtClean="0">
                <a:solidFill>
                  <a:schemeClr val="bg1"/>
                </a:solidFill>
              </a:rPr>
              <a:t>i</a:t>
            </a:r>
            <a:r>
              <a:rPr lang="en-US" dirty="0" smtClean="0">
                <a:solidFill>
                  <a:schemeClr val="bg1"/>
                </a:solidFill>
              </a:rPr>
              <a:t> + j] != pat[j])        break;</a:t>
            </a:r>
          </a:p>
          <a:p>
            <a:pPr fontAlgn="base"/>
            <a:r>
              <a:rPr lang="en-US" dirty="0" smtClean="0">
                <a:solidFill>
                  <a:schemeClr val="bg1"/>
                </a:solidFill>
              </a:rPr>
              <a:t> </a:t>
            </a:r>
          </a:p>
          <a:p>
            <a:pPr fontAlgn="base"/>
            <a:r>
              <a:rPr lang="en-US" dirty="0" smtClean="0">
                <a:solidFill>
                  <a:schemeClr val="bg1"/>
                </a:solidFill>
              </a:rPr>
              <a:t>        if (j == M) // if pat[0...M-1] = txt[</a:t>
            </a:r>
            <a:r>
              <a:rPr lang="en-US" dirty="0" err="1" smtClean="0">
                <a:solidFill>
                  <a:schemeClr val="bg1"/>
                </a:solidFill>
              </a:rPr>
              <a:t>i</a:t>
            </a:r>
            <a:r>
              <a:rPr lang="en-US" dirty="0" smtClean="0">
                <a:solidFill>
                  <a:schemeClr val="bg1"/>
                </a:solidFill>
              </a:rPr>
              <a:t>, i+1, ...i+M-1]</a:t>
            </a:r>
          </a:p>
          <a:p>
            <a:pPr fontAlgn="base"/>
            <a:r>
              <a:rPr lang="en-US" dirty="0" smtClean="0">
                <a:solidFill>
                  <a:schemeClr val="bg1"/>
                </a:solidFill>
              </a:rPr>
              <a:t>            </a:t>
            </a:r>
            <a:r>
              <a:rPr lang="en-US" dirty="0" err="1" smtClean="0">
                <a:solidFill>
                  <a:schemeClr val="bg1"/>
                </a:solidFill>
              </a:rPr>
              <a:t>printf</a:t>
            </a:r>
            <a:r>
              <a:rPr lang="en-US" dirty="0" smtClean="0">
                <a:solidFill>
                  <a:schemeClr val="bg1"/>
                </a:solidFill>
              </a:rPr>
              <a:t>("Pattern found at index %d ", </a:t>
            </a:r>
            <a:r>
              <a:rPr lang="en-US" dirty="0" err="1" smtClean="0">
                <a:solidFill>
                  <a:schemeClr val="bg1"/>
                </a:solidFill>
              </a:rPr>
              <a:t>i</a:t>
            </a:r>
            <a:r>
              <a:rPr lang="en-US" dirty="0" smtClean="0">
                <a:solidFill>
                  <a:schemeClr val="bg1"/>
                </a:solidFill>
              </a:rPr>
              <a:t>);</a:t>
            </a:r>
          </a:p>
          <a:p>
            <a:pPr fontAlgn="base"/>
            <a:r>
              <a:rPr lang="en-US" dirty="0" smtClean="0">
                <a:solidFill>
                  <a:schemeClr val="bg1"/>
                </a:solidFill>
              </a:rPr>
              <a:t>    }</a:t>
            </a:r>
          </a:p>
          <a:p>
            <a:pPr fontAlgn="base"/>
            <a:r>
              <a:rPr lang="en-US" dirty="0" smtClean="0">
                <a:solidFill>
                  <a:schemeClr val="bg1"/>
                </a:solidFill>
              </a:rPr>
              <a:t>}</a:t>
            </a:r>
          </a:p>
          <a:p>
            <a:pPr fontAlgn="base"/>
            <a:r>
              <a:rPr lang="en-US" dirty="0" smtClean="0">
                <a:solidFill>
                  <a:schemeClr val="bg1"/>
                </a:solidFill>
              </a:rPr>
              <a:t> </a:t>
            </a:r>
          </a:p>
          <a:p>
            <a:pPr fontAlgn="base"/>
            <a:r>
              <a:rPr lang="en-US" dirty="0" err="1" smtClean="0">
                <a:solidFill>
                  <a:schemeClr val="bg1"/>
                </a:solidFill>
              </a:rPr>
              <a:t>int</a:t>
            </a:r>
            <a:r>
              <a:rPr lang="en-US" dirty="0" smtClean="0">
                <a:solidFill>
                  <a:schemeClr val="bg1"/>
                </a:solidFill>
              </a:rPr>
              <a:t> main()</a:t>
            </a:r>
          </a:p>
          <a:p>
            <a:pPr fontAlgn="base"/>
            <a:r>
              <a:rPr lang="en-US" dirty="0" smtClean="0">
                <a:solidFill>
                  <a:schemeClr val="bg1"/>
                </a:solidFill>
              </a:rPr>
              <a:t>{</a:t>
            </a:r>
          </a:p>
          <a:p>
            <a:pPr fontAlgn="base"/>
            <a:r>
              <a:rPr lang="en-US" dirty="0" smtClean="0">
                <a:solidFill>
                  <a:schemeClr val="bg1"/>
                </a:solidFill>
              </a:rPr>
              <a:t>    char txt[] = "ABAAABABAA";</a:t>
            </a:r>
          </a:p>
          <a:p>
            <a:pPr fontAlgn="base"/>
            <a:r>
              <a:rPr lang="en-US" dirty="0" smtClean="0">
                <a:solidFill>
                  <a:schemeClr val="bg1"/>
                </a:solidFill>
              </a:rPr>
              <a:t>    char pat[] = "AABA";</a:t>
            </a:r>
          </a:p>
          <a:p>
            <a:pPr fontAlgn="base"/>
            <a:r>
              <a:rPr lang="en-US" dirty="0" smtClean="0">
                <a:solidFill>
                  <a:schemeClr val="bg1"/>
                </a:solidFill>
              </a:rPr>
              <a:t>    search(pat, txt);</a:t>
            </a:r>
          </a:p>
          <a:p>
            <a:pPr fontAlgn="base"/>
            <a:r>
              <a:rPr lang="en-US" dirty="0" smtClean="0">
                <a:solidFill>
                  <a:schemeClr val="bg1"/>
                </a:solidFill>
              </a:rPr>
              <a:t>    return 0;</a:t>
            </a:r>
          </a:p>
          <a:p>
            <a:pPr fontAlgn="base"/>
            <a:r>
              <a:rPr lang="en-US" dirty="0" smtClean="0">
                <a:solidFill>
                  <a:schemeClr val="bg1"/>
                </a:solidFill>
              </a:rPr>
              <a:t>}</a:t>
            </a:r>
            <a:endParaRPr lang="en-US" dirty="0">
              <a:solidFill>
                <a:schemeClr val="bg1"/>
              </a:solidFill>
            </a:endParaRPr>
          </a:p>
        </p:txBody>
      </p:sp>
      <p:sp>
        <p:nvSpPr>
          <p:cNvPr id="12" name="Rectangle 11"/>
          <p:cNvSpPr/>
          <p:nvPr/>
        </p:nvSpPr>
        <p:spPr>
          <a:xfrm>
            <a:off x="4876800" y="4038600"/>
            <a:ext cx="5105400" cy="304800"/>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152400"/>
            <a:ext cx="6477000" cy="646331"/>
          </a:xfrm>
          <a:prstGeom prst="rect">
            <a:avLst/>
          </a:prstGeom>
          <a:noFill/>
        </p:spPr>
        <p:txBody>
          <a:bodyPr wrap="square" rtlCol="0">
            <a:spAutoFit/>
          </a:bodyPr>
          <a:lstStyle/>
          <a:p>
            <a:r>
              <a:rPr lang="en-US" sz="3600" dirty="0" smtClean="0">
                <a:solidFill>
                  <a:schemeClr val="bg1"/>
                </a:solidFill>
              </a:rPr>
              <a:t>CSE 203: Data Structure</a:t>
            </a:r>
            <a:endParaRPr lang="en-US" sz="3600" dirty="0">
              <a:solidFill>
                <a:schemeClr val="bg1"/>
              </a:solidFill>
            </a:endParaRPr>
          </a:p>
        </p:txBody>
      </p:sp>
      <p:sp>
        <p:nvSpPr>
          <p:cNvPr id="7" name="TextBox 6"/>
          <p:cNvSpPr txBox="1"/>
          <p:nvPr/>
        </p:nvSpPr>
        <p:spPr>
          <a:xfrm>
            <a:off x="7467600" y="76200"/>
            <a:ext cx="1676400" cy="830997"/>
          </a:xfrm>
          <a:prstGeom prst="rect">
            <a:avLst/>
          </a:prstGeom>
          <a:noFill/>
        </p:spPr>
        <p:txBody>
          <a:bodyPr wrap="square" rtlCol="0">
            <a:spAutoFit/>
          </a:bodyPr>
          <a:lstStyle/>
          <a:p>
            <a:r>
              <a:rPr lang="en-US" sz="2400" dirty="0" smtClean="0">
                <a:solidFill>
                  <a:srgbClr val="C00000"/>
                </a:solidFill>
              </a:rPr>
              <a:t>Data Structure</a:t>
            </a:r>
            <a:endParaRPr lang="en-US" sz="2400" dirty="0">
              <a:solidFill>
                <a:srgbClr val="C00000"/>
              </a:solidFill>
            </a:endParaRPr>
          </a:p>
        </p:txBody>
      </p:sp>
      <p:sp>
        <p:nvSpPr>
          <p:cNvPr id="5" name="TextBox 4"/>
          <p:cNvSpPr txBox="1"/>
          <p:nvPr/>
        </p:nvSpPr>
        <p:spPr>
          <a:xfrm>
            <a:off x="685800" y="838200"/>
            <a:ext cx="5105400" cy="523220"/>
          </a:xfrm>
          <a:prstGeom prst="rect">
            <a:avLst/>
          </a:prstGeom>
          <a:noFill/>
        </p:spPr>
        <p:txBody>
          <a:bodyPr wrap="square" rtlCol="0">
            <a:spAutoFit/>
          </a:bodyPr>
          <a:lstStyle/>
          <a:p>
            <a:r>
              <a:rPr lang="en-US" sz="2800" dirty="0" smtClean="0">
                <a:solidFill>
                  <a:schemeClr val="bg1"/>
                </a:solidFill>
              </a:rPr>
              <a:t>String Operations:</a:t>
            </a:r>
            <a:endParaRPr lang="en-US" sz="2800" dirty="0">
              <a:solidFill>
                <a:schemeClr val="bg1"/>
              </a:solidFill>
            </a:endParaRPr>
          </a:p>
        </p:txBody>
      </p:sp>
      <p:sp>
        <p:nvSpPr>
          <p:cNvPr id="13" name="TextBox 12"/>
          <p:cNvSpPr txBox="1"/>
          <p:nvPr/>
        </p:nvSpPr>
        <p:spPr>
          <a:xfrm>
            <a:off x="0" y="1524000"/>
            <a:ext cx="1828800" cy="1200329"/>
          </a:xfrm>
          <a:prstGeom prst="rect">
            <a:avLst/>
          </a:prstGeom>
          <a:noFill/>
        </p:spPr>
        <p:txBody>
          <a:bodyPr wrap="square" rtlCol="0">
            <a:spAutoFit/>
          </a:bodyPr>
          <a:lstStyle/>
          <a:p>
            <a:r>
              <a:rPr lang="en-US" sz="2400" dirty="0" smtClean="0">
                <a:solidFill>
                  <a:schemeClr val="bg1"/>
                </a:solidFill>
              </a:rPr>
              <a:t>2. Indexing/</a:t>
            </a:r>
          </a:p>
          <a:p>
            <a:r>
              <a:rPr lang="en-US" sz="2400" dirty="0" smtClean="0">
                <a:solidFill>
                  <a:schemeClr val="bg1"/>
                </a:solidFill>
              </a:rPr>
              <a:t>Pattern matching:</a:t>
            </a:r>
            <a:endParaRPr lang="en-US" sz="2400" dirty="0">
              <a:solidFill>
                <a:schemeClr val="bg1"/>
              </a:solidFill>
            </a:endParaRPr>
          </a:p>
        </p:txBody>
      </p:sp>
      <p:sp>
        <p:nvSpPr>
          <p:cNvPr id="14" name="TextBox 13"/>
          <p:cNvSpPr txBox="1"/>
          <p:nvPr/>
        </p:nvSpPr>
        <p:spPr>
          <a:xfrm>
            <a:off x="2057400" y="1600200"/>
            <a:ext cx="4114800" cy="400110"/>
          </a:xfrm>
          <a:prstGeom prst="rect">
            <a:avLst/>
          </a:prstGeom>
          <a:noFill/>
        </p:spPr>
        <p:txBody>
          <a:bodyPr wrap="square" rtlCol="0">
            <a:spAutoFit/>
          </a:bodyPr>
          <a:lstStyle/>
          <a:p>
            <a:r>
              <a:rPr lang="en-US" sz="2000" dirty="0" smtClean="0">
                <a:solidFill>
                  <a:schemeClr val="bg1"/>
                </a:solidFill>
              </a:rPr>
              <a:t>Where a pattern P is found in a text T</a:t>
            </a:r>
            <a:endParaRPr lang="en-US" sz="2000" dirty="0">
              <a:solidFill>
                <a:schemeClr val="bg1"/>
              </a:solidFill>
            </a:endParaRPr>
          </a:p>
        </p:txBody>
      </p:sp>
      <p:sp>
        <p:nvSpPr>
          <p:cNvPr id="15" name="TextBox 14"/>
          <p:cNvSpPr txBox="1"/>
          <p:nvPr/>
        </p:nvSpPr>
        <p:spPr>
          <a:xfrm>
            <a:off x="2057400" y="2209800"/>
            <a:ext cx="4648200" cy="381000"/>
          </a:xfrm>
          <a:prstGeom prst="rect">
            <a:avLst/>
          </a:prstGeom>
          <a:noFill/>
        </p:spPr>
        <p:txBody>
          <a:bodyPr wrap="square" rtlCol="0">
            <a:spAutoFit/>
          </a:bodyPr>
          <a:lstStyle/>
          <a:p>
            <a:r>
              <a:rPr lang="en-US" dirty="0" smtClean="0">
                <a:solidFill>
                  <a:schemeClr val="bg1"/>
                </a:solidFill>
              </a:rPr>
              <a:t>INDEX (Text, Pattern)</a:t>
            </a:r>
            <a:endParaRPr lang="en-US" dirty="0">
              <a:solidFill>
                <a:schemeClr val="bg1"/>
              </a:solidFill>
            </a:endParaRPr>
          </a:p>
        </p:txBody>
      </p:sp>
      <p:sp>
        <p:nvSpPr>
          <p:cNvPr id="17" name="TextBox 16"/>
          <p:cNvSpPr txBox="1"/>
          <p:nvPr/>
        </p:nvSpPr>
        <p:spPr>
          <a:xfrm>
            <a:off x="2057400" y="2971800"/>
            <a:ext cx="4648200" cy="369332"/>
          </a:xfrm>
          <a:prstGeom prst="rect">
            <a:avLst/>
          </a:prstGeom>
          <a:noFill/>
        </p:spPr>
        <p:txBody>
          <a:bodyPr wrap="square" rtlCol="0">
            <a:spAutoFit/>
          </a:bodyPr>
          <a:lstStyle/>
          <a:p>
            <a:r>
              <a:rPr lang="en-US" dirty="0" smtClean="0">
                <a:solidFill>
                  <a:schemeClr val="bg1"/>
                </a:solidFill>
              </a:rPr>
              <a:t>INDEX (T, P)</a:t>
            </a:r>
            <a:endParaRPr lang="en-US" dirty="0">
              <a:solidFill>
                <a:schemeClr val="bg1"/>
              </a:solidFill>
            </a:endParaRPr>
          </a:p>
        </p:txBody>
      </p:sp>
      <p:sp>
        <p:nvSpPr>
          <p:cNvPr id="16" name="Rectangle 15"/>
          <p:cNvSpPr/>
          <p:nvPr/>
        </p:nvSpPr>
        <p:spPr>
          <a:xfrm>
            <a:off x="838200" y="3505200"/>
            <a:ext cx="2895600" cy="2895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M=4</a:t>
            </a:r>
          </a:p>
          <a:p>
            <a:pPr algn="ctr"/>
            <a:r>
              <a:rPr lang="en-US" dirty="0" smtClean="0"/>
              <a:t>N=10</a:t>
            </a:r>
          </a:p>
          <a:p>
            <a:pPr algn="ctr"/>
            <a:r>
              <a:rPr lang="en-US" dirty="0" smtClean="0"/>
              <a:t>N-M=6</a:t>
            </a:r>
          </a:p>
          <a:p>
            <a:pPr algn="ctr"/>
            <a:r>
              <a:rPr lang="en-US" dirty="0" smtClean="0"/>
              <a:t>When </a:t>
            </a:r>
            <a:r>
              <a:rPr lang="en-US" dirty="0" err="1" smtClean="0"/>
              <a:t>i</a:t>
            </a:r>
            <a:r>
              <a:rPr lang="en-US" dirty="0" smtClean="0"/>
              <a:t>=3, </a:t>
            </a:r>
          </a:p>
          <a:p>
            <a:pPr algn="ctr"/>
            <a:r>
              <a:rPr lang="en-US" dirty="0" smtClean="0"/>
              <a:t>For j=0,    text[3]==pat[0]</a:t>
            </a:r>
          </a:p>
          <a:p>
            <a:pPr algn="ctr"/>
            <a:r>
              <a:rPr lang="en-US" dirty="0" smtClean="0"/>
              <a:t>For j=1,   text[4]==pat[1]</a:t>
            </a:r>
          </a:p>
          <a:p>
            <a:pPr algn="ctr"/>
            <a:r>
              <a:rPr lang="en-US" dirty="0" smtClean="0"/>
              <a:t>For j=2,   text[5]==pat[2]</a:t>
            </a:r>
          </a:p>
          <a:p>
            <a:pPr algn="ctr"/>
            <a:r>
              <a:rPr lang="en-US" dirty="0" smtClean="0"/>
              <a:t>For j=3,   text[6]==pat[3]</a:t>
            </a:r>
          </a:p>
          <a:p>
            <a:pPr algn="ctr"/>
            <a:r>
              <a:rPr lang="en-US" dirty="0" smtClean="0"/>
              <a:t>Then J=4</a:t>
            </a:r>
          </a:p>
          <a:p>
            <a:pPr algn="ctr"/>
            <a:endParaRPr lang="en-US" dirty="0"/>
          </a:p>
        </p:txBody>
      </p:sp>
      <p:sp>
        <p:nvSpPr>
          <p:cNvPr id="18" name="TextBox 17"/>
          <p:cNvSpPr txBox="1"/>
          <p:nvPr/>
        </p:nvSpPr>
        <p:spPr>
          <a:xfrm>
            <a:off x="2057400" y="2590800"/>
            <a:ext cx="3429000" cy="369332"/>
          </a:xfrm>
          <a:prstGeom prst="rect">
            <a:avLst/>
          </a:prstGeom>
          <a:noFill/>
        </p:spPr>
        <p:txBody>
          <a:bodyPr wrap="square" rtlCol="0">
            <a:spAutoFit/>
          </a:bodyPr>
          <a:lstStyle/>
          <a:p>
            <a:r>
              <a:rPr lang="en-US" dirty="0" smtClean="0">
                <a:solidFill>
                  <a:schemeClr val="bg1"/>
                </a:solidFill>
              </a:rPr>
              <a:t>T=‘HIS FATHER IS THE PROFESSOR’</a:t>
            </a:r>
            <a:endParaRPr lang="en-US" dirty="0">
              <a:solidFill>
                <a:schemeClr val="bg1"/>
              </a:solidFill>
            </a:endParaRPr>
          </a:p>
        </p:txBody>
      </p:sp>
      <p:sp>
        <p:nvSpPr>
          <p:cNvPr id="26" name="TextBox 25"/>
          <p:cNvSpPr txBox="1"/>
          <p:nvPr/>
        </p:nvSpPr>
        <p:spPr>
          <a:xfrm>
            <a:off x="4038600" y="948690"/>
            <a:ext cx="5105400" cy="5632311"/>
          </a:xfrm>
          <a:prstGeom prst="rect">
            <a:avLst/>
          </a:prstGeom>
          <a:solidFill>
            <a:schemeClr val="bg2">
              <a:lumMod val="25000"/>
            </a:schemeClr>
          </a:solidFill>
        </p:spPr>
        <p:txBody>
          <a:bodyPr wrap="square" rtlCol="0">
            <a:spAutoFit/>
          </a:bodyPr>
          <a:lstStyle/>
          <a:p>
            <a:pPr fontAlgn="base"/>
            <a:r>
              <a:rPr lang="en-US" dirty="0" smtClean="0">
                <a:solidFill>
                  <a:schemeClr val="bg1"/>
                </a:solidFill>
              </a:rPr>
              <a:t>void search(char* pat, char* txt)</a:t>
            </a:r>
          </a:p>
          <a:p>
            <a:pPr fontAlgn="base"/>
            <a:r>
              <a:rPr lang="en-US" dirty="0" smtClean="0">
                <a:solidFill>
                  <a:schemeClr val="bg1"/>
                </a:solidFill>
              </a:rPr>
              <a:t>{</a:t>
            </a:r>
          </a:p>
          <a:p>
            <a:pPr fontAlgn="base"/>
            <a:r>
              <a:rPr lang="en-US" dirty="0" smtClean="0">
                <a:solidFill>
                  <a:schemeClr val="bg1"/>
                </a:solidFill>
              </a:rPr>
              <a:t>    </a:t>
            </a:r>
            <a:r>
              <a:rPr lang="en-US" dirty="0" err="1" smtClean="0">
                <a:solidFill>
                  <a:schemeClr val="bg1"/>
                </a:solidFill>
              </a:rPr>
              <a:t>int</a:t>
            </a:r>
            <a:r>
              <a:rPr lang="en-US" dirty="0" smtClean="0">
                <a:solidFill>
                  <a:schemeClr val="bg1"/>
                </a:solidFill>
              </a:rPr>
              <a:t> M = </a:t>
            </a:r>
            <a:r>
              <a:rPr lang="en-US" dirty="0" err="1" smtClean="0">
                <a:solidFill>
                  <a:schemeClr val="bg1"/>
                </a:solidFill>
              </a:rPr>
              <a:t>strlen</a:t>
            </a:r>
            <a:r>
              <a:rPr lang="en-US" dirty="0" smtClean="0">
                <a:solidFill>
                  <a:schemeClr val="bg1"/>
                </a:solidFill>
              </a:rPr>
              <a:t>(pat);</a:t>
            </a:r>
          </a:p>
          <a:p>
            <a:pPr fontAlgn="base"/>
            <a:r>
              <a:rPr lang="en-US" dirty="0" smtClean="0">
                <a:solidFill>
                  <a:schemeClr val="bg1"/>
                </a:solidFill>
              </a:rPr>
              <a:t>    </a:t>
            </a:r>
            <a:r>
              <a:rPr lang="en-US" dirty="0" err="1" smtClean="0">
                <a:solidFill>
                  <a:schemeClr val="bg1"/>
                </a:solidFill>
              </a:rPr>
              <a:t>int</a:t>
            </a:r>
            <a:r>
              <a:rPr lang="en-US" dirty="0" smtClean="0">
                <a:solidFill>
                  <a:schemeClr val="bg1"/>
                </a:solidFill>
              </a:rPr>
              <a:t> N = </a:t>
            </a:r>
            <a:r>
              <a:rPr lang="en-US" dirty="0" err="1" smtClean="0">
                <a:solidFill>
                  <a:schemeClr val="bg1"/>
                </a:solidFill>
              </a:rPr>
              <a:t>strlen</a:t>
            </a:r>
            <a:r>
              <a:rPr lang="en-US" dirty="0" smtClean="0">
                <a:solidFill>
                  <a:schemeClr val="bg1"/>
                </a:solidFill>
              </a:rPr>
              <a:t>(txt);</a:t>
            </a:r>
          </a:p>
          <a:p>
            <a:pPr fontAlgn="base"/>
            <a:r>
              <a:rPr lang="en-US" dirty="0" smtClean="0">
                <a:solidFill>
                  <a:schemeClr val="bg1"/>
                </a:solidFill>
              </a:rPr>
              <a:t>     for (</a:t>
            </a:r>
            <a:r>
              <a:rPr lang="en-US" dirty="0" err="1" smtClean="0">
                <a:solidFill>
                  <a:schemeClr val="bg1"/>
                </a:solidFill>
              </a:rPr>
              <a:t>int</a:t>
            </a:r>
            <a:r>
              <a:rPr lang="en-US" dirty="0" smtClean="0">
                <a:solidFill>
                  <a:schemeClr val="bg1"/>
                </a:solidFill>
              </a:rPr>
              <a:t> </a:t>
            </a:r>
            <a:r>
              <a:rPr lang="en-US" dirty="0" err="1" smtClean="0">
                <a:solidFill>
                  <a:schemeClr val="bg1"/>
                </a:solidFill>
              </a:rPr>
              <a:t>i</a:t>
            </a:r>
            <a:r>
              <a:rPr lang="en-US" dirty="0" smtClean="0">
                <a:solidFill>
                  <a:schemeClr val="bg1"/>
                </a:solidFill>
              </a:rPr>
              <a:t> = 0; </a:t>
            </a:r>
            <a:r>
              <a:rPr lang="en-US" dirty="0" err="1" smtClean="0">
                <a:solidFill>
                  <a:schemeClr val="bg1"/>
                </a:solidFill>
              </a:rPr>
              <a:t>i</a:t>
            </a:r>
            <a:r>
              <a:rPr lang="en-US" dirty="0" smtClean="0">
                <a:solidFill>
                  <a:schemeClr val="bg1"/>
                </a:solidFill>
              </a:rPr>
              <a:t> &lt;= N - M; </a:t>
            </a:r>
            <a:r>
              <a:rPr lang="en-US" dirty="0" err="1" smtClean="0">
                <a:solidFill>
                  <a:schemeClr val="bg1"/>
                </a:solidFill>
              </a:rPr>
              <a:t>i</a:t>
            </a:r>
            <a:r>
              <a:rPr lang="en-US" dirty="0" smtClean="0">
                <a:solidFill>
                  <a:schemeClr val="bg1"/>
                </a:solidFill>
              </a:rPr>
              <a:t>++) {</a:t>
            </a:r>
          </a:p>
          <a:p>
            <a:pPr fontAlgn="base"/>
            <a:r>
              <a:rPr lang="en-US" dirty="0" smtClean="0">
                <a:solidFill>
                  <a:schemeClr val="bg1"/>
                </a:solidFill>
              </a:rPr>
              <a:t>         for (</a:t>
            </a:r>
            <a:r>
              <a:rPr lang="en-US" dirty="0" err="1" smtClean="0">
                <a:solidFill>
                  <a:schemeClr val="bg1"/>
                </a:solidFill>
              </a:rPr>
              <a:t>int</a:t>
            </a:r>
            <a:r>
              <a:rPr lang="en-US" dirty="0" smtClean="0">
                <a:solidFill>
                  <a:schemeClr val="bg1"/>
                </a:solidFill>
              </a:rPr>
              <a:t> j = 0; j &lt; M; j++)</a:t>
            </a:r>
          </a:p>
          <a:p>
            <a:pPr fontAlgn="base"/>
            <a:r>
              <a:rPr lang="en-US" dirty="0" smtClean="0">
                <a:solidFill>
                  <a:schemeClr val="bg1"/>
                </a:solidFill>
              </a:rPr>
              <a:t>            if (txt[</a:t>
            </a:r>
            <a:r>
              <a:rPr lang="en-US" dirty="0" err="1" smtClean="0">
                <a:solidFill>
                  <a:schemeClr val="bg1"/>
                </a:solidFill>
              </a:rPr>
              <a:t>i</a:t>
            </a:r>
            <a:r>
              <a:rPr lang="en-US" dirty="0" smtClean="0">
                <a:solidFill>
                  <a:schemeClr val="bg1"/>
                </a:solidFill>
              </a:rPr>
              <a:t> + j] != pat[j])        break;</a:t>
            </a:r>
          </a:p>
          <a:p>
            <a:pPr fontAlgn="base"/>
            <a:r>
              <a:rPr lang="en-US" dirty="0" smtClean="0">
                <a:solidFill>
                  <a:schemeClr val="bg1"/>
                </a:solidFill>
              </a:rPr>
              <a:t> </a:t>
            </a:r>
          </a:p>
          <a:p>
            <a:pPr fontAlgn="base"/>
            <a:r>
              <a:rPr lang="en-US" dirty="0" smtClean="0">
                <a:solidFill>
                  <a:schemeClr val="bg1"/>
                </a:solidFill>
              </a:rPr>
              <a:t>        if (j == M) // if pat[0...M-1] = txt[</a:t>
            </a:r>
            <a:r>
              <a:rPr lang="en-US" dirty="0" err="1" smtClean="0">
                <a:solidFill>
                  <a:schemeClr val="bg1"/>
                </a:solidFill>
              </a:rPr>
              <a:t>i</a:t>
            </a:r>
            <a:r>
              <a:rPr lang="en-US" dirty="0" smtClean="0">
                <a:solidFill>
                  <a:schemeClr val="bg1"/>
                </a:solidFill>
              </a:rPr>
              <a:t>, i+1, ...i+M-1]</a:t>
            </a:r>
          </a:p>
          <a:p>
            <a:pPr fontAlgn="base"/>
            <a:r>
              <a:rPr lang="en-US" dirty="0" smtClean="0">
                <a:solidFill>
                  <a:schemeClr val="bg1"/>
                </a:solidFill>
              </a:rPr>
              <a:t>            </a:t>
            </a:r>
            <a:r>
              <a:rPr lang="en-US" dirty="0" err="1" smtClean="0">
                <a:solidFill>
                  <a:schemeClr val="bg1"/>
                </a:solidFill>
              </a:rPr>
              <a:t>printf</a:t>
            </a:r>
            <a:r>
              <a:rPr lang="en-US" dirty="0" smtClean="0">
                <a:solidFill>
                  <a:schemeClr val="bg1"/>
                </a:solidFill>
              </a:rPr>
              <a:t>("Pattern found at index %d ", </a:t>
            </a:r>
            <a:r>
              <a:rPr lang="en-US" dirty="0" err="1" smtClean="0">
                <a:solidFill>
                  <a:schemeClr val="bg1"/>
                </a:solidFill>
              </a:rPr>
              <a:t>i</a:t>
            </a:r>
            <a:r>
              <a:rPr lang="en-US" dirty="0" smtClean="0">
                <a:solidFill>
                  <a:schemeClr val="bg1"/>
                </a:solidFill>
              </a:rPr>
              <a:t>);</a:t>
            </a:r>
          </a:p>
          <a:p>
            <a:pPr fontAlgn="base"/>
            <a:r>
              <a:rPr lang="en-US" dirty="0" smtClean="0">
                <a:solidFill>
                  <a:schemeClr val="bg1"/>
                </a:solidFill>
              </a:rPr>
              <a:t>    }</a:t>
            </a:r>
          </a:p>
          <a:p>
            <a:pPr fontAlgn="base"/>
            <a:r>
              <a:rPr lang="en-US" dirty="0" smtClean="0">
                <a:solidFill>
                  <a:schemeClr val="bg1"/>
                </a:solidFill>
              </a:rPr>
              <a:t>}</a:t>
            </a:r>
          </a:p>
          <a:p>
            <a:pPr fontAlgn="base"/>
            <a:r>
              <a:rPr lang="en-US" dirty="0" smtClean="0">
                <a:solidFill>
                  <a:schemeClr val="bg1"/>
                </a:solidFill>
              </a:rPr>
              <a:t> </a:t>
            </a:r>
          </a:p>
          <a:p>
            <a:pPr fontAlgn="base"/>
            <a:r>
              <a:rPr lang="en-US" dirty="0" err="1" smtClean="0">
                <a:solidFill>
                  <a:schemeClr val="bg1"/>
                </a:solidFill>
              </a:rPr>
              <a:t>int</a:t>
            </a:r>
            <a:r>
              <a:rPr lang="en-US" dirty="0" smtClean="0">
                <a:solidFill>
                  <a:schemeClr val="bg1"/>
                </a:solidFill>
              </a:rPr>
              <a:t> main()</a:t>
            </a:r>
          </a:p>
          <a:p>
            <a:pPr fontAlgn="base"/>
            <a:r>
              <a:rPr lang="en-US" dirty="0" smtClean="0">
                <a:solidFill>
                  <a:schemeClr val="bg1"/>
                </a:solidFill>
              </a:rPr>
              <a:t>{</a:t>
            </a:r>
          </a:p>
          <a:p>
            <a:pPr fontAlgn="base"/>
            <a:r>
              <a:rPr lang="en-US" dirty="0" smtClean="0">
                <a:solidFill>
                  <a:schemeClr val="bg1"/>
                </a:solidFill>
              </a:rPr>
              <a:t>    char txt[] = "ABAAABABAA";</a:t>
            </a:r>
          </a:p>
          <a:p>
            <a:pPr fontAlgn="base"/>
            <a:r>
              <a:rPr lang="en-US" dirty="0" smtClean="0">
                <a:solidFill>
                  <a:schemeClr val="bg1"/>
                </a:solidFill>
              </a:rPr>
              <a:t>    char pat[] = "AABA";</a:t>
            </a:r>
          </a:p>
          <a:p>
            <a:pPr fontAlgn="base"/>
            <a:r>
              <a:rPr lang="en-US" dirty="0" smtClean="0">
                <a:solidFill>
                  <a:schemeClr val="bg1"/>
                </a:solidFill>
              </a:rPr>
              <a:t>    search(pat, txt);</a:t>
            </a:r>
          </a:p>
          <a:p>
            <a:pPr fontAlgn="base"/>
            <a:r>
              <a:rPr lang="en-US" dirty="0" smtClean="0">
                <a:solidFill>
                  <a:schemeClr val="bg1"/>
                </a:solidFill>
              </a:rPr>
              <a:t>    return 0;</a:t>
            </a:r>
          </a:p>
          <a:p>
            <a:pPr fontAlgn="base"/>
            <a:r>
              <a:rPr lang="en-US" dirty="0" smtClean="0">
                <a:solidFill>
                  <a:schemeClr val="bg1"/>
                </a:solidFill>
              </a:rPr>
              <a:t>}</a:t>
            </a:r>
            <a:endParaRPr lang="en-US" dirty="0">
              <a:solidFill>
                <a:schemeClr val="bg1"/>
              </a:solidFill>
            </a:endParaRPr>
          </a:p>
        </p:txBody>
      </p:sp>
      <p:sp>
        <p:nvSpPr>
          <p:cNvPr id="12" name="Rectangle 11"/>
          <p:cNvSpPr/>
          <p:nvPr/>
        </p:nvSpPr>
        <p:spPr>
          <a:xfrm>
            <a:off x="4038600" y="3505200"/>
            <a:ext cx="5105400" cy="304800"/>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152400"/>
            <a:ext cx="6477000" cy="646331"/>
          </a:xfrm>
          <a:prstGeom prst="rect">
            <a:avLst/>
          </a:prstGeom>
          <a:noFill/>
        </p:spPr>
        <p:txBody>
          <a:bodyPr wrap="square" rtlCol="0">
            <a:spAutoFit/>
          </a:bodyPr>
          <a:lstStyle/>
          <a:p>
            <a:r>
              <a:rPr lang="en-US" sz="3600" dirty="0" smtClean="0">
                <a:solidFill>
                  <a:schemeClr val="bg1"/>
                </a:solidFill>
              </a:rPr>
              <a:t>CSE 203: Data Structure</a:t>
            </a:r>
            <a:endParaRPr lang="en-US" sz="3600" dirty="0">
              <a:solidFill>
                <a:schemeClr val="bg1"/>
              </a:solidFill>
            </a:endParaRPr>
          </a:p>
        </p:txBody>
      </p:sp>
      <p:sp>
        <p:nvSpPr>
          <p:cNvPr id="7" name="TextBox 6"/>
          <p:cNvSpPr txBox="1"/>
          <p:nvPr/>
        </p:nvSpPr>
        <p:spPr>
          <a:xfrm>
            <a:off x="7467600" y="76200"/>
            <a:ext cx="1676400" cy="830997"/>
          </a:xfrm>
          <a:prstGeom prst="rect">
            <a:avLst/>
          </a:prstGeom>
          <a:noFill/>
        </p:spPr>
        <p:txBody>
          <a:bodyPr wrap="square" rtlCol="0">
            <a:spAutoFit/>
          </a:bodyPr>
          <a:lstStyle/>
          <a:p>
            <a:r>
              <a:rPr lang="en-US" sz="2400" dirty="0" smtClean="0">
                <a:solidFill>
                  <a:srgbClr val="C00000"/>
                </a:solidFill>
              </a:rPr>
              <a:t>Data Structure</a:t>
            </a:r>
            <a:endParaRPr lang="en-US" sz="2400" dirty="0">
              <a:solidFill>
                <a:srgbClr val="C00000"/>
              </a:solidFill>
            </a:endParaRPr>
          </a:p>
        </p:txBody>
      </p:sp>
      <p:sp>
        <p:nvSpPr>
          <p:cNvPr id="5" name="TextBox 4"/>
          <p:cNvSpPr txBox="1"/>
          <p:nvPr/>
        </p:nvSpPr>
        <p:spPr>
          <a:xfrm>
            <a:off x="685800" y="838200"/>
            <a:ext cx="5105400" cy="523220"/>
          </a:xfrm>
          <a:prstGeom prst="rect">
            <a:avLst/>
          </a:prstGeom>
          <a:noFill/>
        </p:spPr>
        <p:txBody>
          <a:bodyPr wrap="square" rtlCol="0">
            <a:spAutoFit/>
          </a:bodyPr>
          <a:lstStyle/>
          <a:p>
            <a:r>
              <a:rPr lang="en-US" sz="2800" dirty="0" smtClean="0">
                <a:solidFill>
                  <a:schemeClr val="bg1"/>
                </a:solidFill>
              </a:rPr>
              <a:t>String Operations:</a:t>
            </a:r>
            <a:endParaRPr lang="en-US" sz="2800" dirty="0">
              <a:solidFill>
                <a:schemeClr val="bg1"/>
              </a:solidFill>
            </a:endParaRPr>
          </a:p>
        </p:txBody>
      </p:sp>
      <p:sp>
        <p:nvSpPr>
          <p:cNvPr id="13" name="TextBox 12"/>
          <p:cNvSpPr txBox="1"/>
          <p:nvPr/>
        </p:nvSpPr>
        <p:spPr>
          <a:xfrm>
            <a:off x="0" y="1524000"/>
            <a:ext cx="1828800" cy="1200329"/>
          </a:xfrm>
          <a:prstGeom prst="rect">
            <a:avLst/>
          </a:prstGeom>
          <a:noFill/>
        </p:spPr>
        <p:txBody>
          <a:bodyPr wrap="square" rtlCol="0">
            <a:spAutoFit/>
          </a:bodyPr>
          <a:lstStyle/>
          <a:p>
            <a:r>
              <a:rPr lang="en-US" sz="2400" dirty="0" smtClean="0">
                <a:solidFill>
                  <a:schemeClr val="bg1"/>
                </a:solidFill>
              </a:rPr>
              <a:t>2. Indexing/</a:t>
            </a:r>
          </a:p>
          <a:p>
            <a:r>
              <a:rPr lang="en-US" sz="2400" dirty="0" smtClean="0">
                <a:solidFill>
                  <a:schemeClr val="bg1"/>
                </a:solidFill>
              </a:rPr>
              <a:t>Pattern matching:</a:t>
            </a:r>
            <a:endParaRPr lang="en-US" sz="2400" dirty="0">
              <a:solidFill>
                <a:schemeClr val="bg1"/>
              </a:solidFill>
            </a:endParaRPr>
          </a:p>
        </p:txBody>
      </p:sp>
      <p:sp>
        <p:nvSpPr>
          <p:cNvPr id="14" name="TextBox 13"/>
          <p:cNvSpPr txBox="1"/>
          <p:nvPr/>
        </p:nvSpPr>
        <p:spPr>
          <a:xfrm>
            <a:off x="2057400" y="1600200"/>
            <a:ext cx="4114800" cy="400110"/>
          </a:xfrm>
          <a:prstGeom prst="rect">
            <a:avLst/>
          </a:prstGeom>
          <a:noFill/>
        </p:spPr>
        <p:txBody>
          <a:bodyPr wrap="square" rtlCol="0">
            <a:spAutoFit/>
          </a:bodyPr>
          <a:lstStyle/>
          <a:p>
            <a:r>
              <a:rPr lang="en-US" sz="2000" dirty="0" smtClean="0">
                <a:solidFill>
                  <a:schemeClr val="bg1"/>
                </a:solidFill>
              </a:rPr>
              <a:t>Where a pattern P is found in a text T</a:t>
            </a:r>
            <a:endParaRPr lang="en-US" sz="2000" dirty="0">
              <a:solidFill>
                <a:schemeClr val="bg1"/>
              </a:solidFill>
            </a:endParaRPr>
          </a:p>
        </p:txBody>
      </p:sp>
      <p:sp>
        <p:nvSpPr>
          <p:cNvPr id="15" name="TextBox 14"/>
          <p:cNvSpPr txBox="1"/>
          <p:nvPr/>
        </p:nvSpPr>
        <p:spPr>
          <a:xfrm>
            <a:off x="2057400" y="2209800"/>
            <a:ext cx="4648200" cy="381000"/>
          </a:xfrm>
          <a:prstGeom prst="rect">
            <a:avLst/>
          </a:prstGeom>
          <a:noFill/>
        </p:spPr>
        <p:txBody>
          <a:bodyPr wrap="square" rtlCol="0">
            <a:spAutoFit/>
          </a:bodyPr>
          <a:lstStyle/>
          <a:p>
            <a:r>
              <a:rPr lang="en-US" dirty="0" smtClean="0">
                <a:solidFill>
                  <a:schemeClr val="bg1"/>
                </a:solidFill>
              </a:rPr>
              <a:t>INDEX (Text, Pattern)</a:t>
            </a:r>
            <a:endParaRPr lang="en-US" dirty="0">
              <a:solidFill>
                <a:schemeClr val="bg1"/>
              </a:solidFill>
            </a:endParaRPr>
          </a:p>
        </p:txBody>
      </p:sp>
      <p:sp>
        <p:nvSpPr>
          <p:cNvPr id="17" name="TextBox 16"/>
          <p:cNvSpPr txBox="1"/>
          <p:nvPr/>
        </p:nvSpPr>
        <p:spPr>
          <a:xfrm>
            <a:off x="2057400" y="3048000"/>
            <a:ext cx="4648200" cy="369332"/>
          </a:xfrm>
          <a:prstGeom prst="rect">
            <a:avLst/>
          </a:prstGeom>
          <a:noFill/>
        </p:spPr>
        <p:txBody>
          <a:bodyPr wrap="square" rtlCol="0">
            <a:spAutoFit/>
          </a:bodyPr>
          <a:lstStyle/>
          <a:p>
            <a:r>
              <a:rPr lang="en-US" dirty="0" smtClean="0">
                <a:solidFill>
                  <a:schemeClr val="bg1"/>
                </a:solidFill>
              </a:rPr>
              <a:t>INDEX (T, P)</a:t>
            </a:r>
            <a:endParaRPr lang="en-US" dirty="0">
              <a:solidFill>
                <a:schemeClr val="bg1"/>
              </a:solidFill>
            </a:endParaRPr>
          </a:p>
        </p:txBody>
      </p:sp>
      <p:sp>
        <p:nvSpPr>
          <p:cNvPr id="16" name="Rectangle 15"/>
          <p:cNvSpPr/>
          <p:nvPr/>
        </p:nvSpPr>
        <p:spPr>
          <a:xfrm>
            <a:off x="838200" y="3505200"/>
            <a:ext cx="2895600" cy="2895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Another method</a:t>
            </a:r>
          </a:p>
          <a:p>
            <a:pPr algn="ctr"/>
            <a:endParaRPr lang="en-US" dirty="0"/>
          </a:p>
        </p:txBody>
      </p:sp>
      <p:sp>
        <p:nvSpPr>
          <p:cNvPr id="11" name="TextBox 10"/>
          <p:cNvSpPr txBox="1"/>
          <p:nvPr/>
        </p:nvSpPr>
        <p:spPr>
          <a:xfrm>
            <a:off x="2057400" y="2590800"/>
            <a:ext cx="3429000" cy="369332"/>
          </a:xfrm>
          <a:prstGeom prst="rect">
            <a:avLst/>
          </a:prstGeom>
          <a:noFill/>
        </p:spPr>
        <p:txBody>
          <a:bodyPr wrap="square" rtlCol="0">
            <a:spAutoFit/>
          </a:bodyPr>
          <a:lstStyle/>
          <a:p>
            <a:r>
              <a:rPr lang="en-US" dirty="0" smtClean="0">
                <a:solidFill>
                  <a:schemeClr val="bg1"/>
                </a:solidFill>
              </a:rPr>
              <a:t>T=‘HIS FATHER IS THE PROFESSOR’</a:t>
            </a:r>
            <a:endParaRPr lang="en-US" dirty="0">
              <a:solidFill>
                <a:schemeClr val="bg1"/>
              </a:solidFill>
            </a:endParaRPr>
          </a:p>
        </p:txBody>
      </p:sp>
      <p:sp>
        <p:nvSpPr>
          <p:cNvPr id="26" name="TextBox 25"/>
          <p:cNvSpPr txBox="1"/>
          <p:nvPr/>
        </p:nvSpPr>
        <p:spPr>
          <a:xfrm>
            <a:off x="4038600" y="948690"/>
            <a:ext cx="5105400" cy="5078313"/>
          </a:xfrm>
          <a:prstGeom prst="rect">
            <a:avLst/>
          </a:prstGeom>
          <a:solidFill>
            <a:schemeClr val="bg2">
              <a:lumMod val="25000"/>
            </a:schemeClr>
          </a:solidFill>
        </p:spPr>
        <p:txBody>
          <a:bodyPr wrap="square" rtlCol="0">
            <a:spAutoFit/>
          </a:bodyPr>
          <a:lstStyle/>
          <a:p>
            <a:pPr fontAlgn="base"/>
            <a:r>
              <a:rPr lang="en-US" dirty="0" smtClean="0">
                <a:solidFill>
                  <a:schemeClr val="bg1"/>
                </a:solidFill>
              </a:rPr>
              <a:t>main()</a:t>
            </a:r>
          </a:p>
          <a:p>
            <a:pPr fontAlgn="base"/>
            <a:r>
              <a:rPr lang="en-US" dirty="0" smtClean="0">
                <a:solidFill>
                  <a:schemeClr val="bg1"/>
                </a:solidFill>
              </a:rPr>
              <a:t>{</a:t>
            </a:r>
          </a:p>
          <a:p>
            <a:pPr fontAlgn="base"/>
            <a:r>
              <a:rPr lang="en-US" dirty="0" smtClean="0">
                <a:solidFill>
                  <a:schemeClr val="bg1"/>
                </a:solidFill>
              </a:rPr>
              <a:t> char A[]="ABABAABABC", B[]="AABA", C[10];</a:t>
            </a:r>
          </a:p>
          <a:p>
            <a:pPr fontAlgn="base"/>
            <a:r>
              <a:rPr lang="en-US" dirty="0" smtClean="0">
                <a:solidFill>
                  <a:schemeClr val="bg1"/>
                </a:solidFill>
              </a:rPr>
              <a:t> </a:t>
            </a:r>
            <a:r>
              <a:rPr lang="en-US" dirty="0" err="1" smtClean="0">
                <a:solidFill>
                  <a:schemeClr val="bg1"/>
                </a:solidFill>
              </a:rPr>
              <a:t>int</a:t>
            </a:r>
            <a:r>
              <a:rPr lang="en-US" dirty="0" smtClean="0">
                <a:solidFill>
                  <a:schemeClr val="bg1"/>
                </a:solidFill>
              </a:rPr>
              <a:t> </a:t>
            </a:r>
            <a:r>
              <a:rPr lang="en-US" dirty="0" err="1" smtClean="0">
                <a:solidFill>
                  <a:schemeClr val="bg1"/>
                </a:solidFill>
              </a:rPr>
              <a:t>i</a:t>
            </a:r>
            <a:r>
              <a:rPr lang="en-US" dirty="0" smtClean="0">
                <a:solidFill>
                  <a:schemeClr val="bg1"/>
                </a:solidFill>
              </a:rPr>
              <a:t>, j, k, L1,L2;</a:t>
            </a:r>
          </a:p>
          <a:p>
            <a:pPr fontAlgn="base"/>
            <a:r>
              <a:rPr lang="en-US" dirty="0" smtClean="0">
                <a:solidFill>
                  <a:schemeClr val="bg1"/>
                </a:solidFill>
              </a:rPr>
              <a:t> L1=</a:t>
            </a:r>
            <a:r>
              <a:rPr lang="en-US" dirty="0" err="1" smtClean="0">
                <a:solidFill>
                  <a:schemeClr val="bg1"/>
                </a:solidFill>
              </a:rPr>
              <a:t>strlen</a:t>
            </a:r>
            <a:r>
              <a:rPr lang="en-US" dirty="0" smtClean="0">
                <a:solidFill>
                  <a:schemeClr val="bg1"/>
                </a:solidFill>
              </a:rPr>
              <a:t>(A);</a:t>
            </a:r>
          </a:p>
          <a:p>
            <a:pPr fontAlgn="base"/>
            <a:r>
              <a:rPr lang="en-US" dirty="0" smtClean="0">
                <a:solidFill>
                  <a:schemeClr val="bg1"/>
                </a:solidFill>
              </a:rPr>
              <a:t> L2=</a:t>
            </a:r>
            <a:r>
              <a:rPr lang="en-US" dirty="0" err="1" smtClean="0">
                <a:solidFill>
                  <a:schemeClr val="bg1"/>
                </a:solidFill>
              </a:rPr>
              <a:t>strlen</a:t>
            </a:r>
            <a:r>
              <a:rPr lang="en-US" dirty="0" smtClean="0">
                <a:solidFill>
                  <a:schemeClr val="bg1"/>
                </a:solidFill>
              </a:rPr>
              <a:t>(B);</a:t>
            </a:r>
          </a:p>
          <a:p>
            <a:pPr fontAlgn="base"/>
            <a:r>
              <a:rPr lang="en-US" dirty="0" smtClean="0">
                <a:solidFill>
                  <a:schemeClr val="bg1"/>
                </a:solidFill>
              </a:rPr>
              <a:t> for(</a:t>
            </a:r>
            <a:r>
              <a:rPr lang="en-US" dirty="0" err="1" smtClean="0">
                <a:solidFill>
                  <a:schemeClr val="bg1"/>
                </a:solidFill>
              </a:rPr>
              <a:t>i</a:t>
            </a:r>
            <a:r>
              <a:rPr lang="en-US" dirty="0" smtClean="0">
                <a:solidFill>
                  <a:schemeClr val="bg1"/>
                </a:solidFill>
              </a:rPr>
              <a:t>=0;i&lt;(L1-L2);</a:t>
            </a:r>
            <a:r>
              <a:rPr lang="en-US" dirty="0" err="1" smtClean="0">
                <a:solidFill>
                  <a:schemeClr val="bg1"/>
                </a:solidFill>
              </a:rPr>
              <a:t>i</a:t>
            </a:r>
            <a:r>
              <a:rPr lang="en-US" dirty="0" smtClean="0">
                <a:solidFill>
                  <a:schemeClr val="bg1"/>
                </a:solidFill>
              </a:rPr>
              <a:t>++)</a:t>
            </a:r>
          </a:p>
          <a:p>
            <a:pPr fontAlgn="base"/>
            <a:r>
              <a:rPr lang="en-US" dirty="0" smtClean="0">
                <a:solidFill>
                  <a:schemeClr val="bg1"/>
                </a:solidFill>
              </a:rPr>
              <a:t> {</a:t>
            </a:r>
          </a:p>
          <a:p>
            <a:pPr fontAlgn="base"/>
            <a:r>
              <a:rPr lang="en-US" dirty="0" smtClean="0">
                <a:solidFill>
                  <a:schemeClr val="bg1"/>
                </a:solidFill>
              </a:rPr>
              <a:t>   for(j=0;j&lt;L2;j++)</a:t>
            </a:r>
          </a:p>
          <a:p>
            <a:pPr fontAlgn="base"/>
            <a:r>
              <a:rPr lang="en-US" dirty="0" smtClean="0">
                <a:solidFill>
                  <a:schemeClr val="bg1"/>
                </a:solidFill>
              </a:rPr>
              <a:t>	C[j]=A[</a:t>
            </a:r>
            <a:r>
              <a:rPr lang="en-US" dirty="0" err="1" smtClean="0">
                <a:solidFill>
                  <a:schemeClr val="bg1"/>
                </a:solidFill>
              </a:rPr>
              <a:t>i+j</a:t>
            </a:r>
            <a:r>
              <a:rPr lang="en-US" dirty="0" smtClean="0">
                <a:solidFill>
                  <a:schemeClr val="bg1"/>
                </a:solidFill>
              </a:rPr>
              <a:t>];</a:t>
            </a:r>
          </a:p>
          <a:p>
            <a:pPr fontAlgn="base"/>
            <a:r>
              <a:rPr lang="en-US" dirty="0" smtClean="0">
                <a:solidFill>
                  <a:schemeClr val="bg1"/>
                </a:solidFill>
              </a:rPr>
              <a:t>   C[j]='\0';</a:t>
            </a:r>
          </a:p>
          <a:p>
            <a:pPr fontAlgn="base"/>
            <a:r>
              <a:rPr lang="en-US" dirty="0" smtClean="0">
                <a:solidFill>
                  <a:schemeClr val="bg1"/>
                </a:solidFill>
              </a:rPr>
              <a:t>   k=</a:t>
            </a:r>
            <a:r>
              <a:rPr lang="en-US" dirty="0" err="1" smtClean="0">
                <a:solidFill>
                  <a:schemeClr val="bg1"/>
                </a:solidFill>
              </a:rPr>
              <a:t>strcmp</a:t>
            </a:r>
            <a:r>
              <a:rPr lang="en-US" dirty="0" smtClean="0">
                <a:solidFill>
                  <a:schemeClr val="bg1"/>
                </a:solidFill>
              </a:rPr>
              <a:t>(B,C);</a:t>
            </a:r>
          </a:p>
          <a:p>
            <a:pPr fontAlgn="base"/>
            <a:r>
              <a:rPr lang="en-US" dirty="0" smtClean="0">
                <a:solidFill>
                  <a:schemeClr val="bg1"/>
                </a:solidFill>
              </a:rPr>
              <a:t>   if(k==0) break;</a:t>
            </a:r>
          </a:p>
          <a:p>
            <a:pPr fontAlgn="base"/>
            <a:r>
              <a:rPr lang="en-US" dirty="0" smtClean="0">
                <a:solidFill>
                  <a:schemeClr val="bg1"/>
                </a:solidFill>
              </a:rPr>
              <a:t> }</a:t>
            </a:r>
          </a:p>
          <a:p>
            <a:pPr fontAlgn="base"/>
            <a:r>
              <a:rPr lang="en-US" dirty="0" smtClean="0">
                <a:solidFill>
                  <a:schemeClr val="bg1"/>
                </a:solidFill>
              </a:rPr>
              <a:t> if(k==0) </a:t>
            </a:r>
            <a:r>
              <a:rPr lang="en-US" dirty="0" err="1" smtClean="0">
                <a:solidFill>
                  <a:schemeClr val="bg1"/>
                </a:solidFill>
              </a:rPr>
              <a:t>printf</a:t>
            </a:r>
            <a:r>
              <a:rPr lang="en-US" dirty="0" smtClean="0">
                <a:solidFill>
                  <a:schemeClr val="bg1"/>
                </a:solidFill>
              </a:rPr>
              <a:t>("Pattern is found at %</a:t>
            </a:r>
            <a:r>
              <a:rPr lang="en-US" dirty="0" err="1" smtClean="0">
                <a:solidFill>
                  <a:schemeClr val="bg1"/>
                </a:solidFill>
              </a:rPr>
              <a:t>d",i</a:t>
            </a:r>
            <a:r>
              <a:rPr lang="en-US" dirty="0" smtClean="0">
                <a:solidFill>
                  <a:schemeClr val="bg1"/>
                </a:solidFill>
              </a:rPr>
              <a:t>);</a:t>
            </a:r>
          </a:p>
          <a:p>
            <a:pPr fontAlgn="base"/>
            <a:r>
              <a:rPr lang="en-US" dirty="0" smtClean="0">
                <a:solidFill>
                  <a:schemeClr val="bg1"/>
                </a:solidFill>
              </a:rPr>
              <a:t> else </a:t>
            </a:r>
            <a:r>
              <a:rPr lang="en-US" dirty="0" err="1" smtClean="0">
                <a:solidFill>
                  <a:schemeClr val="bg1"/>
                </a:solidFill>
              </a:rPr>
              <a:t>printf</a:t>
            </a:r>
            <a:r>
              <a:rPr lang="en-US" dirty="0" smtClean="0">
                <a:solidFill>
                  <a:schemeClr val="bg1"/>
                </a:solidFill>
              </a:rPr>
              <a:t>("Not matching");</a:t>
            </a:r>
          </a:p>
          <a:p>
            <a:pPr fontAlgn="base"/>
            <a:r>
              <a:rPr lang="en-US" dirty="0" smtClean="0">
                <a:solidFill>
                  <a:schemeClr val="bg1"/>
                </a:solidFill>
              </a:rPr>
              <a:t> </a:t>
            </a:r>
            <a:r>
              <a:rPr lang="en-US" dirty="0" err="1" smtClean="0">
                <a:solidFill>
                  <a:schemeClr val="bg1"/>
                </a:solidFill>
              </a:rPr>
              <a:t>getch</a:t>
            </a:r>
            <a:r>
              <a:rPr lang="en-US" dirty="0" smtClean="0">
                <a:solidFill>
                  <a:schemeClr val="bg1"/>
                </a:solidFill>
              </a:rPr>
              <a:t>();</a:t>
            </a:r>
          </a:p>
          <a:p>
            <a:pPr fontAlgn="base"/>
            <a:r>
              <a:rPr lang="en-US" dirty="0" smtClean="0">
                <a:solidFill>
                  <a:schemeClr val="bg1"/>
                </a:solidFill>
              </a:rPr>
              <a:t>}</a:t>
            </a:r>
            <a:endParaRPr lang="en-US"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152400"/>
            <a:ext cx="6477000" cy="646331"/>
          </a:xfrm>
          <a:prstGeom prst="rect">
            <a:avLst/>
          </a:prstGeom>
          <a:noFill/>
        </p:spPr>
        <p:txBody>
          <a:bodyPr wrap="square" rtlCol="0">
            <a:spAutoFit/>
          </a:bodyPr>
          <a:lstStyle/>
          <a:p>
            <a:r>
              <a:rPr lang="en-US" sz="3600" dirty="0" smtClean="0">
                <a:solidFill>
                  <a:schemeClr val="bg1"/>
                </a:solidFill>
              </a:rPr>
              <a:t>CSE 203: Data Structure</a:t>
            </a:r>
            <a:endParaRPr lang="en-US" sz="3600" dirty="0">
              <a:solidFill>
                <a:schemeClr val="bg1"/>
              </a:solidFill>
            </a:endParaRPr>
          </a:p>
        </p:txBody>
      </p:sp>
      <p:sp>
        <p:nvSpPr>
          <p:cNvPr id="7" name="TextBox 6"/>
          <p:cNvSpPr txBox="1"/>
          <p:nvPr/>
        </p:nvSpPr>
        <p:spPr>
          <a:xfrm>
            <a:off x="7467600" y="76200"/>
            <a:ext cx="1676400" cy="830997"/>
          </a:xfrm>
          <a:prstGeom prst="rect">
            <a:avLst/>
          </a:prstGeom>
          <a:noFill/>
        </p:spPr>
        <p:txBody>
          <a:bodyPr wrap="square" rtlCol="0">
            <a:spAutoFit/>
          </a:bodyPr>
          <a:lstStyle/>
          <a:p>
            <a:r>
              <a:rPr lang="en-US" sz="2400" dirty="0" smtClean="0">
                <a:solidFill>
                  <a:srgbClr val="C00000"/>
                </a:solidFill>
              </a:rPr>
              <a:t>Data Structure</a:t>
            </a:r>
            <a:endParaRPr lang="en-US" sz="2400" dirty="0">
              <a:solidFill>
                <a:srgbClr val="C00000"/>
              </a:solidFill>
            </a:endParaRPr>
          </a:p>
        </p:txBody>
      </p:sp>
      <p:sp>
        <p:nvSpPr>
          <p:cNvPr id="6" name="TextBox 5"/>
          <p:cNvSpPr txBox="1"/>
          <p:nvPr/>
        </p:nvSpPr>
        <p:spPr>
          <a:xfrm>
            <a:off x="381000" y="914400"/>
            <a:ext cx="6705600" cy="1200329"/>
          </a:xfrm>
          <a:prstGeom prst="rect">
            <a:avLst/>
          </a:prstGeom>
          <a:noFill/>
        </p:spPr>
        <p:txBody>
          <a:bodyPr wrap="square" rtlCol="0">
            <a:spAutoFit/>
          </a:bodyPr>
          <a:lstStyle/>
          <a:p>
            <a:r>
              <a:rPr lang="en-US" sz="2400" u="sng" dirty="0" smtClean="0">
                <a:solidFill>
                  <a:schemeClr val="bg1"/>
                </a:solidFill>
              </a:rPr>
              <a:t>Character: </a:t>
            </a:r>
          </a:p>
          <a:p>
            <a:r>
              <a:rPr lang="en-US" sz="2400" dirty="0" smtClean="0">
                <a:solidFill>
                  <a:schemeClr val="bg1"/>
                </a:solidFill>
              </a:rPr>
              <a:t>	=&gt; Non numerical data.</a:t>
            </a:r>
          </a:p>
          <a:p>
            <a:r>
              <a:rPr lang="en-US" sz="2400" dirty="0" smtClean="0">
                <a:solidFill>
                  <a:schemeClr val="bg1"/>
                </a:solidFill>
              </a:rPr>
              <a:t>	=&gt; Are represented by 8 bits</a:t>
            </a:r>
            <a:endParaRPr lang="en-US" sz="2400" dirty="0">
              <a:solidFill>
                <a:schemeClr val="bg1"/>
              </a:solidFill>
            </a:endParaRPr>
          </a:p>
        </p:txBody>
      </p:sp>
      <p:sp>
        <p:nvSpPr>
          <p:cNvPr id="8" name="TextBox 7"/>
          <p:cNvSpPr txBox="1"/>
          <p:nvPr/>
        </p:nvSpPr>
        <p:spPr>
          <a:xfrm>
            <a:off x="457200" y="2057400"/>
            <a:ext cx="8382000" cy="1938992"/>
          </a:xfrm>
          <a:prstGeom prst="rect">
            <a:avLst/>
          </a:prstGeom>
          <a:noFill/>
        </p:spPr>
        <p:txBody>
          <a:bodyPr wrap="square" rtlCol="0">
            <a:spAutoFit/>
          </a:bodyPr>
          <a:lstStyle/>
          <a:p>
            <a:r>
              <a:rPr lang="en-US" sz="2400" u="sng" dirty="0" smtClean="0">
                <a:solidFill>
                  <a:schemeClr val="bg1"/>
                </a:solidFill>
              </a:rPr>
              <a:t>String:</a:t>
            </a:r>
          </a:p>
          <a:p>
            <a:r>
              <a:rPr lang="en-US" sz="2400" dirty="0" smtClean="0">
                <a:solidFill>
                  <a:schemeClr val="bg1"/>
                </a:solidFill>
              </a:rPr>
              <a:t>	=&gt; Sequence of characters.</a:t>
            </a:r>
          </a:p>
          <a:p>
            <a:r>
              <a:rPr lang="en-US" sz="2400" dirty="0" smtClean="0">
                <a:solidFill>
                  <a:schemeClr val="bg1"/>
                </a:solidFill>
              </a:rPr>
              <a:t>	=&gt; A finite sequence of zero or more characters</a:t>
            </a:r>
          </a:p>
          <a:p>
            <a:r>
              <a:rPr lang="en-US" sz="2400" dirty="0" smtClean="0">
                <a:solidFill>
                  <a:schemeClr val="bg1"/>
                </a:solidFill>
              </a:rPr>
              <a:t>	=&gt; Working on string is referred by string</a:t>
            </a:r>
          </a:p>
          <a:p>
            <a:r>
              <a:rPr lang="en-US" sz="2400" dirty="0" smtClean="0">
                <a:solidFill>
                  <a:schemeClr val="bg1"/>
                </a:solidFill>
              </a:rPr>
              <a:t>	     processing/string manipulation/ text editing.</a:t>
            </a:r>
          </a:p>
        </p:txBody>
      </p:sp>
      <p:sp>
        <p:nvSpPr>
          <p:cNvPr id="9" name="Rectangle 8"/>
          <p:cNvSpPr/>
          <p:nvPr/>
        </p:nvSpPr>
        <p:spPr>
          <a:xfrm>
            <a:off x="381000" y="3962400"/>
            <a:ext cx="8153400" cy="2677656"/>
          </a:xfrm>
          <a:prstGeom prst="rect">
            <a:avLst/>
          </a:prstGeom>
        </p:spPr>
        <p:txBody>
          <a:bodyPr wrap="square">
            <a:spAutoFit/>
          </a:bodyPr>
          <a:lstStyle/>
          <a:p>
            <a:r>
              <a:rPr lang="en-US" sz="2400" dirty="0" smtClean="0">
                <a:solidFill>
                  <a:schemeClr val="bg1"/>
                </a:solidFill>
              </a:rPr>
              <a:t>Example of string: </a:t>
            </a:r>
          </a:p>
          <a:p>
            <a:r>
              <a:rPr lang="en-US" sz="2400" dirty="0" smtClean="0">
                <a:solidFill>
                  <a:schemeClr val="bg1"/>
                </a:solidFill>
              </a:rPr>
              <a:t>	Let four string variables S1, S2, S3, S4 and S5 where:</a:t>
            </a:r>
          </a:p>
          <a:p>
            <a:r>
              <a:rPr lang="en-US" sz="2400" dirty="0" smtClean="0">
                <a:solidFill>
                  <a:schemeClr val="bg1"/>
                </a:solidFill>
              </a:rPr>
              <a:t>	S1= ‘CSE’</a:t>
            </a:r>
          </a:p>
          <a:p>
            <a:r>
              <a:rPr lang="en-US" sz="2400" dirty="0" smtClean="0">
                <a:solidFill>
                  <a:schemeClr val="bg1"/>
                </a:solidFill>
              </a:rPr>
              <a:t>	S2=‘JKKNIU’</a:t>
            </a:r>
          </a:p>
          <a:p>
            <a:r>
              <a:rPr lang="en-US" sz="2400" dirty="0" smtClean="0">
                <a:solidFill>
                  <a:schemeClr val="bg1"/>
                </a:solidFill>
              </a:rPr>
              <a:t>	S3=‘ MYMENSINGH’</a:t>
            </a:r>
          </a:p>
          <a:p>
            <a:r>
              <a:rPr lang="en-US" sz="2400" dirty="0" smtClean="0">
                <a:solidFill>
                  <a:schemeClr val="bg1"/>
                </a:solidFill>
              </a:rPr>
              <a:t>	S4=‘□’</a:t>
            </a:r>
          </a:p>
          <a:p>
            <a:r>
              <a:rPr lang="en-US" sz="2400" dirty="0" smtClean="0">
                <a:solidFill>
                  <a:schemeClr val="bg1"/>
                </a:solidFill>
              </a:rPr>
              <a:t>	S5=‘’</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152400"/>
            <a:ext cx="6477000" cy="646331"/>
          </a:xfrm>
          <a:prstGeom prst="rect">
            <a:avLst/>
          </a:prstGeom>
          <a:noFill/>
        </p:spPr>
        <p:txBody>
          <a:bodyPr wrap="square" rtlCol="0">
            <a:spAutoFit/>
          </a:bodyPr>
          <a:lstStyle/>
          <a:p>
            <a:r>
              <a:rPr lang="en-US" sz="3600" dirty="0" smtClean="0">
                <a:solidFill>
                  <a:schemeClr val="bg1"/>
                </a:solidFill>
              </a:rPr>
              <a:t>CSE 203: Data Structure</a:t>
            </a:r>
            <a:endParaRPr lang="en-US" sz="3600" dirty="0">
              <a:solidFill>
                <a:schemeClr val="bg1"/>
              </a:solidFill>
            </a:endParaRPr>
          </a:p>
        </p:txBody>
      </p:sp>
      <p:sp>
        <p:nvSpPr>
          <p:cNvPr id="7" name="TextBox 6"/>
          <p:cNvSpPr txBox="1"/>
          <p:nvPr/>
        </p:nvSpPr>
        <p:spPr>
          <a:xfrm>
            <a:off x="7467600" y="76200"/>
            <a:ext cx="1676400" cy="830997"/>
          </a:xfrm>
          <a:prstGeom prst="rect">
            <a:avLst/>
          </a:prstGeom>
          <a:noFill/>
        </p:spPr>
        <p:txBody>
          <a:bodyPr wrap="square" rtlCol="0">
            <a:spAutoFit/>
          </a:bodyPr>
          <a:lstStyle/>
          <a:p>
            <a:r>
              <a:rPr lang="en-US" sz="2400" dirty="0" smtClean="0">
                <a:solidFill>
                  <a:srgbClr val="C00000"/>
                </a:solidFill>
              </a:rPr>
              <a:t>Data Structure</a:t>
            </a:r>
            <a:endParaRPr lang="en-US" sz="2400" dirty="0">
              <a:solidFill>
                <a:srgbClr val="C00000"/>
              </a:solidFill>
            </a:endParaRPr>
          </a:p>
        </p:txBody>
      </p:sp>
      <p:sp>
        <p:nvSpPr>
          <p:cNvPr id="5" name="TextBox 4"/>
          <p:cNvSpPr txBox="1"/>
          <p:nvPr/>
        </p:nvSpPr>
        <p:spPr>
          <a:xfrm>
            <a:off x="685800" y="838200"/>
            <a:ext cx="5105400" cy="523220"/>
          </a:xfrm>
          <a:prstGeom prst="rect">
            <a:avLst/>
          </a:prstGeom>
          <a:noFill/>
        </p:spPr>
        <p:txBody>
          <a:bodyPr wrap="square" rtlCol="0">
            <a:spAutoFit/>
          </a:bodyPr>
          <a:lstStyle/>
          <a:p>
            <a:r>
              <a:rPr lang="en-US" sz="2800" dirty="0" smtClean="0">
                <a:solidFill>
                  <a:schemeClr val="bg1"/>
                </a:solidFill>
              </a:rPr>
              <a:t>String Operations:</a:t>
            </a:r>
            <a:endParaRPr lang="en-US" sz="2800" dirty="0">
              <a:solidFill>
                <a:schemeClr val="bg1"/>
              </a:solidFill>
            </a:endParaRPr>
          </a:p>
        </p:txBody>
      </p:sp>
      <p:sp>
        <p:nvSpPr>
          <p:cNvPr id="19" name="TextBox 18"/>
          <p:cNvSpPr txBox="1"/>
          <p:nvPr/>
        </p:nvSpPr>
        <p:spPr>
          <a:xfrm>
            <a:off x="0" y="1267361"/>
            <a:ext cx="2133600" cy="1200329"/>
          </a:xfrm>
          <a:prstGeom prst="rect">
            <a:avLst/>
          </a:prstGeom>
          <a:noFill/>
        </p:spPr>
        <p:txBody>
          <a:bodyPr wrap="square" rtlCol="0">
            <a:spAutoFit/>
          </a:bodyPr>
          <a:lstStyle/>
          <a:p>
            <a:r>
              <a:rPr lang="en-US" sz="2400" dirty="0" smtClean="0">
                <a:solidFill>
                  <a:schemeClr val="bg1"/>
                </a:solidFill>
              </a:rPr>
              <a:t>3. Concatenation of  String:</a:t>
            </a:r>
            <a:endParaRPr lang="en-US" sz="2400" dirty="0">
              <a:solidFill>
                <a:schemeClr val="bg1"/>
              </a:solidFill>
            </a:endParaRPr>
          </a:p>
        </p:txBody>
      </p:sp>
      <p:sp>
        <p:nvSpPr>
          <p:cNvPr id="20" name="TextBox 19"/>
          <p:cNvSpPr txBox="1"/>
          <p:nvPr/>
        </p:nvSpPr>
        <p:spPr>
          <a:xfrm>
            <a:off x="2057400" y="1343561"/>
            <a:ext cx="4953000" cy="1323439"/>
          </a:xfrm>
          <a:prstGeom prst="rect">
            <a:avLst/>
          </a:prstGeom>
          <a:noFill/>
        </p:spPr>
        <p:txBody>
          <a:bodyPr wrap="square" rtlCol="0">
            <a:spAutoFit/>
          </a:bodyPr>
          <a:lstStyle/>
          <a:p>
            <a:r>
              <a:rPr lang="en-US" sz="2000" dirty="0" smtClean="0">
                <a:solidFill>
                  <a:schemeClr val="bg1"/>
                </a:solidFill>
              </a:rPr>
              <a:t>Let S1 and S2 be two individual string. Consisting of  S1 and S2 is the string consisting of the character of S1 followed by the characters of S2. Denoted by S1//S2.</a:t>
            </a:r>
            <a:endParaRPr lang="en-US" sz="2000" dirty="0">
              <a:solidFill>
                <a:schemeClr val="bg1"/>
              </a:solidFill>
            </a:endParaRPr>
          </a:p>
        </p:txBody>
      </p:sp>
      <p:sp>
        <p:nvSpPr>
          <p:cNvPr id="21" name="TextBox 20"/>
          <p:cNvSpPr txBox="1"/>
          <p:nvPr/>
        </p:nvSpPr>
        <p:spPr>
          <a:xfrm>
            <a:off x="6553200" y="1343561"/>
            <a:ext cx="1143000" cy="369332"/>
          </a:xfrm>
          <a:prstGeom prst="rect">
            <a:avLst/>
          </a:prstGeom>
          <a:noFill/>
        </p:spPr>
        <p:txBody>
          <a:bodyPr wrap="square" rtlCol="0">
            <a:spAutoFit/>
          </a:bodyPr>
          <a:lstStyle/>
          <a:p>
            <a:r>
              <a:rPr lang="en-US" dirty="0" smtClean="0">
                <a:solidFill>
                  <a:schemeClr val="bg1"/>
                </a:solidFill>
              </a:rPr>
              <a:t>S1=‘CSE’</a:t>
            </a:r>
            <a:endParaRPr lang="en-US" dirty="0">
              <a:solidFill>
                <a:schemeClr val="bg1"/>
              </a:solidFill>
            </a:endParaRPr>
          </a:p>
        </p:txBody>
      </p:sp>
      <p:sp>
        <p:nvSpPr>
          <p:cNvPr id="22" name="TextBox 21"/>
          <p:cNvSpPr txBox="1"/>
          <p:nvPr/>
        </p:nvSpPr>
        <p:spPr>
          <a:xfrm>
            <a:off x="7848600" y="1343561"/>
            <a:ext cx="1295400" cy="369332"/>
          </a:xfrm>
          <a:prstGeom prst="rect">
            <a:avLst/>
          </a:prstGeom>
          <a:noFill/>
        </p:spPr>
        <p:txBody>
          <a:bodyPr wrap="square" rtlCol="0">
            <a:spAutoFit/>
          </a:bodyPr>
          <a:lstStyle/>
          <a:p>
            <a:r>
              <a:rPr lang="en-US" dirty="0" smtClean="0">
                <a:solidFill>
                  <a:schemeClr val="bg1"/>
                </a:solidFill>
              </a:rPr>
              <a:t>S2=‘JKKNIU’</a:t>
            </a:r>
            <a:endParaRPr lang="en-US" dirty="0">
              <a:solidFill>
                <a:schemeClr val="bg1"/>
              </a:solidFill>
            </a:endParaRPr>
          </a:p>
        </p:txBody>
      </p:sp>
      <p:sp>
        <p:nvSpPr>
          <p:cNvPr id="23" name="TextBox 22"/>
          <p:cNvSpPr txBox="1"/>
          <p:nvPr/>
        </p:nvSpPr>
        <p:spPr>
          <a:xfrm>
            <a:off x="6886136" y="1343561"/>
            <a:ext cx="609600" cy="369332"/>
          </a:xfrm>
          <a:prstGeom prst="rect">
            <a:avLst/>
          </a:prstGeom>
          <a:noFill/>
        </p:spPr>
        <p:txBody>
          <a:bodyPr wrap="square" rtlCol="0">
            <a:spAutoFit/>
          </a:bodyPr>
          <a:lstStyle/>
          <a:p>
            <a:r>
              <a:rPr lang="en-US" dirty="0" smtClean="0">
                <a:solidFill>
                  <a:schemeClr val="bg1"/>
                </a:solidFill>
              </a:rPr>
              <a:t>‘CSE</a:t>
            </a:r>
            <a:endParaRPr lang="en-US" dirty="0">
              <a:solidFill>
                <a:schemeClr val="bg1"/>
              </a:solidFill>
            </a:endParaRPr>
          </a:p>
        </p:txBody>
      </p:sp>
      <p:sp>
        <p:nvSpPr>
          <p:cNvPr id="24" name="TextBox 23"/>
          <p:cNvSpPr txBox="1"/>
          <p:nvPr/>
        </p:nvSpPr>
        <p:spPr>
          <a:xfrm>
            <a:off x="8221392" y="1345909"/>
            <a:ext cx="990600" cy="369332"/>
          </a:xfrm>
          <a:prstGeom prst="rect">
            <a:avLst/>
          </a:prstGeom>
          <a:noFill/>
        </p:spPr>
        <p:txBody>
          <a:bodyPr wrap="square" rtlCol="0">
            <a:spAutoFit/>
          </a:bodyPr>
          <a:lstStyle/>
          <a:p>
            <a:r>
              <a:rPr lang="en-US" dirty="0" smtClean="0">
                <a:solidFill>
                  <a:schemeClr val="bg1"/>
                </a:solidFill>
              </a:rPr>
              <a:t>JKKNIU’</a:t>
            </a:r>
            <a:endParaRPr lang="en-US" dirty="0">
              <a:solidFill>
                <a:schemeClr val="bg1"/>
              </a:solidFill>
            </a:endParaRPr>
          </a:p>
        </p:txBody>
      </p:sp>
      <p:sp>
        <p:nvSpPr>
          <p:cNvPr id="25" name="Rectangle 24"/>
          <p:cNvSpPr/>
          <p:nvPr/>
        </p:nvSpPr>
        <p:spPr>
          <a:xfrm>
            <a:off x="7543800" y="2193429"/>
            <a:ext cx="809837" cy="369332"/>
          </a:xfrm>
          <a:prstGeom prst="rect">
            <a:avLst/>
          </a:prstGeom>
        </p:spPr>
        <p:txBody>
          <a:bodyPr wrap="none">
            <a:spAutoFit/>
          </a:bodyPr>
          <a:lstStyle/>
          <a:p>
            <a:r>
              <a:rPr lang="en-US" dirty="0" smtClean="0">
                <a:solidFill>
                  <a:schemeClr val="bg1"/>
                </a:solidFill>
              </a:rPr>
              <a:t>S1//S2</a:t>
            </a:r>
            <a:endParaRPr lang="en-US" dirty="0"/>
          </a:p>
        </p:txBody>
      </p:sp>
      <p:sp>
        <p:nvSpPr>
          <p:cNvPr id="26" name="TextBox 25"/>
          <p:cNvSpPr txBox="1"/>
          <p:nvPr/>
        </p:nvSpPr>
        <p:spPr>
          <a:xfrm>
            <a:off x="1219200" y="2590800"/>
            <a:ext cx="4876800" cy="4247317"/>
          </a:xfrm>
          <a:prstGeom prst="rect">
            <a:avLst/>
          </a:prstGeom>
          <a:noFill/>
        </p:spPr>
        <p:txBody>
          <a:bodyPr wrap="square" rtlCol="0">
            <a:spAutoFit/>
          </a:bodyPr>
          <a:lstStyle/>
          <a:p>
            <a:r>
              <a:rPr lang="en-US" dirty="0" smtClean="0">
                <a:solidFill>
                  <a:schemeClr val="bg1"/>
                </a:solidFill>
              </a:rPr>
              <a:t>main()</a:t>
            </a:r>
          </a:p>
          <a:p>
            <a:r>
              <a:rPr lang="en-US" dirty="0" smtClean="0">
                <a:solidFill>
                  <a:schemeClr val="bg1"/>
                </a:solidFill>
              </a:rPr>
              <a:t>{  char A[]=“CSE, ”, B[]=“JKKNIU”, C[20], D[20];</a:t>
            </a:r>
          </a:p>
          <a:p>
            <a:r>
              <a:rPr lang="en-US" dirty="0" smtClean="0">
                <a:solidFill>
                  <a:schemeClr val="bg1"/>
                </a:solidFill>
              </a:rPr>
              <a:t>//Method 1</a:t>
            </a:r>
          </a:p>
          <a:p>
            <a:r>
              <a:rPr lang="en-US" dirty="0" smtClean="0">
                <a:solidFill>
                  <a:schemeClr val="bg1"/>
                </a:solidFill>
              </a:rPr>
              <a:t>C=</a:t>
            </a:r>
            <a:r>
              <a:rPr lang="en-US" dirty="0" err="1" smtClean="0">
                <a:solidFill>
                  <a:schemeClr val="bg1"/>
                </a:solidFill>
              </a:rPr>
              <a:t>strcat</a:t>
            </a:r>
            <a:r>
              <a:rPr lang="en-US" dirty="0" smtClean="0">
                <a:solidFill>
                  <a:schemeClr val="bg1"/>
                </a:solidFill>
              </a:rPr>
              <a:t>(A,B);</a:t>
            </a:r>
          </a:p>
          <a:p>
            <a:r>
              <a:rPr lang="en-US" dirty="0" err="1" smtClean="0">
                <a:solidFill>
                  <a:schemeClr val="bg1"/>
                </a:solidFill>
              </a:rPr>
              <a:t>printf</a:t>
            </a:r>
            <a:r>
              <a:rPr lang="en-US" dirty="0" smtClean="0">
                <a:solidFill>
                  <a:schemeClr val="bg1"/>
                </a:solidFill>
              </a:rPr>
              <a:t>(“%</a:t>
            </a:r>
            <a:r>
              <a:rPr lang="en-US" dirty="0" err="1" smtClean="0">
                <a:solidFill>
                  <a:schemeClr val="bg1"/>
                </a:solidFill>
              </a:rPr>
              <a:t>s”,C</a:t>
            </a:r>
            <a:r>
              <a:rPr lang="en-US" dirty="0" smtClean="0">
                <a:solidFill>
                  <a:schemeClr val="bg1"/>
                </a:solidFill>
              </a:rPr>
              <a:t>);</a:t>
            </a:r>
          </a:p>
          <a:p>
            <a:endParaRPr lang="en-US" dirty="0" smtClean="0">
              <a:solidFill>
                <a:schemeClr val="bg1"/>
              </a:solidFill>
            </a:endParaRPr>
          </a:p>
          <a:p>
            <a:r>
              <a:rPr lang="en-US" dirty="0" smtClean="0">
                <a:solidFill>
                  <a:schemeClr val="bg1"/>
                </a:solidFill>
              </a:rPr>
              <a:t>//Method 2</a:t>
            </a:r>
          </a:p>
          <a:p>
            <a:r>
              <a:rPr lang="en-US" dirty="0" smtClean="0">
                <a:solidFill>
                  <a:schemeClr val="bg1"/>
                </a:solidFill>
              </a:rPr>
              <a:t>for(</a:t>
            </a:r>
            <a:r>
              <a:rPr lang="en-US" dirty="0" err="1" smtClean="0">
                <a:solidFill>
                  <a:schemeClr val="bg1"/>
                </a:solidFill>
              </a:rPr>
              <a:t>i</a:t>
            </a:r>
            <a:r>
              <a:rPr lang="en-US" dirty="0" smtClean="0">
                <a:solidFill>
                  <a:schemeClr val="bg1"/>
                </a:solidFill>
              </a:rPr>
              <a:t>=0;i&lt;</a:t>
            </a:r>
            <a:r>
              <a:rPr lang="en-US" dirty="0" err="1" smtClean="0">
                <a:solidFill>
                  <a:schemeClr val="bg1"/>
                </a:solidFill>
              </a:rPr>
              <a:t>strlen</a:t>
            </a:r>
            <a:r>
              <a:rPr lang="en-US" dirty="0" smtClean="0">
                <a:solidFill>
                  <a:schemeClr val="bg1"/>
                </a:solidFill>
              </a:rPr>
              <a:t>(A);</a:t>
            </a:r>
            <a:r>
              <a:rPr lang="en-US" dirty="0" err="1" smtClean="0">
                <a:solidFill>
                  <a:schemeClr val="bg1"/>
                </a:solidFill>
              </a:rPr>
              <a:t>i</a:t>
            </a:r>
            <a:r>
              <a:rPr lang="en-US" dirty="0" smtClean="0">
                <a:solidFill>
                  <a:schemeClr val="bg1"/>
                </a:solidFill>
              </a:rPr>
              <a:t>++)</a:t>
            </a:r>
          </a:p>
          <a:p>
            <a:r>
              <a:rPr lang="en-US" dirty="0" smtClean="0">
                <a:solidFill>
                  <a:schemeClr val="bg1"/>
                </a:solidFill>
              </a:rPr>
              <a:t>    D[</a:t>
            </a:r>
            <a:r>
              <a:rPr lang="en-US" dirty="0" err="1" smtClean="0">
                <a:solidFill>
                  <a:schemeClr val="bg1"/>
                </a:solidFill>
              </a:rPr>
              <a:t>i</a:t>
            </a:r>
            <a:r>
              <a:rPr lang="en-US" dirty="0" smtClean="0">
                <a:solidFill>
                  <a:schemeClr val="bg1"/>
                </a:solidFill>
              </a:rPr>
              <a:t>]=A[</a:t>
            </a:r>
            <a:r>
              <a:rPr lang="en-US" dirty="0" err="1" smtClean="0">
                <a:solidFill>
                  <a:schemeClr val="bg1"/>
                </a:solidFill>
              </a:rPr>
              <a:t>i</a:t>
            </a:r>
            <a:r>
              <a:rPr lang="en-US" dirty="0" smtClean="0">
                <a:solidFill>
                  <a:schemeClr val="bg1"/>
                </a:solidFill>
              </a:rPr>
              <a:t>];</a:t>
            </a:r>
          </a:p>
          <a:p>
            <a:endParaRPr lang="en-US" dirty="0" smtClean="0">
              <a:solidFill>
                <a:schemeClr val="bg1"/>
              </a:solidFill>
            </a:endParaRPr>
          </a:p>
          <a:p>
            <a:r>
              <a:rPr lang="en-US" dirty="0" smtClean="0">
                <a:solidFill>
                  <a:schemeClr val="bg1"/>
                </a:solidFill>
              </a:rPr>
              <a:t>For(j=</a:t>
            </a:r>
            <a:r>
              <a:rPr lang="en-US" dirty="0" err="1" smtClean="0">
                <a:solidFill>
                  <a:schemeClr val="bg1"/>
                </a:solidFill>
              </a:rPr>
              <a:t>i</a:t>
            </a:r>
            <a:r>
              <a:rPr lang="en-US" dirty="0" smtClean="0">
                <a:solidFill>
                  <a:schemeClr val="bg1"/>
                </a:solidFill>
              </a:rPr>
              <a:t>; j&lt;(</a:t>
            </a:r>
            <a:r>
              <a:rPr lang="en-US" dirty="0" err="1" smtClean="0">
                <a:solidFill>
                  <a:schemeClr val="bg1"/>
                </a:solidFill>
              </a:rPr>
              <a:t>i+strlen</a:t>
            </a:r>
            <a:r>
              <a:rPr lang="en-US" dirty="0" smtClean="0">
                <a:solidFill>
                  <a:schemeClr val="bg1"/>
                </a:solidFill>
              </a:rPr>
              <a:t>(B)); j++)</a:t>
            </a:r>
          </a:p>
          <a:p>
            <a:r>
              <a:rPr lang="en-US" dirty="0" smtClean="0">
                <a:solidFill>
                  <a:schemeClr val="bg1"/>
                </a:solidFill>
              </a:rPr>
              <a:t>    D[j]=B[j-</a:t>
            </a:r>
            <a:r>
              <a:rPr lang="en-US" dirty="0" err="1" smtClean="0">
                <a:solidFill>
                  <a:schemeClr val="bg1"/>
                </a:solidFill>
              </a:rPr>
              <a:t>i</a:t>
            </a:r>
            <a:r>
              <a:rPr lang="en-US" dirty="0" smtClean="0">
                <a:solidFill>
                  <a:schemeClr val="bg1"/>
                </a:solidFill>
              </a:rPr>
              <a:t>];</a:t>
            </a:r>
          </a:p>
          <a:p>
            <a:r>
              <a:rPr lang="en-US" smtClean="0">
                <a:solidFill>
                  <a:schemeClr val="bg1"/>
                </a:solidFill>
              </a:rPr>
              <a:t>D[j]=‘\0’;</a:t>
            </a:r>
            <a:endParaRPr lang="en-US" dirty="0" smtClean="0">
              <a:solidFill>
                <a:schemeClr val="bg1"/>
              </a:solidFill>
            </a:endParaRPr>
          </a:p>
          <a:p>
            <a:r>
              <a:rPr lang="en-US" dirty="0" err="1" smtClean="0">
                <a:solidFill>
                  <a:schemeClr val="bg1"/>
                </a:solidFill>
              </a:rPr>
              <a:t>Printf</a:t>
            </a:r>
            <a:r>
              <a:rPr lang="en-US" dirty="0" smtClean="0">
                <a:solidFill>
                  <a:schemeClr val="bg1"/>
                </a:solidFill>
              </a:rPr>
              <a:t>(“%s”, D)</a:t>
            </a:r>
          </a:p>
          <a:p>
            <a:r>
              <a:rPr lang="en-US" dirty="0" smtClean="0">
                <a:solidFill>
                  <a:schemeClr val="bg1"/>
                </a:solidFill>
              </a:rPr>
              <a:t>}</a:t>
            </a:r>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linds(horizontal)">
                                      <p:cBhvr>
                                        <p:cTn id="10" dur="500"/>
                                        <p:tgtEl>
                                          <p:spTgt spid="2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linds(horizontal)">
                                      <p:cBhvr>
                                        <p:cTn id="13" dur="500"/>
                                        <p:tgtEl>
                                          <p:spTgt spid="23"/>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blinds(horizontal)">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0" presetClass="path" presetSubtype="0" accel="50000" decel="50000" fill="hold" grpId="1" nodeType="clickEffect">
                                  <p:stCondLst>
                                    <p:cond delay="0"/>
                                  </p:stCondLst>
                                  <p:childTnLst>
                                    <p:animMotion origin="layout" path="M 1.38889E-6 -0.00208 L -0.05174 0.07077 " pathEditMode="relative" rAng="0" ptsTypes="AA">
                                      <p:cBhvr>
                                        <p:cTn id="20" dur="2000" fill="hold"/>
                                        <p:tgtEl>
                                          <p:spTgt spid="24"/>
                                        </p:tgtEl>
                                        <p:attrNameLst>
                                          <p:attrName>ppt_x</p:attrName>
                                          <p:attrName>ppt_y</p:attrName>
                                        </p:attrNameLst>
                                      </p:cBhvr>
                                      <p:rCtr x="-26" y="36"/>
                                    </p:animMotion>
                                  </p:childTnLst>
                                </p:cTn>
                              </p:par>
                              <p:par>
                                <p:cTn id="21" presetID="0" presetClass="path" presetSubtype="0" accel="50000" decel="50000" fill="hold" grpId="1" nodeType="withEffect">
                                  <p:stCondLst>
                                    <p:cond delay="0"/>
                                  </p:stCondLst>
                                  <p:childTnLst>
                                    <p:animMotion origin="layout" path="M 0.00156 -0.00208 L 0.05 0.071 " pathEditMode="relative" rAng="0" ptsTypes="AA">
                                      <p:cBhvr>
                                        <p:cTn id="22" dur="2000" fill="hold"/>
                                        <p:tgtEl>
                                          <p:spTgt spid="23"/>
                                        </p:tgtEl>
                                        <p:attrNameLst>
                                          <p:attrName>ppt_x</p:attrName>
                                          <p:attrName>ppt_y</p:attrName>
                                        </p:attrNameLst>
                                      </p:cBhvr>
                                      <p:rCtr x="24" y="37"/>
                                    </p:animMotion>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blinds(horizontal)">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blinds(horizontal)">
                                      <p:cBhvr>
                                        <p:cTn id="3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3" grpId="1"/>
      <p:bldP spid="24" grpId="0"/>
      <p:bldP spid="24" grpId="1"/>
      <p:bldP spid="25" grpId="0"/>
      <p:bldP spid="2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152400"/>
            <a:ext cx="6477000" cy="646331"/>
          </a:xfrm>
          <a:prstGeom prst="rect">
            <a:avLst/>
          </a:prstGeom>
          <a:noFill/>
        </p:spPr>
        <p:txBody>
          <a:bodyPr wrap="square" rtlCol="0">
            <a:spAutoFit/>
          </a:bodyPr>
          <a:lstStyle/>
          <a:p>
            <a:r>
              <a:rPr lang="en-US" sz="3600" dirty="0" smtClean="0">
                <a:solidFill>
                  <a:schemeClr val="bg1"/>
                </a:solidFill>
              </a:rPr>
              <a:t>CSE 203: Data Structure</a:t>
            </a:r>
            <a:endParaRPr lang="en-US" sz="3600" dirty="0">
              <a:solidFill>
                <a:schemeClr val="bg1"/>
              </a:solidFill>
            </a:endParaRPr>
          </a:p>
        </p:txBody>
      </p:sp>
      <p:sp>
        <p:nvSpPr>
          <p:cNvPr id="7" name="TextBox 6"/>
          <p:cNvSpPr txBox="1"/>
          <p:nvPr/>
        </p:nvSpPr>
        <p:spPr>
          <a:xfrm>
            <a:off x="7467600" y="76200"/>
            <a:ext cx="1676400" cy="830997"/>
          </a:xfrm>
          <a:prstGeom prst="rect">
            <a:avLst/>
          </a:prstGeom>
          <a:noFill/>
        </p:spPr>
        <p:txBody>
          <a:bodyPr wrap="square" rtlCol="0">
            <a:spAutoFit/>
          </a:bodyPr>
          <a:lstStyle/>
          <a:p>
            <a:r>
              <a:rPr lang="en-US" sz="2400" dirty="0" smtClean="0">
                <a:solidFill>
                  <a:srgbClr val="C00000"/>
                </a:solidFill>
              </a:rPr>
              <a:t>Data Structure</a:t>
            </a:r>
            <a:endParaRPr lang="en-US" sz="2400" dirty="0">
              <a:solidFill>
                <a:srgbClr val="C00000"/>
              </a:solidFill>
            </a:endParaRPr>
          </a:p>
        </p:txBody>
      </p:sp>
      <p:grpSp>
        <p:nvGrpSpPr>
          <p:cNvPr id="6" name="Group 5"/>
          <p:cNvGrpSpPr/>
          <p:nvPr/>
        </p:nvGrpSpPr>
        <p:grpSpPr>
          <a:xfrm>
            <a:off x="0" y="1066800"/>
            <a:ext cx="8953500" cy="1428750"/>
            <a:chOff x="0" y="1600200"/>
            <a:chExt cx="8953500" cy="1428750"/>
          </a:xfrm>
        </p:grpSpPr>
        <p:pic>
          <p:nvPicPr>
            <p:cNvPr id="1026" name="Picture 2"/>
            <p:cNvPicPr>
              <a:picLocks noChangeAspect="1" noChangeArrowheads="1"/>
            </p:cNvPicPr>
            <p:nvPr/>
          </p:nvPicPr>
          <p:blipFill>
            <a:blip r:embed="rId2" cstate="print"/>
            <a:srcRect/>
            <a:stretch>
              <a:fillRect/>
            </a:stretch>
          </p:blipFill>
          <p:spPr bwMode="auto">
            <a:xfrm>
              <a:off x="1676400" y="1600200"/>
              <a:ext cx="7277100" cy="1428750"/>
            </a:xfrm>
            <a:prstGeom prst="rect">
              <a:avLst/>
            </a:prstGeom>
            <a:noFill/>
            <a:ln w="9525">
              <a:noFill/>
              <a:miter lim="800000"/>
              <a:headEnd/>
              <a:tailEnd/>
            </a:ln>
          </p:spPr>
        </p:pic>
        <p:sp>
          <p:nvSpPr>
            <p:cNvPr id="5" name="TextBox 4"/>
            <p:cNvSpPr txBox="1"/>
            <p:nvPr/>
          </p:nvSpPr>
          <p:spPr>
            <a:xfrm>
              <a:off x="0" y="1600200"/>
              <a:ext cx="1676400" cy="461665"/>
            </a:xfrm>
            <a:prstGeom prst="rect">
              <a:avLst/>
            </a:prstGeom>
            <a:noFill/>
          </p:spPr>
          <p:txBody>
            <a:bodyPr wrap="square" rtlCol="0">
              <a:spAutoFit/>
            </a:bodyPr>
            <a:lstStyle/>
            <a:p>
              <a:r>
                <a:rPr lang="en-US" sz="2400" dirty="0" smtClean="0">
                  <a:solidFill>
                    <a:schemeClr val="bg1"/>
                  </a:solidFill>
                </a:rPr>
                <a:t>4. Length:</a:t>
              </a:r>
              <a:endParaRPr lang="en-US" sz="2400" dirty="0">
                <a:solidFill>
                  <a:schemeClr val="bg1"/>
                </a:solidFill>
              </a:endParaRPr>
            </a:p>
          </p:txBody>
        </p:sp>
      </p:grpSp>
      <p:sp>
        <p:nvSpPr>
          <p:cNvPr id="8" name="TextBox 7"/>
          <p:cNvSpPr txBox="1"/>
          <p:nvPr/>
        </p:nvSpPr>
        <p:spPr>
          <a:xfrm>
            <a:off x="1752600" y="2667000"/>
            <a:ext cx="5410200" cy="3416320"/>
          </a:xfrm>
          <a:prstGeom prst="rect">
            <a:avLst/>
          </a:prstGeom>
          <a:noFill/>
        </p:spPr>
        <p:txBody>
          <a:bodyPr wrap="square" rtlCol="0">
            <a:spAutoFit/>
          </a:bodyPr>
          <a:lstStyle/>
          <a:p>
            <a:r>
              <a:rPr lang="en-US" dirty="0" smtClean="0">
                <a:solidFill>
                  <a:schemeClr val="bg1"/>
                </a:solidFill>
              </a:rPr>
              <a:t>C command:</a:t>
            </a:r>
          </a:p>
          <a:p>
            <a:r>
              <a:rPr lang="en-US" dirty="0" smtClean="0">
                <a:solidFill>
                  <a:schemeClr val="bg1"/>
                </a:solidFill>
              </a:rPr>
              <a:t>First include string header file using</a:t>
            </a:r>
          </a:p>
          <a:p>
            <a:r>
              <a:rPr lang="en-US" dirty="0" smtClean="0">
                <a:solidFill>
                  <a:schemeClr val="bg1"/>
                </a:solidFill>
              </a:rPr>
              <a:t>#include&lt;</a:t>
            </a:r>
            <a:r>
              <a:rPr lang="en-US" dirty="0" err="1" smtClean="0">
                <a:solidFill>
                  <a:schemeClr val="bg1"/>
                </a:solidFill>
              </a:rPr>
              <a:t>string.h</a:t>
            </a:r>
            <a:r>
              <a:rPr lang="en-US" dirty="0" smtClean="0">
                <a:solidFill>
                  <a:schemeClr val="bg1"/>
                </a:solidFill>
              </a:rPr>
              <a:t>&gt;</a:t>
            </a:r>
          </a:p>
          <a:p>
            <a:r>
              <a:rPr lang="en-US" dirty="0" smtClean="0">
                <a:solidFill>
                  <a:schemeClr val="bg1"/>
                </a:solidFill>
              </a:rPr>
              <a:t>Char S[]=“JKKNIU”;</a:t>
            </a:r>
          </a:p>
          <a:p>
            <a:r>
              <a:rPr lang="en-US" b="1" u="sng" dirty="0" smtClean="0">
                <a:solidFill>
                  <a:schemeClr val="bg1"/>
                </a:solidFill>
              </a:rPr>
              <a:t>Method 1:</a:t>
            </a:r>
          </a:p>
          <a:p>
            <a:r>
              <a:rPr lang="en-US" dirty="0" err="1" smtClean="0">
                <a:solidFill>
                  <a:schemeClr val="bg1"/>
                </a:solidFill>
              </a:rPr>
              <a:t>Int</a:t>
            </a:r>
            <a:r>
              <a:rPr lang="en-US" dirty="0" smtClean="0">
                <a:solidFill>
                  <a:schemeClr val="bg1"/>
                </a:solidFill>
              </a:rPr>
              <a:t> L=</a:t>
            </a:r>
            <a:r>
              <a:rPr lang="en-US" dirty="0" err="1" smtClean="0">
                <a:solidFill>
                  <a:schemeClr val="bg1"/>
                </a:solidFill>
              </a:rPr>
              <a:t>strlen</a:t>
            </a:r>
            <a:r>
              <a:rPr lang="en-US" dirty="0" smtClean="0">
                <a:solidFill>
                  <a:schemeClr val="bg1"/>
                </a:solidFill>
              </a:rPr>
              <a:t>(S);</a:t>
            </a:r>
          </a:p>
          <a:p>
            <a:r>
              <a:rPr lang="en-US" dirty="0" err="1" smtClean="0">
                <a:solidFill>
                  <a:schemeClr val="bg1"/>
                </a:solidFill>
              </a:rPr>
              <a:t>printf</a:t>
            </a:r>
            <a:r>
              <a:rPr lang="en-US" dirty="0" smtClean="0">
                <a:solidFill>
                  <a:schemeClr val="bg1"/>
                </a:solidFill>
              </a:rPr>
              <a:t>(“%d”, L)</a:t>
            </a:r>
          </a:p>
          <a:p>
            <a:endParaRPr lang="en-US" dirty="0" smtClean="0">
              <a:solidFill>
                <a:schemeClr val="bg1"/>
              </a:solidFill>
            </a:endParaRPr>
          </a:p>
          <a:p>
            <a:r>
              <a:rPr lang="en-US" b="1" u="sng" dirty="0" smtClean="0">
                <a:solidFill>
                  <a:schemeClr val="bg1"/>
                </a:solidFill>
              </a:rPr>
              <a:t>Method 2</a:t>
            </a:r>
            <a:r>
              <a:rPr lang="en-US" dirty="0" smtClean="0">
                <a:solidFill>
                  <a:schemeClr val="bg1"/>
                </a:solidFill>
              </a:rPr>
              <a:t>:</a:t>
            </a:r>
          </a:p>
          <a:p>
            <a:r>
              <a:rPr lang="en-US" dirty="0" err="1" smtClean="0">
                <a:solidFill>
                  <a:schemeClr val="bg1"/>
                </a:solidFill>
              </a:rPr>
              <a:t>int</a:t>
            </a:r>
            <a:r>
              <a:rPr lang="en-US" dirty="0" smtClean="0">
                <a:solidFill>
                  <a:schemeClr val="bg1"/>
                </a:solidFill>
              </a:rPr>
              <a:t> L=0;</a:t>
            </a:r>
          </a:p>
          <a:p>
            <a:r>
              <a:rPr lang="en-US" smtClean="0">
                <a:solidFill>
                  <a:schemeClr val="bg1"/>
                </a:solidFill>
              </a:rPr>
              <a:t>while(S[</a:t>
            </a:r>
            <a:r>
              <a:rPr lang="en-US" dirty="0" err="1" smtClean="0">
                <a:solidFill>
                  <a:schemeClr val="bg1"/>
                </a:solidFill>
              </a:rPr>
              <a:t>L</a:t>
            </a:r>
            <a:r>
              <a:rPr lang="en-US" smtClean="0">
                <a:solidFill>
                  <a:schemeClr val="bg1"/>
                </a:solidFill>
              </a:rPr>
              <a:t>]!=‘\</a:t>
            </a:r>
            <a:r>
              <a:rPr lang="en-US" dirty="0" smtClean="0">
                <a:solidFill>
                  <a:schemeClr val="bg1"/>
                </a:solidFill>
              </a:rPr>
              <a:t>0’) L++;</a:t>
            </a:r>
          </a:p>
          <a:p>
            <a:r>
              <a:rPr lang="en-US" dirty="0" err="1" smtClean="0">
                <a:solidFill>
                  <a:schemeClr val="bg1"/>
                </a:solidFill>
              </a:rPr>
              <a:t>printf</a:t>
            </a:r>
            <a:r>
              <a:rPr lang="en-US" dirty="0" smtClean="0">
                <a:solidFill>
                  <a:schemeClr val="bg1"/>
                </a:solidFill>
              </a:rPr>
              <a:t>(“%</a:t>
            </a:r>
            <a:r>
              <a:rPr lang="en-US" dirty="0" err="1" smtClean="0">
                <a:solidFill>
                  <a:schemeClr val="bg1"/>
                </a:solidFill>
              </a:rPr>
              <a:t>d”,L</a:t>
            </a:r>
            <a:r>
              <a:rPr lang="en-US" dirty="0" smtClean="0">
                <a:solidFill>
                  <a:schemeClr val="bg1"/>
                </a:solidFill>
              </a:rPr>
              <a:t>);</a:t>
            </a:r>
            <a:endParaRPr lang="en-US" dirty="0">
              <a:solidFill>
                <a:schemeClr val="bg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152400"/>
            <a:ext cx="6477000" cy="646331"/>
          </a:xfrm>
          <a:prstGeom prst="rect">
            <a:avLst/>
          </a:prstGeom>
          <a:noFill/>
        </p:spPr>
        <p:txBody>
          <a:bodyPr wrap="square" rtlCol="0">
            <a:spAutoFit/>
          </a:bodyPr>
          <a:lstStyle/>
          <a:p>
            <a:r>
              <a:rPr lang="en-US" sz="3600" dirty="0" smtClean="0">
                <a:solidFill>
                  <a:schemeClr val="bg1"/>
                </a:solidFill>
              </a:rPr>
              <a:t>CSE 203: Data Structure</a:t>
            </a:r>
            <a:endParaRPr lang="en-US" sz="3600" dirty="0">
              <a:solidFill>
                <a:schemeClr val="bg1"/>
              </a:solidFill>
            </a:endParaRPr>
          </a:p>
        </p:txBody>
      </p:sp>
      <p:sp>
        <p:nvSpPr>
          <p:cNvPr id="7" name="TextBox 6"/>
          <p:cNvSpPr txBox="1"/>
          <p:nvPr/>
        </p:nvSpPr>
        <p:spPr>
          <a:xfrm>
            <a:off x="7467600" y="76200"/>
            <a:ext cx="1676400" cy="830997"/>
          </a:xfrm>
          <a:prstGeom prst="rect">
            <a:avLst/>
          </a:prstGeom>
          <a:noFill/>
        </p:spPr>
        <p:txBody>
          <a:bodyPr wrap="square" rtlCol="0">
            <a:spAutoFit/>
          </a:bodyPr>
          <a:lstStyle/>
          <a:p>
            <a:r>
              <a:rPr lang="en-US" sz="2400" dirty="0" smtClean="0">
                <a:solidFill>
                  <a:srgbClr val="C00000"/>
                </a:solidFill>
              </a:rPr>
              <a:t>Data Structure</a:t>
            </a:r>
            <a:endParaRPr lang="en-US" sz="2400" dirty="0">
              <a:solidFill>
                <a:srgbClr val="C00000"/>
              </a:solidFill>
            </a:endParaRPr>
          </a:p>
        </p:txBody>
      </p:sp>
      <p:grpSp>
        <p:nvGrpSpPr>
          <p:cNvPr id="2" name="Group 5"/>
          <p:cNvGrpSpPr/>
          <p:nvPr/>
        </p:nvGrpSpPr>
        <p:grpSpPr>
          <a:xfrm>
            <a:off x="0" y="1066800"/>
            <a:ext cx="8953500" cy="1428750"/>
            <a:chOff x="0" y="1600200"/>
            <a:chExt cx="8953500" cy="1428750"/>
          </a:xfrm>
        </p:grpSpPr>
        <p:pic>
          <p:nvPicPr>
            <p:cNvPr id="1026" name="Picture 2"/>
            <p:cNvPicPr>
              <a:picLocks noChangeAspect="1" noChangeArrowheads="1"/>
            </p:cNvPicPr>
            <p:nvPr/>
          </p:nvPicPr>
          <p:blipFill>
            <a:blip r:embed="rId2" cstate="print"/>
            <a:srcRect/>
            <a:stretch>
              <a:fillRect/>
            </a:stretch>
          </p:blipFill>
          <p:spPr bwMode="auto">
            <a:xfrm>
              <a:off x="1676400" y="1600200"/>
              <a:ext cx="7277100" cy="1428750"/>
            </a:xfrm>
            <a:prstGeom prst="rect">
              <a:avLst/>
            </a:prstGeom>
            <a:noFill/>
            <a:ln w="9525">
              <a:noFill/>
              <a:miter lim="800000"/>
              <a:headEnd/>
              <a:tailEnd/>
            </a:ln>
          </p:spPr>
        </p:pic>
        <p:sp>
          <p:nvSpPr>
            <p:cNvPr id="5" name="TextBox 4"/>
            <p:cNvSpPr txBox="1"/>
            <p:nvPr/>
          </p:nvSpPr>
          <p:spPr>
            <a:xfrm>
              <a:off x="0" y="1600200"/>
              <a:ext cx="1676400" cy="461665"/>
            </a:xfrm>
            <a:prstGeom prst="rect">
              <a:avLst/>
            </a:prstGeom>
            <a:noFill/>
          </p:spPr>
          <p:txBody>
            <a:bodyPr wrap="square" rtlCol="0">
              <a:spAutoFit/>
            </a:bodyPr>
            <a:lstStyle/>
            <a:p>
              <a:r>
                <a:rPr lang="en-US" sz="2400" dirty="0" smtClean="0">
                  <a:solidFill>
                    <a:schemeClr val="bg1"/>
                  </a:solidFill>
                </a:rPr>
                <a:t>4. Length:</a:t>
              </a:r>
              <a:endParaRPr lang="en-US" sz="2400" dirty="0">
                <a:solidFill>
                  <a:schemeClr val="bg1"/>
                </a:solidFill>
              </a:endParaRPr>
            </a:p>
          </p:txBody>
        </p:sp>
      </p:grpSp>
      <p:sp>
        <p:nvSpPr>
          <p:cNvPr id="8" name="TextBox 7"/>
          <p:cNvSpPr txBox="1"/>
          <p:nvPr/>
        </p:nvSpPr>
        <p:spPr>
          <a:xfrm>
            <a:off x="1600200" y="2895600"/>
            <a:ext cx="2743200" cy="3693319"/>
          </a:xfrm>
          <a:prstGeom prst="rect">
            <a:avLst/>
          </a:prstGeom>
          <a:solidFill>
            <a:schemeClr val="tx1">
              <a:lumMod val="75000"/>
              <a:lumOff val="25000"/>
            </a:schemeClr>
          </a:solidFill>
        </p:spPr>
        <p:txBody>
          <a:bodyPr wrap="square" rtlCol="0">
            <a:spAutoFit/>
          </a:bodyPr>
          <a:lstStyle/>
          <a:p>
            <a:r>
              <a:rPr lang="en-US" dirty="0" smtClean="0">
                <a:solidFill>
                  <a:schemeClr val="bg1"/>
                </a:solidFill>
              </a:rPr>
              <a:t>#include&lt;</a:t>
            </a:r>
            <a:r>
              <a:rPr lang="en-US" dirty="0" err="1" smtClean="0">
                <a:solidFill>
                  <a:schemeClr val="bg1"/>
                </a:solidFill>
              </a:rPr>
              <a:t>stdio.h</a:t>
            </a:r>
            <a:r>
              <a:rPr lang="en-US" dirty="0" smtClean="0">
                <a:solidFill>
                  <a:schemeClr val="bg1"/>
                </a:solidFill>
              </a:rPr>
              <a:t>&gt;</a:t>
            </a:r>
          </a:p>
          <a:p>
            <a:r>
              <a:rPr lang="en-US" dirty="0" smtClean="0">
                <a:solidFill>
                  <a:schemeClr val="bg1"/>
                </a:solidFill>
              </a:rPr>
              <a:t>#include&lt;</a:t>
            </a:r>
            <a:r>
              <a:rPr lang="en-US" dirty="0" err="1" smtClean="0">
                <a:solidFill>
                  <a:schemeClr val="bg1"/>
                </a:solidFill>
              </a:rPr>
              <a:t>string.h</a:t>
            </a:r>
            <a:r>
              <a:rPr lang="en-US" dirty="0" smtClean="0">
                <a:solidFill>
                  <a:schemeClr val="bg1"/>
                </a:solidFill>
              </a:rPr>
              <a:t>&gt;</a:t>
            </a:r>
          </a:p>
          <a:p>
            <a:r>
              <a:rPr lang="en-US" dirty="0" smtClean="0">
                <a:solidFill>
                  <a:schemeClr val="bg1"/>
                </a:solidFill>
              </a:rPr>
              <a:t>main()</a:t>
            </a:r>
          </a:p>
          <a:p>
            <a:r>
              <a:rPr lang="en-US" dirty="0" smtClean="0">
                <a:solidFill>
                  <a:schemeClr val="bg1"/>
                </a:solidFill>
              </a:rPr>
              <a:t>{    char S[]="  CSE  ", T[10];</a:t>
            </a:r>
          </a:p>
          <a:p>
            <a:r>
              <a:rPr lang="en-US" dirty="0" err="1" smtClean="0">
                <a:solidFill>
                  <a:schemeClr val="bg1"/>
                </a:solidFill>
              </a:rPr>
              <a:t>int</a:t>
            </a:r>
            <a:r>
              <a:rPr lang="en-US" dirty="0" smtClean="0">
                <a:solidFill>
                  <a:schemeClr val="bg1"/>
                </a:solidFill>
              </a:rPr>
              <a:t> </a:t>
            </a:r>
            <a:r>
              <a:rPr lang="en-US" dirty="0" err="1" smtClean="0">
                <a:solidFill>
                  <a:schemeClr val="bg1"/>
                </a:solidFill>
              </a:rPr>
              <a:t>i</a:t>
            </a:r>
            <a:r>
              <a:rPr lang="en-US" dirty="0" smtClean="0">
                <a:solidFill>
                  <a:schemeClr val="bg1"/>
                </a:solidFill>
              </a:rPr>
              <a:t>=0, j, k;</a:t>
            </a:r>
          </a:p>
          <a:p>
            <a:r>
              <a:rPr lang="en-US" dirty="0" smtClean="0">
                <a:solidFill>
                  <a:schemeClr val="bg1"/>
                </a:solidFill>
              </a:rPr>
              <a:t>j=</a:t>
            </a:r>
            <a:r>
              <a:rPr lang="en-US" dirty="0" err="1" smtClean="0">
                <a:solidFill>
                  <a:schemeClr val="bg1"/>
                </a:solidFill>
              </a:rPr>
              <a:t>strlen</a:t>
            </a:r>
            <a:r>
              <a:rPr lang="en-US" dirty="0" smtClean="0">
                <a:solidFill>
                  <a:schemeClr val="bg1"/>
                </a:solidFill>
              </a:rPr>
              <a:t>(S)-1;</a:t>
            </a:r>
          </a:p>
          <a:p>
            <a:r>
              <a:rPr lang="en-US" dirty="0" smtClean="0">
                <a:solidFill>
                  <a:schemeClr val="bg1"/>
                </a:solidFill>
              </a:rPr>
              <a:t>while(S[</a:t>
            </a:r>
            <a:r>
              <a:rPr lang="en-US" dirty="0" err="1" smtClean="0">
                <a:solidFill>
                  <a:schemeClr val="bg1"/>
                </a:solidFill>
              </a:rPr>
              <a:t>i</a:t>
            </a:r>
            <a:r>
              <a:rPr lang="en-US" dirty="0" smtClean="0">
                <a:solidFill>
                  <a:schemeClr val="bg1"/>
                </a:solidFill>
              </a:rPr>
              <a:t>]==' ')      </a:t>
            </a:r>
            <a:r>
              <a:rPr lang="en-US" dirty="0" err="1" smtClean="0">
                <a:solidFill>
                  <a:schemeClr val="bg1"/>
                </a:solidFill>
              </a:rPr>
              <a:t>i</a:t>
            </a:r>
            <a:r>
              <a:rPr lang="en-US" dirty="0" smtClean="0">
                <a:solidFill>
                  <a:schemeClr val="bg1"/>
                </a:solidFill>
              </a:rPr>
              <a:t>++;</a:t>
            </a:r>
          </a:p>
          <a:p>
            <a:r>
              <a:rPr lang="en-US" dirty="0" smtClean="0">
                <a:solidFill>
                  <a:schemeClr val="bg1"/>
                </a:solidFill>
              </a:rPr>
              <a:t>while(S[j]==' ')      j--;</a:t>
            </a:r>
          </a:p>
          <a:p>
            <a:r>
              <a:rPr lang="en-US" dirty="0" smtClean="0">
                <a:solidFill>
                  <a:schemeClr val="bg1"/>
                </a:solidFill>
              </a:rPr>
              <a:t>for(k=</a:t>
            </a:r>
            <a:r>
              <a:rPr lang="en-US" dirty="0" err="1" smtClean="0">
                <a:solidFill>
                  <a:schemeClr val="bg1"/>
                </a:solidFill>
              </a:rPr>
              <a:t>i</a:t>
            </a:r>
            <a:r>
              <a:rPr lang="en-US" dirty="0" smtClean="0">
                <a:solidFill>
                  <a:schemeClr val="bg1"/>
                </a:solidFill>
              </a:rPr>
              <a:t>; k&lt;=j; k++)</a:t>
            </a:r>
          </a:p>
          <a:p>
            <a:r>
              <a:rPr lang="en-US" dirty="0" smtClean="0">
                <a:solidFill>
                  <a:schemeClr val="bg1"/>
                </a:solidFill>
              </a:rPr>
              <a:t>      T[k-</a:t>
            </a:r>
            <a:r>
              <a:rPr lang="en-US" dirty="0" err="1" smtClean="0">
                <a:solidFill>
                  <a:schemeClr val="bg1"/>
                </a:solidFill>
              </a:rPr>
              <a:t>i</a:t>
            </a:r>
            <a:r>
              <a:rPr lang="en-US" dirty="0" smtClean="0">
                <a:solidFill>
                  <a:schemeClr val="bg1"/>
                </a:solidFill>
              </a:rPr>
              <a:t>]=S[k];</a:t>
            </a:r>
          </a:p>
          <a:p>
            <a:r>
              <a:rPr lang="en-US" dirty="0" smtClean="0">
                <a:solidFill>
                  <a:schemeClr val="bg1"/>
                </a:solidFill>
              </a:rPr>
              <a:t>T[k-</a:t>
            </a:r>
            <a:r>
              <a:rPr lang="en-US" dirty="0" err="1" smtClean="0">
                <a:solidFill>
                  <a:schemeClr val="bg1"/>
                </a:solidFill>
              </a:rPr>
              <a:t>i</a:t>
            </a:r>
            <a:r>
              <a:rPr lang="en-US" dirty="0" smtClean="0">
                <a:solidFill>
                  <a:schemeClr val="bg1"/>
                </a:solidFill>
              </a:rPr>
              <a:t>]='\0';       </a:t>
            </a:r>
          </a:p>
          <a:p>
            <a:r>
              <a:rPr lang="en-US" dirty="0" err="1" smtClean="0">
                <a:solidFill>
                  <a:schemeClr val="bg1"/>
                </a:solidFill>
              </a:rPr>
              <a:t>printf</a:t>
            </a:r>
            <a:r>
              <a:rPr lang="en-US" dirty="0" smtClean="0">
                <a:solidFill>
                  <a:schemeClr val="bg1"/>
                </a:solidFill>
              </a:rPr>
              <a:t>("%s", T);</a:t>
            </a:r>
          </a:p>
          <a:p>
            <a:r>
              <a:rPr lang="en-US" dirty="0" smtClean="0">
                <a:solidFill>
                  <a:schemeClr val="bg1"/>
                </a:solidFill>
              </a:rPr>
              <a:t>}</a:t>
            </a:r>
          </a:p>
        </p:txBody>
      </p:sp>
      <p:sp>
        <p:nvSpPr>
          <p:cNvPr id="9" name="TextBox 8"/>
          <p:cNvSpPr txBox="1"/>
          <p:nvPr/>
        </p:nvSpPr>
        <p:spPr>
          <a:xfrm>
            <a:off x="1600200" y="2590800"/>
            <a:ext cx="2743200" cy="369332"/>
          </a:xfrm>
          <a:prstGeom prst="rect">
            <a:avLst/>
          </a:prstGeom>
          <a:noFill/>
        </p:spPr>
        <p:txBody>
          <a:bodyPr wrap="square" rtlCol="0">
            <a:spAutoFit/>
          </a:bodyPr>
          <a:lstStyle/>
          <a:p>
            <a:r>
              <a:rPr lang="en-US" dirty="0" smtClean="0">
                <a:solidFill>
                  <a:schemeClr val="bg1"/>
                </a:solidFill>
              </a:rPr>
              <a:t>TRIM omits trailing blanks.</a:t>
            </a:r>
          </a:p>
        </p:txBody>
      </p:sp>
      <p:sp>
        <p:nvSpPr>
          <p:cNvPr id="10" name="Rectangle 9"/>
          <p:cNvSpPr/>
          <p:nvPr/>
        </p:nvSpPr>
        <p:spPr>
          <a:xfrm>
            <a:off x="4343400" y="2590800"/>
            <a:ext cx="4572000" cy="923330"/>
          </a:xfrm>
          <a:prstGeom prst="rect">
            <a:avLst/>
          </a:prstGeom>
        </p:spPr>
        <p:txBody>
          <a:bodyPr>
            <a:spAutoFit/>
          </a:bodyPr>
          <a:lstStyle/>
          <a:p>
            <a:r>
              <a:rPr lang="en-US" dirty="0" smtClean="0">
                <a:solidFill>
                  <a:schemeClr val="bg1"/>
                </a:solidFill>
              </a:rPr>
              <a:t>TRIM(‘    CSE  ‘)    	=&gt;	‘CSE’</a:t>
            </a:r>
          </a:p>
          <a:p>
            <a:r>
              <a:rPr lang="en-US" dirty="0" smtClean="0">
                <a:solidFill>
                  <a:schemeClr val="bg1"/>
                </a:solidFill>
              </a:rPr>
              <a:t>LTRIM(‘    CSE   ‘) 	=&gt;	‘CSE   ‘</a:t>
            </a:r>
          </a:p>
          <a:p>
            <a:r>
              <a:rPr lang="en-US" dirty="0" smtClean="0">
                <a:solidFill>
                  <a:schemeClr val="bg1"/>
                </a:solidFill>
              </a:rPr>
              <a:t>RTRIM(‘    CSE   ‘)	=&gt;	‘   CSE’</a:t>
            </a:r>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152400"/>
            <a:ext cx="6477000" cy="646331"/>
          </a:xfrm>
          <a:prstGeom prst="rect">
            <a:avLst/>
          </a:prstGeom>
          <a:noFill/>
        </p:spPr>
        <p:txBody>
          <a:bodyPr wrap="square" rtlCol="0">
            <a:spAutoFit/>
          </a:bodyPr>
          <a:lstStyle/>
          <a:p>
            <a:r>
              <a:rPr lang="en-US" sz="3600" dirty="0" smtClean="0">
                <a:solidFill>
                  <a:schemeClr val="bg1"/>
                </a:solidFill>
              </a:rPr>
              <a:t>CSE 203: Data Structure</a:t>
            </a:r>
            <a:endParaRPr lang="en-US" sz="3600" dirty="0">
              <a:solidFill>
                <a:schemeClr val="bg1"/>
              </a:solidFill>
            </a:endParaRPr>
          </a:p>
        </p:txBody>
      </p:sp>
      <p:sp>
        <p:nvSpPr>
          <p:cNvPr id="7" name="TextBox 6"/>
          <p:cNvSpPr txBox="1"/>
          <p:nvPr/>
        </p:nvSpPr>
        <p:spPr>
          <a:xfrm>
            <a:off x="7467600" y="76200"/>
            <a:ext cx="1676400" cy="830997"/>
          </a:xfrm>
          <a:prstGeom prst="rect">
            <a:avLst/>
          </a:prstGeom>
          <a:noFill/>
        </p:spPr>
        <p:txBody>
          <a:bodyPr wrap="square" rtlCol="0">
            <a:spAutoFit/>
          </a:bodyPr>
          <a:lstStyle/>
          <a:p>
            <a:r>
              <a:rPr lang="en-US" sz="2400" dirty="0" smtClean="0">
                <a:solidFill>
                  <a:srgbClr val="C00000"/>
                </a:solidFill>
              </a:rPr>
              <a:t>Data Structure</a:t>
            </a:r>
            <a:endParaRPr lang="en-US" sz="2400" dirty="0">
              <a:solidFill>
                <a:srgbClr val="C00000"/>
              </a:solidFill>
            </a:endParaRPr>
          </a:p>
        </p:txBody>
      </p:sp>
      <p:sp>
        <p:nvSpPr>
          <p:cNvPr id="5" name="TextBox 4"/>
          <p:cNvSpPr txBox="1"/>
          <p:nvPr/>
        </p:nvSpPr>
        <p:spPr>
          <a:xfrm>
            <a:off x="228600" y="990600"/>
            <a:ext cx="5105400" cy="523220"/>
          </a:xfrm>
          <a:prstGeom prst="rect">
            <a:avLst/>
          </a:prstGeom>
          <a:noFill/>
        </p:spPr>
        <p:txBody>
          <a:bodyPr wrap="square" rtlCol="0">
            <a:spAutoFit/>
          </a:bodyPr>
          <a:lstStyle/>
          <a:p>
            <a:r>
              <a:rPr lang="en-US" sz="2800" dirty="0" smtClean="0">
                <a:solidFill>
                  <a:schemeClr val="bg1"/>
                </a:solidFill>
              </a:rPr>
              <a:t>Word Processing:</a:t>
            </a:r>
            <a:endParaRPr lang="en-US" sz="2800"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533400" y="1676400"/>
            <a:ext cx="8204462" cy="10668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123825" y="3028950"/>
            <a:ext cx="8896350" cy="80010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914400" y="4038600"/>
            <a:ext cx="3238500" cy="323850"/>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914400" y="5181600"/>
            <a:ext cx="5591175" cy="523875"/>
          </a:xfrm>
          <a:prstGeom prst="rect">
            <a:avLst/>
          </a:prstGeom>
          <a:noFill/>
          <a:ln w="9525">
            <a:noFill/>
            <a:miter lim="800000"/>
            <a:headEnd/>
            <a:tailEnd/>
          </a:ln>
        </p:spPr>
      </p:pic>
      <p:pic>
        <p:nvPicPr>
          <p:cNvPr id="1030" name="Picture 6"/>
          <p:cNvPicPr>
            <a:picLocks noChangeAspect="1" noChangeArrowheads="1"/>
          </p:cNvPicPr>
          <p:nvPr/>
        </p:nvPicPr>
        <p:blipFill>
          <a:blip r:embed="rId6" cstate="print"/>
          <a:srcRect/>
          <a:stretch>
            <a:fillRect/>
          </a:stretch>
        </p:blipFill>
        <p:spPr bwMode="auto">
          <a:xfrm>
            <a:off x="914400" y="4724400"/>
            <a:ext cx="1797844" cy="381000"/>
          </a:xfrm>
          <a:prstGeom prst="rect">
            <a:avLst/>
          </a:prstGeom>
          <a:noFill/>
          <a:ln w="9525">
            <a:noFill/>
            <a:miter lim="800000"/>
            <a:headEnd/>
            <a:tailEnd/>
          </a:ln>
        </p:spPr>
      </p:pic>
      <p:sp>
        <p:nvSpPr>
          <p:cNvPr id="17" name="Rectangle 16"/>
          <p:cNvSpPr/>
          <p:nvPr/>
        </p:nvSpPr>
        <p:spPr>
          <a:xfrm>
            <a:off x="1219200" y="2057400"/>
            <a:ext cx="6400800" cy="381000"/>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1" name="Picture 7"/>
          <p:cNvPicPr>
            <a:picLocks noChangeAspect="1" noChangeArrowheads="1"/>
          </p:cNvPicPr>
          <p:nvPr/>
        </p:nvPicPr>
        <p:blipFill>
          <a:blip r:embed="rId7" cstate="print"/>
          <a:srcRect/>
          <a:stretch>
            <a:fillRect/>
          </a:stretch>
        </p:blipFill>
        <p:spPr bwMode="auto">
          <a:xfrm>
            <a:off x="0" y="6172200"/>
            <a:ext cx="9144000" cy="370703"/>
          </a:xfrm>
          <a:prstGeom prst="rect">
            <a:avLst/>
          </a:prstGeom>
          <a:noFill/>
          <a:ln w="9525">
            <a:noFill/>
            <a:miter lim="800000"/>
            <a:headEnd/>
            <a:tailEnd/>
          </a:ln>
        </p:spPr>
      </p:pic>
      <p:sp>
        <p:nvSpPr>
          <p:cNvPr id="19" name="TextBox 18"/>
          <p:cNvSpPr txBox="1"/>
          <p:nvPr/>
        </p:nvSpPr>
        <p:spPr>
          <a:xfrm>
            <a:off x="0" y="5791200"/>
            <a:ext cx="3124200" cy="461665"/>
          </a:xfrm>
          <a:prstGeom prst="rect">
            <a:avLst/>
          </a:prstGeom>
          <a:noFill/>
        </p:spPr>
        <p:txBody>
          <a:bodyPr wrap="square" rtlCol="0">
            <a:spAutoFit/>
          </a:bodyPr>
          <a:lstStyle/>
          <a:p>
            <a:r>
              <a:rPr lang="en-US" sz="2400" b="1" dirty="0" smtClean="0">
                <a:solidFill>
                  <a:schemeClr val="bg1"/>
                </a:solidFill>
              </a:rPr>
              <a:t>By String Operation:</a:t>
            </a:r>
            <a:endParaRPr lang="en-US" sz="24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par>
                                <p:cTn id="8" presetID="3" presetClass="entr" presetSubtype="10"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blinds(horizontal)">
                                      <p:cBhvr>
                                        <p:cTn id="10" dur="500"/>
                                        <p:tgtEl>
                                          <p:spTgt spid="1027"/>
                                        </p:tgtEl>
                                      </p:cBhvr>
                                    </p:animEffect>
                                  </p:childTnLst>
                                </p:cTn>
                              </p:par>
                              <p:par>
                                <p:cTn id="11" presetID="3" presetClass="entr" presetSubtype="10" fill="hold" nodeType="withEffect">
                                  <p:stCondLst>
                                    <p:cond delay="0"/>
                                  </p:stCondLst>
                                  <p:childTnLst>
                                    <p:set>
                                      <p:cBhvr>
                                        <p:cTn id="12" dur="1" fill="hold">
                                          <p:stCondLst>
                                            <p:cond delay="0"/>
                                          </p:stCondLst>
                                        </p:cTn>
                                        <p:tgtEl>
                                          <p:spTgt spid="1028"/>
                                        </p:tgtEl>
                                        <p:attrNameLst>
                                          <p:attrName>style.visibility</p:attrName>
                                        </p:attrNameLst>
                                      </p:cBhvr>
                                      <p:to>
                                        <p:strVal val="visible"/>
                                      </p:to>
                                    </p:set>
                                    <p:animEffect transition="in" filter="blinds(horizontal)">
                                      <p:cBhvr>
                                        <p:cTn id="13" dur="500"/>
                                        <p:tgtEl>
                                          <p:spTgt spid="1028"/>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030"/>
                                        </p:tgtEl>
                                        <p:attrNameLst>
                                          <p:attrName>style.visibility</p:attrName>
                                        </p:attrNameLst>
                                      </p:cBhvr>
                                      <p:to>
                                        <p:strVal val="visible"/>
                                      </p:to>
                                    </p:set>
                                    <p:animEffect transition="in" filter="blinds(horizontal)">
                                      <p:cBhvr>
                                        <p:cTn id="18" dur="500"/>
                                        <p:tgtEl>
                                          <p:spTgt spid="1030"/>
                                        </p:tgtEl>
                                      </p:cBhvr>
                                    </p:animEffect>
                                  </p:childTnLst>
                                </p:cTn>
                              </p:par>
                              <p:par>
                                <p:cTn id="19" presetID="3" presetClass="entr" presetSubtype="10" fill="hold" nodeType="withEffect">
                                  <p:stCondLst>
                                    <p:cond delay="0"/>
                                  </p:stCondLst>
                                  <p:childTnLst>
                                    <p:set>
                                      <p:cBhvr>
                                        <p:cTn id="20" dur="1" fill="hold">
                                          <p:stCondLst>
                                            <p:cond delay="0"/>
                                          </p:stCondLst>
                                        </p:cTn>
                                        <p:tgtEl>
                                          <p:spTgt spid="1029"/>
                                        </p:tgtEl>
                                        <p:attrNameLst>
                                          <p:attrName>style.visibility</p:attrName>
                                        </p:attrNameLst>
                                      </p:cBhvr>
                                      <p:to>
                                        <p:strVal val="visible"/>
                                      </p:to>
                                    </p:set>
                                    <p:animEffect transition="in" filter="blinds(horizontal)">
                                      <p:cBhvr>
                                        <p:cTn id="21" dur="500"/>
                                        <p:tgtEl>
                                          <p:spTgt spid="1029"/>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linds(horizontal)">
                                      <p:cBhvr>
                                        <p:cTn id="26" dur="500"/>
                                        <p:tgtEl>
                                          <p:spTgt spid="19"/>
                                        </p:tgtEl>
                                      </p:cBhvr>
                                    </p:animEffect>
                                  </p:childTnLst>
                                </p:cTn>
                              </p:par>
                              <p:par>
                                <p:cTn id="27" presetID="3" presetClass="entr" presetSubtype="10" fill="hold" nodeType="withEffect">
                                  <p:stCondLst>
                                    <p:cond delay="0"/>
                                  </p:stCondLst>
                                  <p:childTnLst>
                                    <p:set>
                                      <p:cBhvr>
                                        <p:cTn id="28" dur="1" fill="hold">
                                          <p:stCondLst>
                                            <p:cond delay="0"/>
                                          </p:stCondLst>
                                        </p:cTn>
                                        <p:tgtEl>
                                          <p:spTgt spid="1031"/>
                                        </p:tgtEl>
                                        <p:attrNameLst>
                                          <p:attrName>style.visibility</p:attrName>
                                        </p:attrNameLst>
                                      </p:cBhvr>
                                      <p:to>
                                        <p:strVal val="visible"/>
                                      </p:to>
                                    </p:set>
                                    <p:animEffect transition="in" filter="blinds(horizontal)">
                                      <p:cBhvr>
                                        <p:cTn id="29" dur="500"/>
                                        <p:tgtEl>
                                          <p:spTgt spid="1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152400"/>
            <a:ext cx="6477000" cy="646331"/>
          </a:xfrm>
          <a:prstGeom prst="rect">
            <a:avLst/>
          </a:prstGeom>
          <a:noFill/>
        </p:spPr>
        <p:txBody>
          <a:bodyPr wrap="square" rtlCol="0">
            <a:spAutoFit/>
          </a:bodyPr>
          <a:lstStyle/>
          <a:p>
            <a:r>
              <a:rPr lang="en-US" sz="3600" dirty="0" smtClean="0">
                <a:solidFill>
                  <a:schemeClr val="bg1"/>
                </a:solidFill>
              </a:rPr>
              <a:t>CSE 203: Data Structure</a:t>
            </a:r>
            <a:endParaRPr lang="en-US" sz="3600" dirty="0">
              <a:solidFill>
                <a:schemeClr val="bg1"/>
              </a:solidFill>
            </a:endParaRPr>
          </a:p>
        </p:txBody>
      </p:sp>
      <p:sp>
        <p:nvSpPr>
          <p:cNvPr id="7" name="TextBox 6"/>
          <p:cNvSpPr txBox="1"/>
          <p:nvPr/>
        </p:nvSpPr>
        <p:spPr>
          <a:xfrm>
            <a:off x="7467600" y="76200"/>
            <a:ext cx="1676400" cy="830997"/>
          </a:xfrm>
          <a:prstGeom prst="rect">
            <a:avLst/>
          </a:prstGeom>
          <a:noFill/>
        </p:spPr>
        <p:txBody>
          <a:bodyPr wrap="square" rtlCol="0">
            <a:spAutoFit/>
          </a:bodyPr>
          <a:lstStyle/>
          <a:p>
            <a:r>
              <a:rPr lang="en-US" sz="2400" dirty="0" smtClean="0">
                <a:solidFill>
                  <a:srgbClr val="C00000"/>
                </a:solidFill>
              </a:rPr>
              <a:t>Data Structure</a:t>
            </a:r>
            <a:endParaRPr lang="en-US" sz="2400" dirty="0">
              <a:solidFill>
                <a:srgbClr val="C00000"/>
              </a:solidFill>
            </a:endParaRPr>
          </a:p>
        </p:txBody>
      </p:sp>
      <p:sp>
        <p:nvSpPr>
          <p:cNvPr id="5" name="TextBox 4"/>
          <p:cNvSpPr txBox="1"/>
          <p:nvPr/>
        </p:nvSpPr>
        <p:spPr>
          <a:xfrm>
            <a:off x="228600" y="838200"/>
            <a:ext cx="5105400" cy="523220"/>
          </a:xfrm>
          <a:prstGeom prst="rect">
            <a:avLst/>
          </a:prstGeom>
          <a:noFill/>
        </p:spPr>
        <p:txBody>
          <a:bodyPr wrap="square" rtlCol="0">
            <a:spAutoFit/>
          </a:bodyPr>
          <a:lstStyle/>
          <a:p>
            <a:r>
              <a:rPr lang="en-US" sz="2800" dirty="0" smtClean="0">
                <a:solidFill>
                  <a:schemeClr val="bg1"/>
                </a:solidFill>
              </a:rPr>
              <a:t>Word Processing:</a:t>
            </a:r>
            <a:endParaRPr lang="en-US" sz="2800"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533400" y="1371600"/>
            <a:ext cx="8204462" cy="1066800"/>
          </a:xfrm>
          <a:prstGeom prst="rect">
            <a:avLst/>
          </a:prstGeom>
          <a:noFill/>
          <a:ln w="9525">
            <a:noFill/>
            <a:miter lim="800000"/>
            <a:headEnd/>
            <a:tailEnd/>
          </a:ln>
        </p:spPr>
      </p:pic>
      <p:sp>
        <p:nvSpPr>
          <p:cNvPr id="17" name="Rectangle 16"/>
          <p:cNvSpPr/>
          <p:nvPr/>
        </p:nvSpPr>
        <p:spPr>
          <a:xfrm>
            <a:off x="1066800" y="2057400"/>
            <a:ext cx="6400800" cy="381000"/>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3" cstate="print"/>
          <a:srcRect/>
          <a:stretch>
            <a:fillRect/>
          </a:stretch>
        </p:blipFill>
        <p:spPr bwMode="auto">
          <a:xfrm>
            <a:off x="0" y="2514600"/>
            <a:ext cx="9144000" cy="1369473"/>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2362200" y="3962400"/>
            <a:ext cx="4791075" cy="800100"/>
          </a:xfrm>
          <a:prstGeom prst="rect">
            <a:avLst/>
          </a:prstGeom>
          <a:noFill/>
          <a:ln w="9525">
            <a:noFill/>
            <a:miter lim="800000"/>
            <a:headEnd/>
            <a:tailEnd/>
          </a:ln>
        </p:spPr>
      </p:pic>
      <p:pic>
        <p:nvPicPr>
          <p:cNvPr id="13" name="Picture 6"/>
          <p:cNvPicPr>
            <a:picLocks noChangeAspect="1" noChangeArrowheads="1"/>
          </p:cNvPicPr>
          <p:nvPr/>
        </p:nvPicPr>
        <p:blipFill>
          <a:blip r:embed="rId5" cstate="print"/>
          <a:srcRect/>
          <a:stretch>
            <a:fillRect/>
          </a:stretch>
        </p:blipFill>
        <p:spPr bwMode="auto">
          <a:xfrm>
            <a:off x="457200" y="3962400"/>
            <a:ext cx="1797844" cy="381000"/>
          </a:xfrm>
          <a:prstGeom prst="rect">
            <a:avLst/>
          </a:prstGeom>
          <a:noFill/>
          <a:ln w="9525">
            <a:noFill/>
            <a:miter lim="800000"/>
            <a:headEnd/>
            <a:tailEnd/>
          </a:ln>
        </p:spPr>
      </p:pic>
      <p:pic>
        <p:nvPicPr>
          <p:cNvPr id="2052" name="Picture 4"/>
          <p:cNvPicPr>
            <a:picLocks noChangeAspect="1" noChangeArrowheads="1"/>
          </p:cNvPicPr>
          <p:nvPr/>
        </p:nvPicPr>
        <p:blipFill>
          <a:blip r:embed="rId6" cstate="print"/>
          <a:srcRect/>
          <a:stretch>
            <a:fillRect/>
          </a:stretch>
        </p:blipFill>
        <p:spPr bwMode="auto">
          <a:xfrm>
            <a:off x="457200" y="4876800"/>
            <a:ext cx="7867650" cy="762000"/>
          </a:xfrm>
          <a:prstGeom prst="rect">
            <a:avLst/>
          </a:prstGeom>
          <a:noFill/>
          <a:ln w="9525">
            <a:noFill/>
            <a:miter lim="800000"/>
            <a:headEnd/>
            <a:tailEnd/>
          </a:ln>
        </p:spPr>
      </p:pic>
      <p:pic>
        <p:nvPicPr>
          <p:cNvPr id="2053" name="Picture 5"/>
          <p:cNvPicPr>
            <a:picLocks noChangeAspect="1" noChangeArrowheads="1"/>
          </p:cNvPicPr>
          <p:nvPr/>
        </p:nvPicPr>
        <p:blipFill>
          <a:blip r:embed="rId7" cstate="print"/>
          <a:srcRect/>
          <a:stretch>
            <a:fillRect/>
          </a:stretch>
        </p:blipFill>
        <p:spPr bwMode="auto">
          <a:xfrm>
            <a:off x="228600" y="6019800"/>
            <a:ext cx="8772525" cy="590550"/>
          </a:xfrm>
          <a:prstGeom prst="rect">
            <a:avLst/>
          </a:prstGeom>
          <a:noFill/>
          <a:ln w="9525">
            <a:noFill/>
            <a:miter lim="800000"/>
            <a:headEnd/>
            <a:tailEnd/>
          </a:ln>
        </p:spPr>
      </p:pic>
      <p:sp>
        <p:nvSpPr>
          <p:cNvPr id="16" name="TextBox 15"/>
          <p:cNvSpPr txBox="1"/>
          <p:nvPr/>
        </p:nvSpPr>
        <p:spPr>
          <a:xfrm>
            <a:off x="228600" y="5638800"/>
            <a:ext cx="4724400" cy="400110"/>
          </a:xfrm>
          <a:prstGeom prst="rect">
            <a:avLst/>
          </a:prstGeom>
          <a:noFill/>
        </p:spPr>
        <p:txBody>
          <a:bodyPr wrap="square" rtlCol="0">
            <a:spAutoFit/>
          </a:bodyPr>
          <a:lstStyle/>
          <a:p>
            <a:r>
              <a:rPr lang="en-US" sz="2000" b="1" dirty="0" smtClean="0">
                <a:solidFill>
                  <a:schemeClr val="bg1"/>
                </a:solidFill>
              </a:rPr>
              <a:t>Using String Operations:</a:t>
            </a:r>
            <a:endParaRPr lang="en-US" sz="20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par>
                                <p:cTn id="8" presetID="3" presetClass="entr" presetSubtype="10" fill="hold" nodeType="withEffect">
                                  <p:stCondLst>
                                    <p:cond delay="0"/>
                                  </p:stCondLst>
                                  <p:childTnLst>
                                    <p:set>
                                      <p:cBhvr>
                                        <p:cTn id="9" dur="1" fill="hold">
                                          <p:stCondLst>
                                            <p:cond delay="0"/>
                                          </p:stCondLst>
                                        </p:cTn>
                                        <p:tgtEl>
                                          <p:spTgt spid="2051"/>
                                        </p:tgtEl>
                                        <p:attrNameLst>
                                          <p:attrName>style.visibility</p:attrName>
                                        </p:attrNameLst>
                                      </p:cBhvr>
                                      <p:to>
                                        <p:strVal val="visible"/>
                                      </p:to>
                                    </p:set>
                                    <p:animEffect transition="in" filter="blinds(horizontal)">
                                      <p:cBhvr>
                                        <p:cTn id="10" dur="500"/>
                                        <p:tgtEl>
                                          <p:spTgt spid="2051"/>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linds(horizontal)">
                                      <p:cBhvr>
                                        <p:cTn id="15" dur="500"/>
                                        <p:tgtEl>
                                          <p:spTgt spid="16"/>
                                        </p:tgtEl>
                                      </p:cBhvr>
                                    </p:animEffect>
                                  </p:childTnLst>
                                </p:cTn>
                              </p:par>
                              <p:par>
                                <p:cTn id="16" presetID="3" presetClass="entr" presetSubtype="10" fill="hold" nodeType="withEffect">
                                  <p:stCondLst>
                                    <p:cond delay="0"/>
                                  </p:stCondLst>
                                  <p:childTnLst>
                                    <p:set>
                                      <p:cBhvr>
                                        <p:cTn id="17" dur="1" fill="hold">
                                          <p:stCondLst>
                                            <p:cond delay="0"/>
                                          </p:stCondLst>
                                        </p:cTn>
                                        <p:tgtEl>
                                          <p:spTgt spid="2053"/>
                                        </p:tgtEl>
                                        <p:attrNameLst>
                                          <p:attrName>style.visibility</p:attrName>
                                        </p:attrNameLst>
                                      </p:cBhvr>
                                      <p:to>
                                        <p:strVal val="visible"/>
                                      </p:to>
                                    </p:set>
                                    <p:animEffect transition="in" filter="blinds(horizontal)">
                                      <p:cBhvr>
                                        <p:cTn id="18"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152400"/>
            <a:ext cx="6477000" cy="646331"/>
          </a:xfrm>
          <a:prstGeom prst="rect">
            <a:avLst/>
          </a:prstGeom>
          <a:noFill/>
        </p:spPr>
        <p:txBody>
          <a:bodyPr wrap="square" rtlCol="0">
            <a:spAutoFit/>
          </a:bodyPr>
          <a:lstStyle/>
          <a:p>
            <a:r>
              <a:rPr lang="en-US" sz="3600" dirty="0" smtClean="0">
                <a:solidFill>
                  <a:schemeClr val="bg1"/>
                </a:solidFill>
              </a:rPr>
              <a:t>CSE 203: Data Structure</a:t>
            </a:r>
            <a:endParaRPr lang="en-US" sz="3600" dirty="0">
              <a:solidFill>
                <a:schemeClr val="bg1"/>
              </a:solidFill>
            </a:endParaRPr>
          </a:p>
        </p:txBody>
      </p:sp>
      <p:sp>
        <p:nvSpPr>
          <p:cNvPr id="7" name="TextBox 6"/>
          <p:cNvSpPr txBox="1"/>
          <p:nvPr/>
        </p:nvSpPr>
        <p:spPr>
          <a:xfrm>
            <a:off x="7467600" y="76200"/>
            <a:ext cx="1676400" cy="830997"/>
          </a:xfrm>
          <a:prstGeom prst="rect">
            <a:avLst/>
          </a:prstGeom>
          <a:noFill/>
        </p:spPr>
        <p:txBody>
          <a:bodyPr wrap="square" rtlCol="0">
            <a:spAutoFit/>
          </a:bodyPr>
          <a:lstStyle/>
          <a:p>
            <a:r>
              <a:rPr lang="en-US" sz="2400" dirty="0" smtClean="0">
                <a:solidFill>
                  <a:srgbClr val="C00000"/>
                </a:solidFill>
              </a:rPr>
              <a:t>Data Structure</a:t>
            </a:r>
            <a:endParaRPr lang="en-US" sz="2400" dirty="0">
              <a:solidFill>
                <a:srgbClr val="C00000"/>
              </a:solidFill>
            </a:endParaRPr>
          </a:p>
        </p:txBody>
      </p:sp>
      <p:sp>
        <p:nvSpPr>
          <p:cNvPr id="5" name="TextBox 4"/>
          <p:cNvSpPr txBox="1"/>
          <p:nvPr/>
        </p:nvSpPr>
        <p:spPr>
          <a:xfrm>
            <a:off x="228600" y="838200"/>
            <a:ext cx="5105400" cy="523220"/>
          </a:xfrm>
          <a:prstGeom prst="rect">
            <a:avLst/>
          </a:prstGeom>
          <a:noFill/>
        </p:spPr>
        <p:txBody>
          <a:bodyPr wrap="square" rtlCol="0">
            <a:spAutoFit/>
          </a:bodyPr>
          <a:lstStyle/>
          <a:p>
            <a:r>
              <a:rPr lang="en-US" sz="2800" dirty="0" smtClean="0">
                <a:solidFill>
                  <a:schemeClr val="bg1"/>
                </a:solidFill>
              </a:rPr>
              <a:t>Word Processing:</a:t>
            </a:r>
            <a:endParaRPr lang="en-US" sz="2800"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533400" y="1371600"/>
            <a:ext cx="8204462" cy="1066800"/>
          </a:xfrm>
          <a:prstGeom prst="rect">
            <a:avLst/>
          </a:prstGeom>
          <a:noFill/>
          <a:ln w="9525">
            <a:noFill/>
            <a:miter lim="800000"/>
            <a:headEnd/>
            <a:tailEnd/>
          </a:ln>
        </p:spPr>
      </p:pic>
      <p:sp>
        <p:nvSpPr>
          <p:cNvPr id="17" name="Rectangle 16"/>
          <p:cNvSpPr/>
          <p:nvPr/>
        </p:nvSpPr>
        <p:spPr>
          <a:xfrm>
            <a:off x="1066800" y="2057400"/>
            <a:ext cx="6400800" cy="381000"/>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3" cstate="print"/>
          <a:srcRect/>
          <a:stretch>
            <a:fillRect/>
          </a:stretch>
        </p:blipFill>
        <p:spPr bwMode="auto">
          <a:xfrm>
            <a:off x="0" y="2514600"/>
            <a:ext cx="9144000" cy="1369473"/>
          </a:xfrm>
          <a:prstGeom prst="rect">
            <a:avLst/>
          </a:prstGeom>
          <a:noFill/>
          <a:ln w="9525">
            <a:noFill/>
            <a:miter lim="800000"/>
            <a:headEnd/>
            <a:tailEnd/>
          </a:ln>
        </p:spPr>
      </p:pic>
      <p:pic>
        <p:nvPicPr>
          <p:cNvPr id="3074" name="Picture 2"/>
          <p:cNvPicPr>
            <a:picLocks noChangeAspect="1" noChangeArrowheads="1"/>
          </p:cNvPicPr>
          <p:nvPr/>
        </p:nvPicPr>
        <p:blipFill>
          <a:blip r:embed="rId4" cstate="print"/>
          <a:srcRect/>
          <a:stretch>
            <a:fillRect/>
          </a:stretch>
        </p:blipFill>
        <p:spPr bwMode="auto">
          <a:xfrm>
            <a:off x="0" y="4114800"/>
            <a:ext cx="9144000" cy="840728"/>
          </a:xfrm>
          <a:prstGeom prst="rect">
            <a:avLst/>
          </a:prstGeom>
          <a:noFill/>
          <a:ln w="9525">
            <a:noFill/>
            <a:miter lim="800000"/>
            <a:headEnd/>
            <a:tailEnd/>
          </a:ln>
        </p:spPr>
      </p:pic>
      <p:pic>
        <p:nvPicPr>
          <p:cNvPr id="3075" name="Picture 3"/>
          <p:cNvPicPr>
            <a:picLocks noChangeAspect="1" noChangeArrowheads="1"/>
          </p:cNvPicPr>
          <p:nvPr/>
        </p:nvPicPr>
        <p:blipFill>
          <a:blip r:embed="rId5" cstate="print"/>
          <a:srcRect/>
          <a:stretch>
            <a:fillRect/>
          </a:stretch>
        </p:blipFill>
        <p:spPr bwMode="auto">
          <a:xfrm>
            <a:off x="-1" y="5181600"/>
            <a:ext cx="9144001" cy="11107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blinds(horizontal)">
                                      <p:cBhvr>
                                        <p:cTn id="7"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152400"/>
            <a:ext cx="6477000" cy="646331"/>
          </a:xfrm>
          <a:prstGeom prst="rect">
            <a:avLst/>
          </a:prstGeom>
          <a:noFill/>
        </p:spPr>
        <p:txBody>
          <a:bodyPr wrap="square" rtlCol="0">
            <a:spAutoFit/>
          </a:bodyPr>
          <a:lstStyle/>
          <a:p>
            <a:r>
              <a:rPr lang="en-US" sz="3600" dirty="0" smtClean="0">
                <a:solidFill>
                  <a:schemeClr val="bg1"/>
                </a:solidFill>
              </a:rPr>
              <a:t>CSE 203: Data Structure</a:t>
            </a:r>
            <a:endParaRPr lang="en-US" sz="3600" dirty="0">
              <a:solidFill>
                <a:schemeClr val="bg1"/>
              </a:solidFill>
            </a:endParaRPr>
          </a:p>
        </p:txBody>
      </p:sp>
      <p:sp>
        <p:nvSpPr>
          <p:cNvPr id="7" name="TextBox 6"/>
          <p:cNvSpPr txBox="1"/>
          <p:nvPr/>
        </p:nvSpPr>
        <p:spPr>
          <a:xfrm>
            <a:off x="7467600" y="76200"/>
            <a:ext cx="1676400" cy="830997"/>
          </a:xfrm>
          <a:prstGeom prst="rect">
            <a:avLst/>
          </a:prstGeom>
          <a:noFill/>
        </p:spPr>
        <p:txBody>
          <a:bodyPr wrap="square" rtlCol="0">
            <a:spAutoFit/>
          </a:bodyPr>
          <a:lstStyle/>
          <a:p>
            <a:r>
              <a:rPr lang="en-US" sz="2400" dirty="0" smtClean="0">
                <a:solidFill>
                  <a:srgbClr val="C00000"/>
                </a:solidFill>
              </a:rPr>
              <a:t>Data Structure</a:t>
            </a:r>
            <a:endParaRPr lang="en-US" sz="2400" dirty="0">
              <a:solidFill>
                <a:srgbClr val="C00000"/>
              </a:solidFill>
            </a:endParaRPr>
          </a:p>
        </p:txBody>
      </p:sp>
      <p:sp>
        <p:nvSpPr>
          <p:cNvPr id="5" name="TextBox 4"/>
          <p:cNvSpPr txBox="1"/>
          <p:nvPr/>
        </p:nvSpPr>
        <p:spPr>
          <a:xfrm>
            <a:off x="228600" y="838200"/>
            <a:ext cx="5105400" cy="523220"/>
          </a:xfrm>
          <a:prstGeom prst="rect">
            <a:avLst/>
          </a:prstGeom>
          <a:noFill/>
        </p:spPr>
        <p:txBody>
          <a:bodyPr wrap="square" rtlCol="0">
            <a:spAutoFit/>
          </a:bodyPr>
          <a:lstStyle/>
          <a:p>
            <a:r>
              <a:rPr lang="en-US" sz="2800" dirty="0" smtClean="0">
                <a:solidFill>
                  <a:schemeClr val="bg1"/>
                </a:solidFill>
              </a:rPr>
              <a:t>Word Processing:</a:t>
            </a:r>
            <a:endParaRPr lang="en-US" sz="2800"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533400" y="1371600"/>
            <a:ext cx="8204462" cy="1066800"/>
          </a:xfrm>
          <a:prstGeom prst="rect">
            <a:avLst/>
          </a:prstGeom>
          <a:noFill/>
          <a:ln w="9525">
            <a:noFill/>
            <a:miter lim="800000"/>
            <a:headEnd/>
            <a:tailEnd/>
          </a:ln>
        </p:spPr>
      </p:pic>
      <p:sp>
        <p:nvSpPr>
          <p:cNvPr id="17" name="Rectangle 16"/>
          <p:cNvSpPr/>
          <p:nvPr/>
        </p:nvSpPr>
        <p:spPr>
          <a:xfrm>
            <a:off x="1066800" y="2057400"/>
            <a:ext cx="6400800" cy="381000"/>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3" cstate="print"/>
          <a:srcRect/>
          <a:stretch>
            <a:fillRect/>
          </a:stretch>
        </p:blipFill>
        <p:spPr bwMode="auto">
          <a:xfrm>
            <a:off x="0" y="2514600"/>
            <a:ext cx="9144000" cy="1369473"/>
          </a:xfrm>
          <a:prstGeom prst="rect">
            <a:avLst/>
          </a:prstGeom>
          <a:noFill/>
          <a:ln w="9525">
            <a:noFill/>
            <a:miter lim="800000"/>
            <a:headEnd/>
            <a:tailEnd/>
          </a:ln>
        </p:spPr>
      </p:pic>
      <p:pic>
        <p:nvPicPr>
          <p:cNvPr id="4098" name="Picture 2"/>
          <p:cNvPicPr>
            <a:picLocks noChangeAspect="1" noChangeArrowheads="1"/>
          </p:cNvPicPr>
          <p:nvPr/>
        </p:nvPicPr>
        <p:blipFill>
          <a:blip r:embed="rId4" cstate="print"/>
          <a:srcRect/>
          <a:stretch>
            <a:fillRect/>
          </a:stretch>
        </p:blipFill>
        <p:spPr bwMode="auto">
          <a:xfrm>
            <a:off x="381000" y="4114800"/>
            <a:ext cx="8420100" cy="23907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linds(horizontal)">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152400"/>
            <a:ext cx="6477000" cy="646331"/>
          </a:xfrm>
          <a:prstGeom prst="rect">
            <a:avLst/>
          </a:prstGeom>
          <a:noFill/>
        </p:spPr>
        <p:txBody>
          <a:bodyPr wrap="square" rtlCol="0">
            <a:spAutoFit/>
          </a:bodyPr>
          <a:lstStyle/>
          <a:p>
            <a:r>
              <a:rPr lang="en-US" sz="3600" dirty="0" smtClean="0">
                <a:solidFill>
                  <a:schemeClr val="bg1"/>
                </a:solidFill>
              </a:rPr>
              <a:t>CSE 203: Data Structure</a:t>
            </a:r>
            <a:endParaRPr lang="en-US" sz="3600" dirty="0">
              <a:solidFill>
                <a:schemeClr val="bg1"/>
              </a:solidFill>
            </a:endParaRPr>
          </a:p>
        </p:txBody>
      </p:sp>
      <p:sp>
        <p:nvSpPr>
          <p:cNvPr id="7" name="TextBox 6"/>
          <p:cNvSpPr txBox="1"/>
          <p:nvPr/>
        </p:nvSpPr>
        <p:spPr>
          <a:xfrm>
            <a:off x="7467600" y="76200"/>
            <a:ext cx="1676400" cy="830997"/>
          </a:xfrm>
          <a:prstGeom prst="rect">
            <a:avLst/>
          </a:prstGeom>
          <a:noFill/>
        </p:spPr>
        <p:txBody>
          <a:bodyPr wrap="square" rtlCol="0">
            <a:spAutoFit/>
          </a:bodyPr>
          <a:lstStyle/>
          <a:p>
            <a:r>
              <a:rPr lang="en-US" sz="2400" dirty="0" smtClean="0">
                <a:solidFill>
                  <a:srgbClr val="C00000"/>
                </a:solidFill>
              </a:rPr>
              <a:t>Data Structure</a:t>
            </a:r>
            <a:endParaRPr lang="en-US" sz="2400" dirty="0">
              <a:solidFill>
                <a:srgbClr val="C00000"/>
              </a:solidFill>
            </a:endParaRPr>
          </a:p>
        </p:txBody>
      </p:sp>
      <p:sp>
        <p:nvSpPr>
          <p:cNvPr id="5" name="TextBox 4"/>
          <p:cNvSpPr txBox="1"/>
          <p:nvPr/>
        </p:nvSpPr>
        <p:spPr>
          <a:xfrm>
            <a:off x="228600" y="838200"/>
            <a:ext cx="5105400" cy="523220"/>
          </a:xfrm>
          <a:prstGeom prst="rect">
            <a:avLst/>
          </a:prstGeom>
          <a:noFill/>
        </p:spPr>
        <p:txBody>
          <a:bodyPr wrap="square" rtlCol="0">
            <a:spAutoFit/>
          </a:bodyPr>
          <a:lstStyle/>
          <a:p>
            <a:r>
              <a:rPr lang="en-US" sz="2800" dirty="0" smtClean="0">
                <a:solidFill>
                  <a:schemeClr val="bg1"/>
                </a:solidFill>
              </a:rPr>
              <a:t>Word Processing:</a:t>
            </a:r>
            <a:endParaRPr lang="en-US" sz="2800"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533400" y="1371600"/>
            <a:ext cx="8204462" cy="1066800"/>
          </a:xfrm>
          <a:prstGeom prst="rect">
            <a:avLst/>
          </a:prstGeom>
          <a:noFill/>
          <a:ln w="9525">
            <a:noFill/>
            <a:miter lim="800000"/>
            <a:headEnd/>
            <a:tailEnd/>
          </a:ln>
        </p:spPr>
      </p:pic>
      <p:sp>
        <p:nvSpPr>
          <p:cNvPr id="17" name="Rectangle 16"/>
          <p:cNvSpPr/>
          <p:nvPr/>
        </p:nvSpPr>
        <p:spPr>
          <a:xfrm>
            <a:off x="1066800" y="2057400"/>
            <a:ext cx="6400800" cy="381000"/>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p:cNvPicPr>
            <a:picLocks noChangeAspect="1" noChangeArrowheads="1"/>
          </p:cNvPicPr>
          <p:nvPr/>
        </p:nvPicPr>
        <p:blipFill>
          <a:blip r:embed="rId3" cstate="print"/>
          <a:srcRect/>
          <a:stretch>
            <a:fillRect/>
          </a:stretch>
        </p:blipFill>
        <p:spPr bwMode="auto">
          <a:xfrm>
            <a:off x="0" y="2971800"/>
            <a:ext cx="9144000" cy="3154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152400"/>
            <a:ext cx="6477000" cy="646331"/>
          </a:xfrm>
          <a:prstGeom prst="rect">
            <a:avLst/>
          </a:prstGeom>
          <a:noFill/>
        </p:spPr>
        <p:txBody>
          <a:bodyPr wrap="square" rtlCol="0">
            <a:spAutoFit/>
          </a:bodyPr>
          <a:lstStyle/>
          <a:p>
            <a:r>
              <a:rPr lang="en-US" sz="3600" dirty="0" smtClean="0">
                <a:solidFill>
                  <a:schemeClr val="bg1"/>
                </a:solidFill>
              </a:rPr>
              <a:t>CSE 203: Data Structure</a:t>
            </a:r>
            <a:endParaRPr lang="en-US" sz="3600" dirty="0">
              <a:solidFill>
                <a:schemeClr val="bg1"/>
              </a:solidFill>
            </a:endParaRPr>
          </a:p>
        </p:txBody>
      </p:sp>
      <p:sp>
        <p:nvSpPr>
          <p:cNvPr id="7" name="TextBox 6"/>
          <p:cNvSpPr txBox="1"/>
          <p:nvPr/>
        </p:nvSpPr>
        <p:spPr>
          <a:xfrm>
            <a:off x="7467600" y="76200"/>
            <a:ext cx="1676400" cy="830997"/>
          </a:xfrm>
          <a:prstGeom prst="rect">
            <a:avLst/>
          </a:prstGeom>
          <a:noFill/>
        </p:spPr>
        <p:txBody>
          <a:bodyPr wrap="square" rtlCol="0">
            <a:spAutoFit/>
          </a:bodyPr>
          <a:lstStyle/>
          <a:p>
            <a:r>
              <a:rPr lang="en-US" sz="2400" dirty="0" smtClean="0">
                <a:solidFill>
                  <a:srgbClr val="C00000"/>
                </a:solidFill>
              </a:rPr>
              <a:t>Data Structure</a:t>
            </a:r>
            <a:endParaRPr lang="en-US" sz="2400" dirty="0">
              <a:solidFill>
                <a:srgbClr val="C00000"/>
              </a:solidFill>
            </a:endParaRPr>
          </a:p>
        </p:txBody>
      </p:sp>
      <p:sp>
        <p:nvSpPr>
          <p:cNvPr id="5" name="TextBox 4"/>
          <p:cNvSpPr txBox="1"/>
          <p:nvPr/>
        </p:nvSpPr>
        <p:spPr>
          <a:xfrm>
            <a:off x="228600" y="838200"/>
            <a:ext cx="5105400" cy="523220"/>
          </a:xfrm>
          <a:prstGeom prst="rect">
            <a:avLst/>
          </a:prstGeom>
          <a:noFill/>
        </p:spPr>
        <p:txBody>
          <a:bodyPr wrap="square" rtlCol="0">
            <a:spAutoFit/>
          </a:bodyPr>
          <a:lstStyle/>
          <a:p>
            <a:r>
              <a:rPr lang="en-US" sz="2800" dirty="0" smtClean="0">
                <a:solidFill>
                  <a:schemeClr val="bg1"/>
                </a:solidFill>
              </a:rPr>
              <a:t>Word Processing:</a:t>
            </a:r>
            <a:endParaRPr lang="en-US" sz="2800"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533400" y="1371600"/>
            <a:ext cx="8204462" cy="1066800"/>
          </a:xfrm>
          <a:prstGeom prst="rect">
            <a:avLst/>
          </a:prstGeom>
          <a:noFill/>
          <a:ln w="9525">
            <a:noFill/>
            <a:miter lim="800000"/>
            <a:headEnd/>
            <a:tailEnd/>
          </a:ln>
        </p:spPr>
      </p:pic>
      <p:sp>
        <p:nvSpPr>
          <p:cNvPr id="17" name="Rectangle 16"/>
          <p:cNvSpPr/>
          <p:nvPr/>
        </p:nvSpPr>
        <p:spPr>
          <a:xfrm>
            <a:off x="1066800" y="2057400"/>
            <a:ext cx="6400800" cy="381000"/>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p:cNvPicPr>
            <a:picLocks noChangeAspect="1" noChangeArrowheads="1"/>
          </p:cNvPicPr>
          <p:nvPr/>
        </p:nvPicPr>
        <p:blipFill>
          <a:blip r:embed="rId3" cstate="print"/>
          <a:srcRect/>
          <a:stretch>
            <a:fillRect/>
          </a:stretch>
        </p:blipFill>
        <p:spPr bwMode="auto">
          <a:xfrm>
            <a:off x="533399" y="2514600"/>
            <a:ext cx="8153401" cy="40576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152400"/>
            <a:ext cx="6477000" cy="646331"/>
          </a:xfrm>
          <a:prstGeom prst="rect">
            <a:avLst/>
          </a:prstGeom>
          <a:noFill/>
        </p:spPr>
        <p:txBody>
          <a:bodyPr wrap="square" rtlCol="0">
            <a:spAutoFit/>
          </a:bodyPr>
          <a:lstStyle/>
          <a:p>
            <a:r>
              <a:rPr lang="en-US" sz="3600" dirty="0" smtClean="0">
                <a:solidFill>
                  <a:schemeClr val="bg1"/>
                </a:solidFill>
              </a:rPr>
              <a:t>CSE 203: Data Structure</a:t>
            </a:r>
            <a:endParaRPr lang="en-US" sz="3600" dirty="0">
              <a:solidFill>
                <a:schemeClr val="bg1"/>
              </a:solidFill>
            </a:endParaRPr>
          </a:p>
        </p:txBody>
      </p:sp>
      <p:sp>
        <p:nvSpPr>
          <p:cNvPr id="7" name="TextBox 6"/>
          <p:cNvSpPr txBox="1"/>
          <p:nvPr/>
        </p:nvSpPr>
        <p:spPr>
          <a:xfrm>
            <a:off x="7467600" y="76200"/>
            <a:ext cx="1676400" cy="830997"/>
          </a:xfrm>
          <a:prstGeom prst="rect">
            <a:avLst/>
          </a:prstGeom>
          <a:noFill/>
        </p:spPr>
        <p:txBody>
          <a:bodyPr wrap="square" rtlCol="0">
            <a:spAutoFit/>
          </a:bodyPr>
          <a:lstStyle/>
          <a:p>
            <a:r>
              <a:rPr lang="en-US" sz="2400" dirty="0" smtClean="0">
                <a:solidFill>
                  <a:srgbClr val="C00000"/>
                </a:solidFill>
              </a:rPr>
              <a:t>Data Structure</a:t>
            </a:r>
            <a:endParaRPr lang="en-US" sz="2400" dirty="0">
              <a:solidFill>
                <a:srgbClr val="C00000"/>
              </a:solidFill>
            </a:endParaRPr>
          </a:p>
        </p:txBody>
      </p:sp>
      <p:sp>
        <p:nvSpPr>
          <p:cNvPr id="5" name="TextBox 4"/>
          <p:cNvSpPr txBox="1"/>
          <p:nvPr/>
        </p:nvSpPr>
        <p:spPr>
          <a:xfrm>
            <a:off x="228600" y="838200"/>
            <a:ext cx="5105400" cy="523220"/>
          </a:xfrm>
          <a:prstGeom prst="rect">
            <a:avLst/>
          </a:prstGeom>
          <a:noFill/>
        </p:spPr>
        <p:txBody>
          <a:bodyPr wrap="square" rtlCol="0">
            <a:spAutoFit/>
          </a:bodyPr>
          <a:lstStyle/>
          <a:p>
            <a:r>
              <a:rPr lang="en-US" sz="2800" dirty="0" smtClean="0">
                <a:solidFill>
                  <a:schemeClr val="bg1"/>
                </a:solidFill>
              </a:rPr>
              <a:t>Word Processing:</a:t>
            </a:r>
            <a:endParaRPr lang="en-US" sz="2800"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533400" y="1371600"/>
            <a:ext cx="8204462" cy="1066800"/>
          </a:xfrm>
          <a:prstGeom prst="rect">
            <a:avLst/>
          </a:prstGeom>
          <a:noFill/>
          <a:ln w="9525">
            <a:noFill/>
            <a:miter lim="800000"/>
            <a:headEnd/>
            <a:tailEnd/>
          </a:ln>
        </p:spPr>
      </p:pic>
      <p:sp>
        <p:nvSpPr>
          <p:cNvPr id="17" name="Rectangle 16"/>
          <p:cNvSpPr/>
          <p:nvPr/>
        </p:nvSpPr>
        <p:spPr>
          <a:xfrm>
            <a:off x="1066800" y="1371600"/>
            <a:ext cx="7010400" cy="381000"/>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p:cNvPicPr>
            <a:picLocks noChangeAspect="1" noChangeArrowheads="1"/>
          </p:cNvPicPr>
          <p:nvPr/>
        </p:nvPicPr>
        <p:blipFill>
          <a:blip r:embed="rId3" cstate="print"/>
          <a:srcRect/>
          <a:stretch>
            <a:fillRect/>
          </a:stretch>
        </p:blipFill>
        <p:spPr bwMode="auto">
          <a:xfrm>
            <a:off x="1" y="2652714"/>
            <a:ext cx="9144000" cy="1410096"/>
          </a:xfrm>
          <a:prstGeom prst="rect">
            <a:avLst/>
          </a:prstGeom>
          <a:noFill/>
          <a:ln w="9525">
            <a:noFill/>
            <a:miter lim="800000"/>
            <a:headEnd/>
            <a:tailEnd/>
          </a:ln>
        </p:spPr>
      </p:pic>
      <p:pic>
        <p:nvPicPr>
          <p:cNvPr id="7171" name="Picture 3"/>
          <p:cNvPicPr>
            <a:picLocks noChangeAspect="1" noChangeArrowheads="1"/>
          </p:cNvPicPr>
          <p:nvPr/>
        </p:nvPicPr>
        <p:blipFill>
          <a:blip r:embed="rId4" cstate="print"/>
          <a:srcRect/>
          <a:stretch>
            <a:fillRect/>
          </a:stretch>
        </p:blipFill>
        <p:spPr bwMode="auto">
          <a:xfrm>
            <a:off x="2209800" y="4191000"/>
            <a:ext cx="5610225" cy="819150"/>
          </a:xfrm>
          <a:prstGeom prst="rect">
            <a:avLst/>
          </a:prstGeom>
          <a:noFill/>
          <a:ln w="9525">
            <a:noFill/>
            <a:miter lim="800000"/>
            <a:headEnd/>
            <a:tailEnd/>
          </a:ln>
        </p:spPr>
      </p:pic>
      <p:pic>
        <p:nvPicPr>
          <p:cNvPr id="10" name="Picture 6"/>
          <p:cNvPicPr>
            <a:picLocks noChangeAspect="1" noChangeArrowheads="1"/>
          </p:cNvPicPr>
          <p:nvPr/>
        </p:nvPicPr>
        <p:blipFill>
          <a:blip r:embed="rId5" cstate="print"/>
          <a:srcRect/>
          <a:stretch>
            <a:fillRect/>
          </a:stretch>
        </p:blipFill>
        <p:spPr bwMode="auto">
          <a:xfrm>
            <a:off x="228600" y="4191000"/>
            <a:ext cx="1797844" cy="381000"/>
          </a:xfrm>
          <a:prstGeom prst="rect">
            <a:avLst/>
          </a:prstGeom>
          <a:noFill/>
          <a:ln w="9525">
            <a:noFill/>
            <a:miter lim="800000"/>
            <a:headEnd/>
            <a:tailEnd/>
          </a:ln>
        </p:spPr>
      </p:pic>
      <p:grpSp>
        <p:nvGrpSpPr>
          <p:cNvPr id="13" name="Group 12"/>
          <p:cNvGrpSpPr/>
          <p:nvPr/>
        </p:nvGrpSpPr>
        <p:grpSpPr>
          <a:xfrm>
            <a:off x="0" y="5181600"/>
            <a:ext cx="8010525" cy="990600"/>
            <a:chOff x="0" y="5181600"/>
            <a:chExt cx="8010525" cy="990600"/>
          </a:xfrm>
        </p:grpSpPr>
        <p:pic>
          <p:nvPicPr>
            <p:cNvPr id="7172" name="Picture 4"/>
            <p:cNvPicPr>
              <a:picLocks noChangeAspect="1" noChangeArrowheads="1"/>
            </p:cNvPicPr>
            <p:nvPr/>
          </p:nvPicPr>
          <p:blipFill>
            <a:blip r:embed="rId6" cstate="print"/>
            <a:srcRect/>
            <a:stretch>
              <a:fillRect/>
            </a:stretch>
          </p:blipFill>
          <p:spPr bwMode="auto">
            <a:xfrm>
              <a:off x="4191000" y="5181600"/>
              <a:ext cx="3819525" cy="990600"/>
            </a:xfrm>
            <a:prstGeom prst="rect">
              <a:avLst/>
            </a:prstGeom>
            <a:noFill/>
            <a:ln w="9525">
              <a:noFill/>
              <a:miter lim="800000"/>
              <a:headEnd/>
              <a:tailEnd/>
            </a:ln>
          </p:spPr>
        </p:pic>
        <p:sp>
          <p:nvSpPr>
            <p:cNvPr id="12" name="TextBox 11"/>
            <p:cNvSpPr txBox="1"/>
            <p:nvPr/>
          </p:nvSpPr>
          <p:spPr>
            <a:xfrm>
              <a:off x="0" y="5410200"/>
              <a:ext cx="4267200" cy="461665"/>
            </a:xfrm>
            <a:prstGeom prst="rect">
              <a:avLst/>
            </a:prstGeom>
            <a:noFill/>
          </p:spPr>
          <p:txBody>
            <a:bodyPr wrap="square" rtlCol="0">
              <a:spAutoFit/>
            </a:bodyPr>
            <a:lstStyle/>
            <a:p>
              <a:r>
                <a:rPr lang="en-US" sz="2400" dirty="0" smtClean="0">
                  <a:solidFill>
                    <a:schemeClr val="bg1"/>
                  </a:solidFill>
                </a:rPr>
                <a:t>Can ne executed by three steps:</a:t>
              </a:r>
              <a:endParaRPr lang="en-US" sz="2400" dirty="0">
                <a:solidFill>
                  <a:schemeClr val="bg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nodeType="withEffect">
                                  <p:stCondLst>
                                    <p:cond delay="0"/>
                                  </p:stCondLst>
                                  <p:childTnLst>
                                    <p:set>
                                      <p:cBhvr>
                                        <p:cTn id="9" dur="1" fill="hold">
                                          <p:stCondLst>
                                            <p:cond delay="0"/>
                                          </p:stCondLst>
                                        </p:cTn>
                                        <p:tgtEl>
                                          <p:spTgt spid="7171"/>
                                        </p:tgtEl>
                                        <p:attrNameLst>
                                          <p:attrName>style.visibility</p:attrName>
                                        </p:attrNameLst>
                                      </p:cBhvr>
                                      <p:to>
                                        <p:strVal val="visible"/>
                                      </p:to>
                                    </p:set>
                                    <p:animEffect transition="in" filter="blinds(horizontal)">
                                      <p:cBhvr>
                                        <p:cTn id="10" dur="500"/>
                                        <p:tgtEl>
                                          <p:spTgt spid="7171"/>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linds(horizontal)">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152400"/>
            <a:ext cx="6477000" cy="646331"/>
          </a:xfrm>
          <a:prstGeom prst="rect">
            <a:avLst/>
          </a:prstGeom>
          <a:noFill/>
        </p:spPr>
        <p:txBody>
          <a:bodyPr wrap="square" rtlCol="0">
            <a:spAutoFit/>
          </a:bodyPr>
          <a:lstStyle/>
          <a:p>
            <a:r>
              <a:rPr lang="en-US" sz="3600" dirty="0" smtClean="0">
                <a:solidFill>
                  <a:schemeClr val="bg1"/>
                </a:solidFill>
              </a:rPr>
              <a:t>CSE 203: Data Structure</a:t>
            </a:r>
            <a:endParaRPr lang="en-US" sz="3600" dirty="0">
              <a:solidFill>
                <a:schemeClr val="bg1"/>
              </a:solidFill>
            </a:endParaRPr>
          </a:p>
        </p:txBody>
      </p:sp>
      <p:sp>
        <p:nvSpPr>
          <p:cNvPr id="7" name="TextBox 6"/>
          <p:cNvSpPr txBox="1"/>
          <p:nvPr/>
        </p:nvSpPr>
        <p:spPr>
          <a:xfrm>
            <a:off x="7467600" y="76200"/>
            <a:ext cx="1676400" cy="830997"/>
          </a:xfrm>
          <a:prstGeom prst="rect">
            <a:avLst/>
          </a:prstGeom>
          <a:noFill/>
        </p:spPr>
        <p:txBody>
          <a:bodyPr wrap="square" rtlCol="0">
            <a:spAutoFit/>
          </a:bodyPr>
          <a:lstStyle/>
          <a:p>
            <a:r>
              <a:rPr lang="en-US" sz="2400" dirty="0" smtClean="0">
                <a:solidFill>
                  <a:srgbClr val="C00000"/>
                </a:solidFill>
              </a:rPr>
              <a:t>Data Structure</a:t>
            </a:r>
            <a:endParaRPr lang="en-US" sz="2400" dirty="0">
              <a:solidFill>
                <a:srgbClr val="C00000"/>
              </a:solidFill>
            </a:endParaRPr>
          </a:p>
        </p:txBody>
      </p:sp>
      <p:sp>
        <p:nvSpPr>
          <p:cNvPr id="6" name="TextBox 5"/>
          <p:cNvSpPr txBox="1"/>
          <p:nvPr/>
        </p:nvSpPr>
        <p:spPr>
          <a:xfrm>
            <a:off x="381000" y="914400"/>
            <a:ext cx="6705600" cy="1200329"/>
          </a:xfrm>
          <a:prstGeom prst="rect">
            <a:avLst/>
          </a:prstGeom>
          <a:noFill/>
        </p:spPr>
        <p:txBody>
          <a:bodyPr wrap="square" rtlCol="0">
            <a:spAutoFit/>
          </a:bodyPr>
          <a:lstStyle/>
          <a:p>
            <a:r>
              <a:rPr lang="en-US" sz="2400" u="sng" dirty="0" smtClean="0">
                <a:solidFill>
                  <a:schemeClr val="bg1"/>
                </a:solidFill>
              </a:rPr>
              <a:t>Character: </a:t>
            </a:r>
          </a:p>
          <a:p>
            <a:r>
              <a:rPr lang="en-US" sz="2400" dirty="0" smtClean="0">
                <a:solidFill>
                  <a:schemeClr val="bg1"/>
                </a:solidFill>
              </a:rPr>
              <a:t>	=&gt; Non numerical data.</a:t>
            </a:r>
          </a:p>
          <a:p>
            <a:r>
              <a:rPr lang="en-US" sz="2400" dirty="0" smtClean="0">
                <a:solidFill>
                  <a:schemeClr val="bg1"/>
                </a:solidFill>
              </a:rPr>
              <a:t>	=&gt; Are represented by 8 bits</a:t>
            </a:r>
            <a:endParaRPr lang="en-US" sz="2400" dirty="0">
              <a:solidFill>
                <a:schemeClr val="bg1"/>
              </a:solidFill>
            </a:endParaRPr>
          </a:p>
        </p:txBody>
      </p:sp>
      <p:sp>
        <p:nvSpPr>
          <p:cNvPr id="8" name="TextBox 7"/>
          <p:cNvSpPr txBox="1"/>
          <p:nvPr/>
        </p:nvSpPr>
        <p:spPr>
          <a:xfrm>
            <a:off x="457200" y="1981200"/>
            <a:ext cx="8382000" cy="4524315"/>
          </a:xfrm>
          <a:prstGeom prst="rect">
            <a:avLst/>
          </a:prstGeom>
          <a:noFill/>
        </p:spPr>
        <p:txBody>
          <a:bodyPr wrap="square" rtlCol="0">
            <a:spAutoFit/>
          </a:bodyPr>
          <a:lstStyle/>
          <a:p>
            <a:r>
              <a:rPr lang="en-US" sz="2400" dirty="0" smtClean="0">
                <a:solidFill>
                  <a:schemeClr val="bg1"/>
                </a:solidFill>
              </a:rPr>
              <a:t>Example of string: </a:t>
            </a:r>
          </a:p>
          <a:p>
            <a:r>
              <a:rPr lang="en-US" sz="2400" dirty="0" smtClean="0">
                <a:solidFill>
                  <a:schemeClr val="bg1"/>
                </a:solidFill>
              </a:rPr>
              <a:t>	Let five string variables S1, S2, S3, S4 and S5 where:</a:t>
            </a:r>
          </a:p>
          <a:p>
            <a:r>
              <a:rPr lang="en-US" sz="2400" dirty="0" smtClean="0">
                <a:solidFill>
                  <a:schemeClr val="bg1"/>
                </a:solidFill>
              </a:rPr>
              <a:t>	S1= ‘CSE’				S2=‘JKKNIU’</a:t>
            </a:r>
          </a:p>
          <a:p>
            <a:r>
              <a:rPr lang="en-US" sz="2400" dirty="0" smtClean="0">
                <a:solidFill>
                  <a:schemeClr val="bg1"/>
                </a:solidFill>
              </a:rPr>
              <a:t>	S3=‘ MYMENSINGH’			S4=‘□’</a:t>
            </a:r>
          </a:p>
          <a:p>
            <a:r>
              <a:rPr lang="en-US" sz="2400" dirty="0" smtClean="0">
                <a:solidFill>
                  <a:schemeClr val="bg1"/>
                </a:solidFill>
              </a:rPr>
              <a:t>	S5=‘’</a:t>
            </a:r>
          </a:p>
          <a:p>
            <a:r>
              <a:rPr lang="en-US" sz="2400" dirty="0" smtClean="0">
                <a:solidFill>
                  <a:schemeClr val="bg1"/>
                </a:solidFill>
              </a:rPr>
              <a:t>Length of String:</a:t>
            </a:r>
          </a:p>
          <a:p>
            <a:r>
              <a:rPr lang="en-US" sz="2400" dirty="0" smtClean="0">
                <a:solidFill>
                  <a:schemeClr val="bg1"/>
                </a:solidFill>
              </a:rPr>
              <a:t>	 length of S1 is 3</a:t>
            </a:r>
          </a:p>
          <a:p>
            <a:r>
              <a:rPr lang="en-US" sz="2400" dirty="0" smtClean="0">
                <a:solidFill>
                  <a:schemeClr val="bg1"/>
                </a:solidFill>
              </a:rPr>
              <a:t>	 length of S2 is 6</a:t>
            </a:r>
          </a:p>
          <a:p>
            <a:r>
              <a:rPr lang="en-US" sz="2400" dirty="0" smtClean="0">
                <a:solidFill>
                  <a:schemeClr val="bg1"/>
                </a:solidFill>
              </a:rPr>
              <a:t>	 length of S3 is 10</a:t>
            </a:r>
          </a:p>
          <a:p>
            <a:r>
              <a:rPr lang="en-US" sz="2400" dirty="0" smtClean="0">
                <a:solidFill>
                  <a:schemeClr val="bg1"/>
                </a:solidFill>
              </a:rPr>
              <a:t>	 length of S4 is 1</a:t>
            </a:r>
          </a:p>
          <a:p>
            <a:r>
              <a:rPr lang="en-US" sz="2400" dirty="0" smtClean="0">
                <a:solidFill>
                  <a:schemeClr val="bg1"/>
                </a:solidFill>
              </a:rPr>
              <a:t>	 length of S5 is 0 </a:t>
            </a:r>
          </a:p>
          <a:p>
            <a:r>
              <a:rPr lang="en-US" sz="2400" dirty="0" smtClean="0">
                <a:solidFill>
                  <a:schemeClr val="bg1"/>
                </a:solidFill>
              </a:rPr>
              <a:t>	</a:t>
            </a:r>
            <a:endParaRPr lang="en-US" sz="2400" dirty="0">
              <a:solidFill>
                <a:schemeClr val="bg1"/>
              </a:solidFill>
            </a:endParaRPr>
          </a:p>
        </p:txBody>
      </p:sp>
      <p:sp>
        <p:nvSpPr>
          <p:cNvPr id="9" name="Rectangle 8"/>
          <p:cNvSpPr/>
          <p:nvPr/>
        </p:nvSpPr>
        <p:spPr>
          <a:xfrm>
            <a:off x="3733800" y="3962400"/>
            <a:ext cx="5410200" cy="175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u="sng" dirty="0" smtClean="0"/>
              <a:t>Length:</a:t>
            </a:r>
          </a:p>
          <a:p>
            <a:pPr>
              <a:buBlip>
                <a:blip r:embed="rId2"/>
              </a:buBlip>
            </a:pPr>
            <a:r>
              <a:rPr lang="en-US" sz="2400" dirty="0" smtClean="0"/>
              <a:t> Number of characters in a string is its      </a:t>
            </a:r>
          </a:p>
          <a:p>
            <a:r>
              <a:rPr lang="en-US" sz="2400" dirty="0" smtClean="0"/>
              <a:t>    length.</a:t>
            </a:r>
          </a:p>
          <a:p>
            <a:pPr>
              <a:buBlip>
                <a:blip r:embed="rId2"/>
              </a:buBlip>
            </a:pPr>
            <a:r>
              <a:rPr lang="en-US" sz="2400" dirty="0" smtClean="0"/>
              <a:t> String with zero characters is called </a:t>
            </a:r>
          </a:p>
          <a:p>
            <a:r>
              <a:rPr lang="en-US" sz="2400" dirty="0" smtClean="0"/>
              <a:t>    empty/null string, ex. S5.</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152400"/>
            <a:ext cx="6477000" cy="646331"/>
          </a:xfrm>
          <a:prstGeom prst="rect">
            <a:avLst/>
          </a:prstGeom>
          <a:noFill/>
        </p:spPr>
        <p:txBody>
          <a:bodyPr wrap="square" rtlCol="0">
            <a:spAutoFit/>
          </a:bodyPr>
          <a:lstStyle/>
          <a:p>
            <a:r>
              <a:rPr lang="en-US" sz="3600" dirty="0" smtClean="0">
                <a:solidFill>
                  <a:schemeClr val="bg1"/>
                </a:solidFill>
              </a:rPr>
              <a:t>CSE 203: Data Structure</a:t>
            </a:r>
            <a:endParaRPr lang="en-US" sz="3600" dirty="0">
              <a:solidFill>
                <a:schemeClr val="bg1"/>
              </a:solidFill>
            </a:endParaRPr>
          </a:p>
        </p:txBody>
      </p:sp>
      <p:sp>
        <p:nvSpPr>
          <p:cNvPr id="7" name="TextBox 6"/>
          <p:cNvSpPr txBox="1"/>
          <p:nvPr/>
        </p:nvSpPr>
        <p:spPr>
          <a:xfrm>
            <a:off x="7467600" y="76200"/>
            <a:ext cx="1676400" cy="830997"/>
          </a:xfrm>
          <a:prstGeom prst="rect">
            <a:avLst/>
          </a:prstGeom>
          <a:noFill/>
        </p:spPr>
        <p:txBody>
          <a:bodyPr wrap="square" rtlCol="0">
            <a:spAutoFit/>
          </a:bodyPr>
          <a:lstStyle/>
          <a:p>
            <a:r>
              <a:rPr lang="en-US" sz="2400" dirty="0" smtClean="0">
                <a:solidFill>
                  <a:srgbClr val="C00000"/>
                </a:solidFill>
              </a:rPr>
              <a:t>Data Structure</a:t>
            </a:r>
            <a:endParaRPr lang="en-US" sz="2400" dirty="0">
              <a:solidFill>
                <a:srgbClr val="C00000"/>
              </a:solidFill>
            </a:endParaRPr>
          </a:p>
        </p:txBody>
      </p:sp>
      <p:sp>
        <p:nvSpPr>
          <p:cNvPr id="5" name="TextBox 4"/>
          <p:cNvSpPr txBox="1"/>
          <p:nvPr/>
        </p:nvSpPr>
        <p:spPr>
          <a:xfrm>
            <a:off x="228600" y="838200"/>
            <a:ext cx="5105400" cy="523220"/>
          </a:xfrm>
          <a:prstGeom prst="rect">
            <a:avLst/>
          </a:prstGeom>
          <a:noFill/>
        </p:spPr>
        <p:txBody>
          <a:bodyPr wrap="square" rtlCol="0">
            <a:spAutoFit/>
          </a:bodyPr>
          <a:lstStyle/>
          <a:p>
            <a:r>
              <a:rPr lang="en-US" sz="2800" dirty="0" smtClean="0">
                <a:solidFill>
                  <a:schemeClr val="bg1"/>
                </a:solidFill>
              </a:rPr>
              <a:t>Word Processing:</a:t>
            </a:r>
            <a:endParaRPr lang="en-US" sz="2800"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533400" y="1371600"/>
            <a:ext cx="8204462" cy="1066800"/>
          </a:xfrm>
          <a:prstGeom prst="rect">
            <a:avLst/>
          </a:prstGeom>
          <a:noFill/>
          <a:ln w="9525">
            <a:noFill/>
            <a:miter lim="800000"/>
            <a:headEnd/>
            <a:tailEnd/>
          </a:ln>
        </p:spPr>
      </p:pic>
      <p:sp>
        <p:nvSpPr>
          <p:cNvPr id="17" name="Rectangle 16"/>
          <p:cNvSpPr/>
          <p:nvPr/>
        </p:nvSpPr>
        <p:spPr>
          <a:xfrm>
            <a:off x="1066800" y="1371600"/>
            <a:ext cx="7010400" cy="381000"/>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p:cNvPicPr>
            <a:picLocks noChangeAspect="1" noChangeArrowheads="1"/>
          </p:cNvPicPr>
          <p:nvPr/>
        </p:nvPicPr>
        <p:blipFill>
          <a:blip r:embed="rId3" cstate="print"/>
          <a:srcRect/>
          <a:stretch>
            <a:fillRect/>
          </a:stretch>
        </p:blipFill>
        <p:spPr bwMode="auto">
          <a:xfrm>
            <a:off x="0" y="2590800"/>
            <a:ext cx="9144000" cy="2419186"/>
          </a:xfrm>
          <a:prstGeom prst="rect">
            <a:avLst/>
          </a:prstGeom>
          <a:noFill/>
          <a:ln w="9525">
            <a:noFill/>
            <a:miter lim="800000"/>
            <a:headEnd/>
            <a:tailEnd/>
          </a:ln>
        </p:spPr>
      </p:pic>
      <p:pic>
        <p:nvPicPr>
          <p:cNvPr id="8195" name="Picture 3"/>
          <p:cNvPicPr>
            <a:picLocks noChangeAspect="1" noChangeArrowheads="1"/>
          </p:cNvPicPr>
          <p:nvPr/>
        </p:nvPicPr>
        <p:blipFill>
          <a:blip r:embed="rId4" cstate="print"/>
          <a:srcRect/>
          <a:stretch>
            <a:fillRect/>
          </a:stretch>
        </p:blipFill>
        <p:spPr bwMode="auto">
          <a:xfrm>
            <a:off x="3276600" y="5334000"/>
            <a:ext cx="3476625" cy="542925"/>
          </a:xfrm>
          <a:prstGeom prst="rect">
            <a:avLst/>
          </a:prstGeom>
          <a:noFill/>
          <a:ln w="9525">
            <a:noFill/>
            <a:miter lim="800000"/>
            <a:headEnd/>
            <a:tailEnd/>
          </a:ln>
        </p:spPr>
      </p:pic>
      <p:sp>
        <p:nvSpPr>
          <p:cNvPr id="15" name="TextBox 14"/>
          <p:cNvSpPr txBox="1"/>
          <p:nvPr/>
        </p:nvSpPr>
        <p:spPr>
          <a:xfrm>
            <a:off x="152400" y="5334000"/>
            <a:ext cx="3048000" cy="461665"/>
          </a:xfrm>
          <a:prstGeom prst="rect">
            <a:avLst/>
          </a:prstGeom>
          <a:noFill/>
        </p:spPr>
        <p:txBody>
          <a:bodyPr wrap="square" rtlCol="0">
            <a:spAutoFit/>
          </a:bodyPr>
          <a:lstStyle/>
          <a:p>
            <a:r>
              <a:rPr lang="en-US" sz="2400" dirty="0" smtClean="0">
                <a:solidFill>
                  <a:schemeClr val="bg1"/>
                </a:solidFill>
              </a:rPr>
              <a:t>Run Algorithm 3.2 with</a:t>
            </a:r>
            <a:endParaRPr lang="en-US" sz="2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blinds(horizontal)">
                                      <p:cBhvr>
                                        <p:cTn id="7" dur="500"/>
                                        <p:tgtEl>
                                          <p:spTgt spid="819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152400"/>
            <a:ext cx="6477000" cy="646331"/>
          </a:xfrm>
          <a:prstGeom prst="rect">
            <a:avLst/>
          </a:prstGeom>
          <a:noFill/>
        </p:spPr>
        <p:txBody>
          <a:bodyPr wrap="square" rtlCol="0">
            <a:spAutoFit/>
          </a:bodyPr>
          <a:lstStyle/>
          <a:p>
            <a:r>
              <a:rPr lang="en-US" sz="3600" dirty="0" smtClean="0">
                <a:solidFill>
                  <a:schemeClr val="bg1"/>
                </a:solidFill>
              </a:rPr>
              <a:t>CSE 203: Data Structure</a:t>
            </a:r>
            <a:endParaRPr lang="en-US" sz="3600" dirty="0">
              <a:solidFill>
                <a:schemeClr val="bg1"/>
              </a:solidFill>
            </a:endParaRPr>
          </a:p>
        </p:txBody>
      </p:sp>
      <p:sp>
        <p:nvSpPr>
          <p:cNvPr id="7" name="TextBox 6"/>
          <p:cNvSpPr txBox="1"/>
          <p:nvPr/>
        </p:nvSpPr>
        <p:spPr>
          <a:xfrm>
            <a:off x="7467600" y="76200"/>
            <a:ext cx="1676400" cy="830997"/>
          </a:xfrm>
          <a:prstGeom prst="rect">
            <a:avLst/>
          </a:prstGeom>
          <a:noFill/>
        </p:spPr>
        <p:txBody>
          <a:bodyPr wrap="square" rtlCol="0">
            <a:spAutoFit/>
          </a:bodyPr>
          <a:lstStyle/>
          <a:p>
            <a:r>
              <a:rPr lang="en-US" sz="2400" dirty="0" smtClean="0">
                <a:solidFill>
                  <a:srgbClr val="C00000"/>
                </a:solidFill>
              </a:rPr>
              <a:t>Data Structure</a:t>
            </a:r>
            <a:endParaRPr lang="en-US" sz="2400" dirty="0">
              <a:solidFill>
                <a:srgbClr val="C00000"/>
              </a:solidFill>
            </a:endParaRPr>
          </a:p>
        </p:txBody>
      </p:sp>
      <p:sp>
        <p:nvSpPr>
          <p:cNvPr id="5" name="TextBox 4"/>
          <p:cNvSpPr txBox="1"/>
          <p:nvPr/>
        </p:nvSpPr>
        <p:spPr>
          <a:xfrm>
            <a:off x="228600" y="838200"/>
            <a:ext cx="5105400" cy="523220"/>
          </a:xfrm>
          <a:prstGeom prst="rect">
            <a:avLst/>
          </a:prstGeom>
          <a:noFill/>
        </p:spPr>
        <p:txBody>
          <a:bodyPr wrap="square" rtlCol="0">
            <a:spAutoFit/>
          </a:bodyPr>
          <a:lstStyle/>
          <a:p>
            <a:r>
              <a:rPr lang="en-US" sz="2800" dirty="0" smtClean="0">
                <a:solidFill>
                  <a:schemeClr val="bg1"/>
                </a:solidFill>
              </a:rPr>
              <a:t>Word Processing:</a:t>
            </a:r>
            <a:endParaRPr lang="en-US" sz="2800"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533400" y="1371600"/>
            <a:ext cx="8204462" cy="1066800"/>
          </a:xfrm>
          <a:prstGeom prst="rect">
            <a:avLst/>
          </a:prstGeom>
          <a:noFill/>
          <a:ln w="9525">
            <a:noFill/>
            <a:miter lim="800000"/>
            <a:headEnd/>
            <a:tailEnd/>
          </a:ln>
        </p:spPr>
      </p:pic>
      <p:sp>
        <p:nvSpPr>
          <p:cNvPr id="17" name="Rectangle 16"/>
          <p:cNvSpPr/>
          <p:nvPr/>
        </p:nvSpPr>
        <p:spPr>
          <a:xfrm>
            <a:off x="1066800" y="1371600"/>
            <a:ext cx="7010400" cy="381000"/>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p:cNvPicPr>
            <a:picLocks noChangeAspect="1" noChangeArrowheads="1"/>
          </p:cNvPicPr>
          <p:nvPr/>
        </p:nvPicPr>
        <p:blipFill>
          <a:blip r:embed="rId3" cstate="print"/>
          <a:srcRect/>
          <a:stretch>
            <a:fillRect/>
          </a:stretch>
        </p:blipFill>
        <p:spPr bwMode="auto">
          <a:xfrm>
            <a:off x="0" y="2590800"/>
            <a:ext cx="9144000" cy="2419186"/>
          </a:xfrm>
          <a:prstGeom prst="rect">
            <a:avLst/>
          </a:prstGeom>
          <a:noFill/>
          <a:ln w="9525">
            <a:noFill/>
            <a:miter lim="800000"/>
            <a:headEnd/>
            <a:tailEnd/>
          </a:ln>
        </p:spPr>
      </p:pic>
      <p:sp>
        <p:nvSpPr>
          <p:cNvPr id="15" name="TextBox 14"/>
          <p:cNvSpPr txBox="1"/>
          <p:nvPr/>
        </p:nvSpPr>
        <p:spPr>
          <a:xfrm>
            <a:off x="152400" y="5181600"/>
            <a:ext cx="3048000" cy="461665"/>
          </a:xfrm>
          <a:prstGeom prst="rect">
            <a:avLst/>
          </a:prstGeom>
          <a:noFill/>
        </p:spPr>
        <p:txBody>
          <a:bodyPr wrap="square" rtlCol="0">
            <a:spAutoFit/>
          </a:bodyPr>
          <a:lstStyle/>
          <a:p>
            <a:r>
              <a:rPr lang="en-US" sz="2400" dirty="0" smtClean="0">
                <a:solidFill>
                  <a:schemeClr val="bg1"/>
                </a:solidFill>
              </a:rPr>
              <a:t>Run Algorithm 3.2 with</a:t>
            </a:r>
            <a:endParaRPr lang="en-US" sz="2400" dirty="0">
              <a:solidFill>
                <a:schemeClr val="bg1"/>
              </a:solidFill>
            </a:endParaRPr>
          </a:p>
        </p:txBody>
      </p:sp>
      <p:pic>
        <p:nvPicPr>
          <p:cNvPr id="9218" name="Picture 2"/>
          <p:cNvPicPr>
            <a:picLocks noChangeAspect="1" noChangeArrowheads="1"/>
          </p:cNvPicPr>
          <p:nvPr/>
        </p:nvPicPr>
        <p:blipFill>
          <a:blip r:embed="rId4" cstate="print"/>
          <a:srcRect/>
          <a:stretch>
            <a:fillRect/>
          </a:stretch>
        </p:blipFill>
        <p:spPr bwMode="auto">
          <a:xfrm>
            <a:off x="3505200" y="5181600"/>
            <a:ext cx="2800350" cy="514350"/>
          </a:xfrm>
          <a:prstGeom prst="rect">
            <a:avLst/>
          </a:prstGeom>
          <a:noFill/>
          <a:ln w="9525">
            <a:noFill/>
            <a:miter lim="800000"/>
            <a:headEnd/>
            <a:tailEnd/>
          </a:ln>
        </p:spPr>
      </p:pic>
      <p:pic>
        <p:nvPicPr>
          <p:cNvPr id="9219" name="Picture 3"/>
          <p:cNvPicPr>
            <a:picLocks noChangeAspect="1" noChangeArrowheads="1"/>
          </p:cNvPicPr>
          <p:nvPr/>
        </p:nvPicPr>
        <p:blipFill>
          <a:blip r:embed="rId5" cstate="print"/>
          <a:srcRect/>
          <a:stretch>
            <a:fillRect/>
          </a:stretch>
        </p:blipFill>
        <p:spPr bwMode="auto">
          <a:xfrm>
            <a:off x="2819400" y="5791200"/>
            <a:ext cx="5962650" cy="733425"/>
          </a:xfrm>
          <a:prstGeom prst="rect">
            <a:avLst/>
          </a:prstGeom>
          <a:noFill/>
          <a:ln w="9525">
            <a:noFill/>
            <a:miter lim="800000"/>
            <a:headEnd/>
            <a:tailEnd/>
          </a:ln>
        </p:spPr>
      </p:pic>
      <p:sp>
        <p:nvSpPr>
          <p:cNvPr id="12" name="TextBox 11"/>
          <p:cNvSpPr txBox="1"/>
          <p:nvPr/>
        </p:nvSpPr>
        <p:spPr>
          <a:xfrm>
            <a:off x="1981200" y="5715000"/>
            <a:ext cx="1066800" cy="461665"/>
          </a:xfrm>
          <a:prstGeom prst="rect">
            <a:avLst/>
          </a:prstGeom>
          <a:noFill/>
        </p:spPr>
        <p:txBody>
          <a:bodyPr wrap="square" rtlCol="0">
            <a:spAutoFit/>
          </a:bodyPr>
          <a:lstStyle/>
          <a:p>
            <a:r>
              <a:rPr lang="en-US" sz="2400" dirty="0" smtClean="0">
                <a:solidFill>
                  <a:schemeClr val="bg1"/>
                </a:solidFill>
              </a:rPr>
              <a:t>Pass 1</a:t>
            </a:r>
            <a:endParaRPr lang="en-US" sz="2400" dirty="0">
              <a:solidFill>
                <a:schemeClr val="bg1"/>
              </a:solidFill>
            </a:endParaRPr>
          </a:p>
        </p:txBody>
      </p:sp>
      <p:sp>
        <p:nvSpPr>
          <p:cNvPr id="13" name="TextBox 12"/>
          <p:cNvSpPr txBox="1"/>
          <p:nvPr/>
        </p:nvSpPr>
        <p:spPr>
          <a:xfrm>
            <a:off x="1905000" y="6019800"/>
            <a:ext cx="1066800" cy="461665"/>
          </a:xfrm>
          <a:prstGeom prst="rect">
            <a:avLst/>
          </a:prstGeom>
          <a:noFill/>
        </p:spPr>
        <p:txBody>
          <a:bodyPr wrap="square" rtlCol="0">
            <a:spAutoFit/>
          </a:bodyPr>
          <a:lstStyle/>
          <a:p>
            <a:r>
              <a:rPr lang="en-US" sz="2400" dirty="0" smtClean="0">
                <a:solidFill>
                  <a:schemeClr val="bg1"/>
                </a:solidFill>
              </a:rPr>
              <a:t>Pass 2</a:t>
            </a:r>
            <a:endParaRPr lang="en-US" sz="2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linds(horizontal)">
                                      <p:cBhvr>
                                        <p:cTn id="10" dur="500"/>
                                        <p:tgtEl>
                                          <p:spTgt spid="13"/>
                                        </p:tgtEl>
                                      </p:cBhvr>
                                    </p:animEffect>
                                  </p:childTnLst>
                                </p:cTn>
                              </p:par>
                              <p:par>
                                <p:cTn id="11" presetID="3" presetClass="entr" presetSubtype="10" fill="hold" nodeType="withEffect">
                                  <p:stCondLst>
                                    <p:cond delay="0"/>
                                  </p:stCondLst>
                                  <p:childTnLst>
                                    <p:set>
                                      <p:cBhvr>
                                        <p:cTn id="12" dur="1" fill="hold">
                                          <p:stCondLst>
                                            <p:cond delay="0"/>
                                          </p:stCondLst>
                                        </p:cTn>
                                        <p:tgtEl>
                                          <p:spTgt spid="9219"/>
                                        </p:tgtEl>
                                        <p:attrNameLst>
                                          <p:attrName>style.visibility</p:attrName>
                                        </p:attrNameLst>
                                      </p:cBhvr>
                                      <p:to>
                                        <p:strVal val="visible"/>
                                      </p:to>
                                    </p:set>
                                    <p:animEffect transition="in" filter="blinds(horizontal)">
                                      <p:cBhvr>
                                        <p:cTn id="13" dur="5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152400"/>
            <a:ext cx="6477000" cy="646331"/>
          </a:xfrm>
          <a:prstGeom prst="rect">
            <a:avLst/>
          </a:prstGeom>
          <a:noFill/>
        </p:spPr>
        <p:txBody>
          <a:bodyPr wrap="square" rtlCol="0">
            <a:spAutoFit/>
          </a:bodyPr>
          <a:lstStyle/>
          <a:p>
            <a:r>
              <a:rPr lang="en-US" sz="3600" dirty="0" smtClean="0">
                <a:solidFill>
                  <a:schemeClr val="bg1"/>
                </a:solidFill>
              </a:rPr>
              <a:t>CSE 203: Data Structure</a:t>
            </a:r>
            <a:endParaRPr lang="en-US" sz="3600" dirty="0">
              <a:solidFill>
                <a:schemeClr val="bg1"/>
              </a:solidFill>
            </a:endParaRPr>
          </a:p>
        </p:txBody>
      </p:sp>
      <p:sp>
        <p:nvSpPr>
          <p:cNvPr id="7" name="TextBox 6"/>
          <p:cNvSpPr txBox="1"/>
          <p:nvPr/>
        </p:nvSpPr>
        <p:spPr>
          <a:xfrm>
            <a:off x="7467600" y="76200"/>
            <a:ext cx="1676400" cy="830997"/>
          </a:xfrm>
          <a:prstGeom prst="rect">
            <a:avLst/>
          </a:prstGeom>
          <a:noFill/>
        </p:spPr>
        <p:txBody>
          <a:bodyPr wrap="square" rtlCol="0">
            <a:spAutoFit/>
          </a:bodyPr>
          <a:lstStyle/>
          <a:p>
            <a:r>
              <a:rPr lang="en-US" sz="2400" dirty="0" smtClean="0">
                <a:solidFill>
                  <a:srgbClr val="C00000"/>
                </a:solidFill>
              </a:rPr>
              <a:t>Data Structure</a:t>
            </a:r>
            <a:endParaRPr lang="en-US" sz="2400" dirty="0">
              <a:solidFill>
                <a:srgbClr val="C000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152400"/>
            <a:ext cx="6477000" cy="646331"/>
          </a:xfrm>
          <a:prstGeom prst="rect">
            <a:avLst/>
          </a:prstGeom>
          <a:noFill/>
        </p:spPr>
        <p:txBody>
          <a:bodyPr wrap="square" rtlCol="0">
            <a:spAutoFit/>
          </a:bodyPr>
          <a:lstStyle/>
          <a:p>
            <a:r>
              <a:rPr lang="en-US" sz="3600" dirty="0" smtClean="0">
                <a:solidFill>
                  <a:schemeClr val="bg1"/>
                </a:solidFill>
              </a:rPr>
              <a:t>CSE 203: Data Structure</a:t>
            </a:r>
            <a:endParaRPr lang="en-US" sz="3600" dirty="0">
              <a:solidFill>
                <a:schemeClr val="bg1"/>
              </a:solidFill>
            </a:endParaRPr>
          </a:p>
        </p:txBody>
      </p:sp>
      <p:sp>
        <p:nvSpPr>
          <p:cNvPr id="7" name="TextBox 6"/>
          <p:cNvSpPr txBox="1"/>
          <p:nvPr/>
        </p:nvSpPr>
        <p:spPr>
          <a:xfrm>
            <a:off x="7467600" y="76200"/>
            <a:ext cx="1676400" cy="830997"/>
          </a:xfrm>
          <a:prstGeom prst="rect">
            <a:avLst/>
          </a:prstGeom>
          <a:noFill/>
        </p:spPr>
        <p:txBody>
          <a:bodyPr wrap="square" rtlCol="0">
            <a:spAutoFit/>
          </a:bodyPr>
          <a:lstStyle/>
          <a:p>
            <a:r>
              <a:rPr lang="en-US" sz="2400" dirty="0" smtClean="0">
                <a:solidFill>
                  <a:srgbClr val="C00000"/>
                </a:solidFill>
              </a:rPr>
              <a:t>Data Structure</a:t>
            </a:r>
            <a:endParaRPr lang="en-US" sz="2400" dirty="0">
              <a:solidFill>
                <a:srgbClr val="C0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152400"/>
            <a:ext cx="6477000" cy="646331"/>
          </a:xfrm>
          <a:prstGeom prst="rect">
            <a:avLst/>
          </a:prstGeom>
          <a:noFill/>
        </p:spPr>
        <p:txBody>
          <a:bodyPr wrap="square" rtlCol="0">
            <a:spAutoFit/>
          </a:bodyPr>
          <a:lstStyle/>
          <a:p>
            <a:r>
              <a:rPr lang="en-US" sz="3600" dirty="0" smtClean="0">
                <a:solidFill>
                  <a:schemeClr val="bg1"/>
                </a:solidFill>
              </a:rPr>
              <a:t>CSE 203: Data Structure</a:t>
            </a:r>
            <a:endParaRPr lang="en-US" sz="3600" dirty="0">
              <a:solidFill>
                <a:schemeClr val="bg1"/>
              </a:solidFill>
            </a:endParaRPr>
          </a:p>
        </p:txBody>
      </p:sp>
      <p:sp>
        <p:nvSpPr>
          <p:cNvPr id="7" name="TextBox 6"/>
          <p:cNvSpPr txBox="1"/>
          <p:nvPr/>
        </p:nvSpPr>
        <p:spPr>
          <a:xfrm>
            <a:off x="7467600" y="76200"/>
            <a:ext cx="1676400" cy="830997"/>
          </a:xfrm>
          <a:prstGeom prst="rect">
            <a:avLst/>
          </a:prstGeom>
          <a:noFill/>
        </p:spPr>
        <p:txBody>
          <a:bodyPr wrap="square" rtlCol="0">
            <a:spAutoFit/>
          </a:bodyPr>
          <a:lstStyle/>
          <a:p>
            <a:r>
              <a:rPr lang="en-US" sz="2400" dirty="0" smtClean="0">
                <a:solidFill>
                  <a:srgbClr val="C00000"/>
                </a:solidFill>
              </a:rPr>
              <a:t>Data Structure</a:t>
            </a:r>
            <a:endParaRPr lang="en-US" sz="2400" dirty="0">
              <a:solidFill>
                <a:srgbClr val="C00000"/>
              </a:solidFill>
            </a:endParaRPr>
          </a:p>
        </p:txBody>
      </p:sp>
      <p:pic>
        <p:nvPicPr>
          <p:cNvPr id="1026" name="Picture 2"/>
          <p:cNvPicPr>
            <a:picLocks noChangeAspect="1" noChangeArrowheads="1"/>
          </p:cNvPicPr>
          <p:nvPr/>
        </p:nvPicPr>
        <p:blipFill>
          <a:blip r:embed="rId2" cstate="print"/>
          <a:srcRect/>
          <a:stretch>
            <a:fillRect/>
          </a:stretch>
        </p:blipFill>
        <p:spPr bwMode="auto">
          <a:xfrm>
            <a:off x="152400" y="2133600"/>
            <a:ext cx="8793945" cy="28813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152400"/>
            <a:ext cx="6477000" cy="646331"/>
          </a:xfrm>
          <a:prstGeom prst="rect">
            <a:avLst/>
          </a:prstGeom>
          <a:noFill/>
        </p:spPr>
        <p:txBody>
          <a:bodyPr wrap="square" rtlCol="0">
            <a:spAutoFit/>
          </a:bodyPr>
          <a:lstStyle/>
          <a:p>
            <a:r>
              <a:rPr lang="en-US" sz="3600" dirty="0" smtClean="0">
                <a:solidFill>
                  <a:schemeClr val="bg1"/>
                </a:solidFill>
              </a:rPr>
              <a:t>CSE 203: Data Structure</a:t>
            </a:r>
            <a:endParaRPr lang="en-US" sz="3600" dirty="0">
              <a:solidFill>
                <a:schemeClr val="bg1"/>
              </a:solidFill>
            </a:endParaRPr>
          </a:p>
        </p:txBody>
      </p:sp>
      <p:sp>
        <p:nvSpPr>
          <p:cNvPr id="7" name="TextBox 6"/>
          <p:cNvSpPr txBox="1"/>
          <p:nvPr/>
        </p:nvSpPr>
        <p:spPr>
          <a:xfrm>
            <a:off x="7467600" y="76200"/>
            <a:ext cx="1676400" cy="830997"/>
          </a:xfrm>
          <a:prstGeom prst="rect">
            <a:avLst/>
          </a:prstGeom>
          <a:noFill/>
        </p:spPr>
        <p:txBody>
          <a:bodyPr wrap="square" rtlCol="0">
            <a:spAutoFit/>
          </a:bodyPr>
          <a:lstStyle/>
          <a:p>
            <a:r>
              <a:rPr lang="en-US" sz="2400" dirty="0" smtClean="0">
                <a:solidFill>
                  <a:srgbClr val="C00000"/>
                </a:solidFill>
              </a:rPr>
              <a:t>Data Structure</a:t>
            </a:r>
            <a:endParaRPr lang="en-US" sz="2400" dirty="0">
              <a:solidFill>
                <a:srgbClr val="C00000"/>
              </a:solidFill>
            </a:endParaRPr>
          </a:p>
        </p:txBody>
      </p:sp>
      <p:sp>
        <p:nvSpPr>
          <p:cNvPr id="5" name="TextBox 4"/>
          <p:cNvSpPr txBox="1"/>
          <p:nvPr/>
        </p:nvSpPr>
        <p:spPr>
          <a:xfrm>
            <a:off x="685800" y="1066800"/>
            <a:ext cx="5105400" cy="523220"/>
          </a:xfrm>
          <a:prstGeom prst="rect">
            <a:avLst/>
          </a:prstGeom>
          <a:noFill/>
        </p:spPr>
        <p:txBody>
          <a:bodyPr wrap="square" rtlCol="0">
            <a:spAutoFit/>
          </a:bodyPr>
          <a:lstStyle/>
          <a:p>
            <a:r>
              <a:rPr lang="en-US" sz="2800" dirty="0" smtClean="0">
                <a:solidFill>
                  <a:schemeClr val="bg1"/>
                </a:solidFill>
              </a:rPr>
              <a:t>Storing String:</a:t>
            </a:r>
            <a:endParaRPr lang="en-US" sz="2800" dirty="0">
              <a:solidFill>
                <a:schemeClr val="bg1"/>
              </a:solidFill>
            </a:endParaRPr>
          </a:p>
        </p:txBody>
      </p:sp>
      <p:sp>
        <p:nvSpPr>
          <p:cNvPr id="6" name="TextBox 5"/>
          <p:cNvSpPr txBox="1"/>
          <p:nvPr/>
        </p:nvSpPr>
        <p:spPr>
          <a:xfrm>
            <a:off x="1219200" y="1828800"/>
            <a:ext cx="4648200" cy="1938992"/>
          </a:xfrm>
          <a:prstGeom prst="rect">
            <a:avLst/>
          </a:prstGeom>
          <a:noFill/>
        </p:spPr>
        <p:txBody>
          <a:bodyPr wrap="square" rtlCol="0">
            <a:spAutoFit/>
          </a:bodyPr>
          <a:lstStyle/>
          <a:p>
            <a:r>
              <a:rPr lang="en-US" sz="2400" dirty="0" smtClean="0">
                <a:solidFill>
                  <a:schemeClr val="bg1"/>
                </a:solidFill>
              </a:rPr>
              <a:t>Three Structural Methods:</a:t>
            </a:r>
          </a:p>
          <a:p>
            <a:pPr marL="457200" indent="-457200">
              <a:buFont typeface="+mj-lt"/>
              <a:buAutoNum type="arabicPeriod"/>
            </a:pPr>
            <a:r>
              <a:rPr lang="en-US" sz="2400" dirty="0" smtClean="0">
                <a:solidFill>
                  <a:schemeClr val="bg1"/>
                </a:solidFill>
              </a:rPr>
              <a:t>Fixed length structure</a:t>
            </a:r>
          </a:p>
          <a:p>
            <a:pPr marL="457200" indent="-457200">
              <a:buFont typeface="+mj-lt"/>
              <a:buAutoNum type="arabicPeriod"/>
            </a:pPr>
            <a:r>
              <a:rPr lang="en-US" sz="2400" dirty="0" smtClean="0">
                <a:solidFill>
                  <a:schemeClr val="bg1"/>
                </a:solidFill>
              </a:rPr>
              <a:t>Variable length structure</a:t>
            </a:r>
          </a:p>
          <a:p>
            <a:pPr marL="457200" indent="-457200">
              <a:buFont typeface="+mj-lt"/>
              <a:buAutoNum type="arabicPeriod"/>
            </a:pPr>
            <a:r>
              <a:rPr lang="en-US" sz="2400" dirty="0" smtClean="0">
                <a:solidFill>
                  <a:schemeClr val="bg1"/>
                </a:solidFill>
              </a:rPr>
              <a:t>Linked structure</a:t>
            </a:r>
          </a:p>
          <a:p>
            <a:endParaRPr lang="en-US" sz="2400" dirty="0">
              <a:solidFill>
                <a:schemeClr val="bg1"/>
              </a:solidFill>
            </a:endParaRPr>
          </a:p>
        </p:txBody>
      </p:sp>
      <p:sp>
        <p:nvSpPr>
          <p:cNvPr id="8" name="TextBox 7"/>
          <p:cNvSpPr txBox="1"/>
          <p:nvPr/>
        </p:nvSpPr>
        <p:spPr>
          <a:xfrm>
            <a:off x="1219200" y="3810000"/>
            <a:ext cx="7467600" cy="1569660"/>
          </a:xfrm>
          <a:prstGeom prst="rect">
            <a:avLst/>
          </a:prstGeom>
          <a:noFill/>
        </p:spPr>
        <p:txBody>
          <a:bodyPr wrap="square" rtlCol="0">
            <a:spAutoFit/>
          </a:bodyPr>
          <a:lstStyle/>
          <a:p>
            <a:pPr marL="457200" indent="-457200">
              <a:buFont typeface="+mj-lt"/>
              <a:buAutoNum type="arabicPeriod"/>
            </a:pPr>
            <a:r>
              <a:rPr lang="en-US" sz="2400" dirty="0" smtClean="0">
                <a:solidFill>
                  <a:schemeClr val="bg1"/>
                </a:solidFill>
              </a:rPr>
              <a:t>Fixed length structure</a:t>
            </a:r>
          </a:p>
          <a:p>
            <a:r>
              <a:rPr lang="en-US" sz="2400" dirty="0" smtClean="0">
                <a:solidFill>
                  <a:schemeClr val="bg1"/>
                </a:solidFill>
              </a:rPr>
              <a:t>Each line of print is viewed as a record.</a:t>
            </a:r>
          </a:p>
          <a:p>
            <a:r>
              <a:rPr lang="en-US" sz="2400" dirty="0" smtClean="0">
                <a:solidFill>
                  <a:schemeClr val="bg1"/>
                </a:solidFill>
              </a:rPr>
              <a:t>All records have the same length.</a:t>
            </a:r>
          </a:p>
          <a:p>
            <a:endParaRPr lang="en-US" sz="2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152400"/>
            <a:ext cx="6477000" cy="646331"/>
          </a:xfrm>
          <a:prstGeom prst="rect">
            <a:avLst/>
          </a:prstGeom>
          <a:noFill/>
        </p:spPr>
        <p:txBody>
          <a:bodyPr wrap="square" rtlCol="0">
            <a:spAutoFit/>
          </a:bodyPr>
          <a:lstStyle/>
          <a:p>
            <a:r>
              <a:rPr lang="en-US" sz="3600" dirty="0" smtClean="0">
                <a:solidFill>
                  <a:schemeClr val="bg1"/>
                </a:solidFill>
              </a:rPr>
              <a:t>CSE 203: Data Structure</a:t>
            </a:r>
            <a:endParaRPr lang="en-US" sz="3600" dirty="0">
              <a:solidFill>
                <a:schemeClr val="bg1"/>
              </a:solidFill>
            </a:endParaRPr>
          </a:p>
        </p:txBody>
      </p:sp>
      <p:sp>
        <p:nvSpPr>
          <p:cNvPr id="7" name="TextBox 6"/>
          <p:cNvSpPr txBox="1"/>
          <p:nvPr/>
        </p:nvSpPr>
        <p:spPr>
          <a:xfrm>
            <a:off x="7467600" y="76200"/>
            <a:ext cx="1676400" cy="830997"/>
          </a:xfrm>
          <a:prstGeom prst="rect">
            <a:avLst/>
          </a:prstGeom>
          <a:noFill/>
        </p:spPr>
        <p:txBody>
          <a:bodyPr wrap="square" rtlCol="0">
            <a:spAutoFit/>
          </a:bodyPr>
          <a:lstStyle/>
          <a:p>
            <a:r>
              <a:rPr lang="en-US" sz="2400" dirty="0" smtClean="0">
                <a:solidFill>
                  <a:srgbClr val="C00000"/>
                </a:solidFill>
              </a:rPr>
              <a:t>Data Structure</a:t>
            </a:r>
            <a:endParaRPr lang="en-US" sz="2400" dirty="0">
              <a:solidFill>
                <a:srgbClr val="C00000"/>
              </a:solidFill>
            </a:endParaRPr>
          </a:p>
        </p:txBody>
      </p:sp>
      <p:sp>
        <p:nvSpPr>
          <p:cNvPr id="5" name="TextBox 4"/>
          <p:cNvSpPr txBox="1"/>
          <p:nvPr/>
        </p:nvSpPr>
        <p:spPr>
          <a:xfrm>
            <a:off x="685800" y="838200"/>
            <a:ext cx="5105400" cy="523220"/>
          </a:xfrm>
          <a:prstGeom prst="rect">
            <a:avLst/>
          </a:prstGeom>
          <a:noFill/>
        </p:spPr>
        <p:txBody>
          <a:bodyPr wrap="square" rtlCol="0">
            <a:spAutoFit/>
          </a:bodyPr>
          <a:lstStyle/>
          <a:p>
            <a:r>
              <a:rPr lang="en-US" sz="2800" dirty="0" smtClean="0">
                <a:solidFill>
                  <a:schemeClr val="bg1"/>
                </a:solidFill>
              </a:rPr>
              <a:t>Storing String:</a:t>
            </a:r>
            <a:endParaRPr lang="en-US" sz="2800" dirty="0">
              <a:solidFill>
                <a:schemeClr val="bg1"/>
              </a:solidFill>
            </a:endParaRPr>
          </a:p>
        </p:txBody>
      </p:sp>
      <p:sp>
        <p:nvSpPr>
          <p:cNvPr id="6" name="TextBox 5"/>
          <p:cNvSpPr txBox="1"/>
          <p:nvPr/>
        </p:nvSpPr>
        <p:spPr>
          <a:xfrm>
            <a:off x="3276600" y="868740"/>
            <a:ext cx="5105400" cy="1569660"/>
          </a:xfrm>
          <a:prstGeom prst="rect">
            <a:avLst/>
          </a:prstGeom>
          <a:noFill/>
        </p:spPr>
        <p:txBody>
          <a:bodyPr wrap="square" rtlCol="0">
            <a:spAutoFit/>
          </a:bodyPr>
          <a:lstStyle/>
          <a:p>
            <a:pPr marL="457200" indent="-457200">
              <a:buFont typeface="+mj-lt"/>
              <a:buAutoNum type="arabicPeriod"/>
            </a:pPr>
            <a:r>
              <a:rPr lang="en-US" sz="2400" dirty="0" smtClean="0">
                <a:solidFill>
                  <a:schemeClr val="bg1"/>
                </a:solidFill>
              </a:rPr>
              <a:t>Fixed length structure</a:t>
            </a:r>
          </a:p>
          <a:p>
            <a:r>
              <a:rPr lang="en-US" sz="2400" dirty="0" smtClean="0">
                <a:solidFill>
                  <a:schemeClr val="bg1"/>
                </a:solidFill>
              </a:rPr>
              <a:t>Each line of print is viewed as a record.</a:t>
            </a:r>
          </a:p>
          <a:p>
            <a:r>
              <a:rPr lang="en-US" sz="2400" dirty="0" smtClean="0">
                <a:solidFill>
                  <a:schemeClr val="bg1"/>
                </a:solidFill>
              </a:rPr>
              <a:t>All records have the same length.</a:t>
            </a:r>
          </a:p>
          <a:p>
            <a:endParaRPr lang="en-US" sz="2400" dirty="0">
              <a:solidFill>
                <a:schemeClr val="bg1"/>
              </a:solidFill>
            </a:endParaRPr>
          </a:p>
        </p:txBody>
      </p:sp>
      <p:pic>
        <p:nvPicPr>
          <p:cNvPr id="2050" name="Picture 2"/>
          <p:cNvPicPr>
            <a:picLocks noChangeAspect="1" noChangeArrowheads="1"/>
          </p:cNvPicPr>
          <p:nvPr/>
        </p:nvPicPr>
        <p:blipFill>
          <a:blip r:embed="rId2" cstate="print"/>
          <a:srcRect/>
          <a:stretch>
            <a:fillRect/>
          </a:stretch>
        </p:blipFill>
        <p:spPr bwMode="auto">
          <a:xfrm>
            <a:off x="609600" y="2057400"/>
            <a:ext cx="6934200" cy="2324441"/>
          </a:xfrm>
          <a:prstGeom prst="rect">
            <a:avLst/>
          </a:prstGeom>
          <a:noFill/>
          <a:ln w="9525">
            <a:noFill/>
            <a:miter lim="800000"/>
            <a:headEnd/>
            <a:tailEnd/>
          </a:ln>
        </p:spPr>
      </p:pic>
      <p:sp>
        <p:nvSpPr>
          <p:cNvPr id="8" name="TextBox 7"/>
          <p:cNvSpPr txBox="1"/>
          <p:nvPr/>
        </p:nvSpPr>
        <p:spPr>
          <a:xfrm>
            <a:off x="3276600" y="2551093"/>
            <a:ext cx="4191000" cy="830997"/>
          </a:xfrm>
          <a:prstGeom prst="rect">
            <a:avLst/>
          </a:prstGeom>
          <a:noFill/>
        </p:spPr>
        <p:txBody>
          <a:bodyPr wrap="square" rtlCol="0">
            <a:spAutoFit/>
          </a:bodyPr>
          <a:lstStyle/>
          <a:p>
            <a:r>
              <a:rPr lang="en-US" sz="2400" dirty="0" smtClean="0">
                <a:solidFill>
                  <a:srgbClr val="C00000"/>
                </a:solidFill>
              </a:rPr>
              <a:t>To store the program</a:t>
            </a:r>
          </a:p>
          <a:p>
            <a:r>
              <a:rPr lang="en-US" sz="2400" dirty="0" smtClean="0">
                <a:solidFill>
                  <a:srgbClr val="C00000"/>
                </a:solidFill>
              </a:rPr>
              <a:t>When the length of record is 80</a:t>
            </a:r>
            <a:endParaRPr lang="en-US" sz="2400" dirty="0">
              <a:solidFill>
                <a:srgbClr val="C00000"/>
              </a:solidFill>
            </a:endParaRPr>
          </a:p>
        </p:txBody>
      </p:sp>
      <p:pic>
        <p:nvPicPr>
          <p:cNvPr id="2051" name="Picture 3"/>
          <p:cNvPicPr>
            <a:picLocks noChangeAspect="1" noChangeArrowheads="1"/>
          </p:cNvPicPr>
          <p:nvPr/>
        </p:nvPicPr>
        <p:blipFill>
          <a:blip r:embed="rId3" cstate="print"/>
          <a:srcRect/>
          <a:stretch>
            <a:fillRect/>
          </a:stretch>
        </p:blipFill>
        <p:spPr bwMode="auto">
          <a:xfrm>
            <a:off x="2443163" y="3657600"/>
            <a:ext cx="5329237" cy="2805206"/>
          </a:xfrm>
          <a:prstGeom prst="rect">
            <a:avLst/>
          </a:prstGeom>
          <a:noFill/>
          <a:ln w="9525">
            <a:noFill/>
            <a:miter lim="800000"/>
            <a:headEnd/>
            <a:tailEnd/>
          </a:ln>
        </p:spPr>
      </p:pic>
      <p:sp>
        <p:nvSpPr>
          <p:cNvPr id="9" name="TextBox 8"/>
          <p:cNvSpPr txBox="1"/>
          <p:nvPr/>
        </p:nvSpPr>
        <p:spPr>
          <a:xfrm>
            <a:off x="0" y="1676400"/>
            <a:ext cx="3200400" cy="369332"/>
          </a:xfrm>
          <a:prstGeom prst="rect">
            <a:avLst/>
          </a:prstGeom>
          <a:noFill/>
        </p:spPr>
        <p:txBody>
          <a:bodyPr wrap="square" rtlCol="0">
            <a:spAutoFit/>
          </a:bodyPr>
          <a:lstStyle/>
          <a:p>
            <a:r>
              <a:rPr lang="en-US" dirty="0" smtClean="0">
                <a:solidFill>
                  <a:schemeClr val="bg1"/>
                </a:solidFill>
              </a:rPr>
              <a:t>Consider the following program</a:t>
            </a:r>
            <a:endParaRPr lang="en-US" dirty="0">
              <a:solidFill>
                <a:schemeClr val="bg1"/>
              </a:solidFill>
            </a:endParaRPr>
          </a:p>
        </p:txBody>
      </p:sp>
      <p:grpSp>
        <p:nvGrpSpPr>
          <p:cNvPr id="16" name="Group 15"/>
          <p:cNvGrpSpPr/>
          <p:nvPr/>
        </p:nvGrpSpPr>
        <p:grpSpPr>
          <a:xfrm>
            <a:off x="-76200" y="2112818"/>
            <a:ext cx="838200" cy="2306782"/>
            <a:chOff x="-76200" y="2112818"/>
            <a:chExt cx="838200" cy="2306782"/>
          </a:xfrm>
        </p:grpSpPr>
        <p:sp>
          <p:nvSpPr>
            <p:cNvPr id="10" name="TextBox 9"/>
            <p:cNvSpPr txBox="1"/>
            <p:nvPr/>
          </p:nvSpPr>
          <p:spPr>
            <a:xfrm>
              <a:off x="-76200" y="2112818"/>
              <a:ext cx="838200" cy="381000"/>
            </a:xfrm>
            <a:prstGeom prst="rect">
              <a:avLst/>
            </a:prstGeom>
            <a:noFill/>
          </p:spPr>
          <p:txBody>
            <a:bodyPr wrap="square" rtlCol="0">
              <a:spAutoFit/>
            </a:bodyPr>
            <a:lstStyle/>
            <a:p>
              <a:r>
                <a:rPr lang="en-US" dirty="0" err="1" smtClean="0">
                  <a:solidFill>
                    <a:schemeClr val="bg1"/>
                  </a:solidFill>
                </a:rPr>
                <a:t>Rec</a:t>
              </a:r>
              <a:r>
                <a:rPr lang="en-US" dirty="0" smtClean="0">
                  <a:solidFill>
                    <a:schemeClr val="bg1"/>
                  </a:solidFill>
                </a:rPr>
                <a:t> 1:</a:t>
              </a:r>
              <a:endParaRPr lang="en-US" dirty="0">
                <a:solidFill>
                  <a:schemeClr val="bg1"/>
                </a:solidFill>
              </a:endParaRPr>
            </a:p>
          </p:txBody>
        </p:sp>
        <p:sp>
          <p:nvSpPr>
            <p:cNvPr id="11" name="TextBox 10"/>
            <p:cNvSpPr txBox="1"/>
            <p:nvPr/>
          </p:nvSpPr>
          <p:spPr>
            <a:xfrm>
              <a:off x="-76200" y="2341418"/>
              <a:ext cx="838200" cy="381000"/>
            </a:xfrm>
            <a:prstGeom prst="rect">
              <a:avLst/>
            </a:prstGeom>
            <a:noFill/>
          </p:spPr>
          <p:txBody>
            <a:bodyPr wrap="square" rtlCol="0">
              <a:spAutoFit/>
            </a:bodyPr>
            <a:lstStyle/>
            <a:p>
              <a:r>
                <a:rPr lang="en-US" dirty="0" err="1" smtClean="0">
                  <a:solidFill>
                    <a:schemeClr val="bg1"/>
                  </a:solidFill>
                </a:rPr>
                <a:t>Rec</a:t>
              </a:r>
              <a:r>
                <a:rPr lang="en-US" dirty="0" smtClean="0">
                  <a:solidFill>
                    <a:schemeClr val="bg1"/>
                  </a:solidFill>
                </a:rPr>
                <a:t> 2:</a:t>
              </a:r>
              <a:endParaRPr lang="en-US" dirty="0">
                <a:solidFill>
                  <a:schemeClr val="bg1"/>
                </a:solidFill>
              </a:endParaRPr>
            </a:p>
          </p:txBody>
        </p:sp>
        <p:sp>
          <p:nvSpPr>
            <p:cNvPr id="12" name="TextBox 11"/>
            <p:cNvSpPr txBox="1"/>
            <p:nvPr/>
          </p:nvSpPr>
          <p:spPr>
            <a:xfrm>
              <a:off x="-76200" y="2570018"/>
              <a:ext cx="838200" cy="381000"/>
            </a:xfrm>
            <a:prstGeom prst="rect">
              <a:avLst/>
            </a:prstGeom>
            <a:noFill/>
          </p:spPr>
          <p:txBody>
            <a:bodyPr wrap="square" rtlCol="0">
              <a:spAutoFit/>
            </a:bodyPr>
            <a:lstStyle/>
            <a:p>
              <a:r>
                <a:rPr lang="en-US" dirty="0" smtClean="0">
                  <a:solidFill>
                    <a:schemeClr val="bg1"/>
                  </a:solidFill>
                </a:rPr>
                <a:t>….</a:t>
              </a:r>
              <a:endParaRPr lang="en-US" dirty="0">
                <a:solidFill>
                  <a:schemeClr val="bg1"/>
                </a:solidFill>
              </a:endParaRPr>
            </a:p>
          </p:txBody>
        </p:sp>
        <p:sp>
          <p:nvSpPr>
            <p:cNvPr id="13" name="TextBox 12"/>
            <p:cNvSpPr txBox="1"/>
            <p:nvPr/>
          </p:nvSpPr>
          <p:spPr>
            <a:xfrm>
              <a:off x="-76200" y="2798618"/>
              <a:ext cx="838200" cy="381000"/>
            </a:xfrm>
            <a:prstGeom prst="rect">
              <a:avLst/>
            </a:prstGeom>
            <a:noFill/>
          </p:spPr>
          <p:txBody>
            <a:bodyPr wrap="square" rtlCol="0">
              <a:spAutoFit/>
            </a:bodyPr>
            <a:lstStyle/>
            <a:p>
              <a:r>
                <a:rPr lang="en-US" dirty="0" smtClean="0">
                  <a:solidFill>
                    <a:schemeClr val="bg1"/>
                  </a:solidFill>
                </a:rPr>
                <a:t>….</a:t>
              </a:r>
              <a:endParaRPr lang="en-US" dirty="0">
                <a:solidFill>
                  <a:schemeClr val="bg1"/>
                </a:solidFill>
              </a:endParaRPr>
            </a:p>
          </p:txBody>
        </p:sp>
        <p:sp>
          <p:nvSpPr>
            <p:cNvPr id="14" name="TextBox 13"/>
            <p:cNvSpPr txBox="1"/>
            <p:nvPr/>
          </p:nvSpPr>
          <p:spPr>
            <a:xfrm>
              <a:off x="-76200" y="4038600"/>
              <a:ext cx="838200" cy="381000"/>
            </a:xfrm>
            <a:prstGeom prst="rect">
              <a:avLst/>
            </a:prstGeom>
            <a:noFill/>
          </p:spPr>
          <p:txBody>
            <a:bodyPr wrap="square" rtlCol="0">
              <a:spAutoFit/>
            </a:bodyPr>
            <a:lstStyle/>
            <a:p>
              <a:r>
                <a:rPr lang="en-US" dirty="0" err="1" smtClean="0">
                  <a:solidFill>
                    <a:schemeClr val="bg1"/>
                  </a:solidFill>
                </a:rPr>
                <a:t>Rec</a:t>
              </a:r>
              <a:r>
                <a:rPr lang="en-US" dirty="0" smtClean="0">
                  <a:solidFill>
                    <a:schemeClr val="bg1"/>
                  </a:solidFill>
                </a:rPr>
                <a:t> 9:</a:t>
              </a:r>
              <a:endParaRPr lang="en-US" dirty="0">
                <a:solidFill>
                  <a:schemeClr val="bg1"/>
                </a:solidFill>
              </a:endParaRPr>
            </a:p>
          </p:txBody>
        </p:sp>
        <p:sp>
          <p:nvSpPr>
            <p:cNvPr id="15" name="TextBox 14"/>
            <p:cNvSpPr txBox="1"/>
            <p:nvPr/>
          </p:nvSpPr>
          <p:spPr>
            <a:xfrm>
              <a:off x="-76200" y="3733800"/>
              <a:ext cx="838200" cy="381000"/>
            </a:xfrm>
            <a:prstGeom prst="rect">
              <a:avLst/>
            </a:prstGeom>
            <a:noFill/>
          </p:spPr>
          <p:txBody>
            <a:bodyPr wrap="square" rtlCol="0">
              <a:spAutoFit/>
            </a:bodyPr>
            <a:lstStyle/>
            <a:p>
              <a:r>
                <a:rPr lang="en-US" dirty="0" smtClean="0">
                  <a:solidFill>
                    <a:schemeClr val="bg1"/>
                  </a:solidFill>
                </a:rPr>
                <a:t>….</a:t>
              </a:r>
              <a:endParaRPr lang="en-US" dirty="0">
                <a:solidFill>
                  <a:schemeClr val="bg1"/>
                </a:solidFill>
              </a:endParaRPr>
            </a:p>
          </p:txBody>
        </p:sp>
      </p:grpSp>
      <p:sp>
        <p:nvSpPr>
          <p:cNvPr id="17" name="Rectangle 16"/>
          <p:cNvSpPr/>
          <p:nvPr/>
        </p:nvSpPr>
        <p:spPr>
          <a:xfrm>
            <a:off x="2438400" y="3657600"/>
            <a:ext cx="5334000" cy="2819400"/>
          </a:xfrm>
          <a:prstGeom prst="rect">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blinds(horizontal)">
                                      <p:cBhvr>
                                        <p:cTn id="12" dur="500"/>
                                        <p:tgtEl>
                                          <p:spTgt spid="2051"/>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linds(horizontal)">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152400"/>
            <a:ext cx="6477000" cy="646331"/>
          </a:xfrm>
          <a:prstGeom prst="rect">
            <a:avLst/>
          </a:prstGeom>
          <a:noFill/>
        </p:spPr>
        <p:txBody>
          <a:bodyPr wrap="square" rtlCol="0">
            <a:spAutoFit/>
          </a:bodyPr>
          <a:lstStyle/>
          <a:p>
            <a:r>
              <a:rPr lang="en-US" sz="3600" dirty="0" smtClean="0">
                <a:solidFill>
                  <a:schemeClr val="bg1"/>
                </a:solidFill>
              </a:rPr>
              <a:t>CSE 203: Data Structure</a:t>
            </a:r>
            <a:endParaRPr lang="en-US" sz="3600" dirty="0">
              <a:solidFill>
                <a:schemeClr val="bg1"/>
              </a:solidFill>
            </a:endParaRPr>
          </a:p>
        </p:txBody>
      </p:sp>
      <p:sp>
        <p:nvSpPr>
          <p:cNvPr id="7" name="TextBox 6"/>
          <p:cNvSpPr txBox="1"/>
          <p:nvPr/>
        </p:nvSpPr>
        <p:spPr>
          <a:xfrm>
            <a:off x="7467600" y="76200"/>
            <a:ext cx="1676400" cy="830997"/>
          </a:xfrm>
          <a:prstGeom prst="rect">
            <a:avLst/>
          </a:prstGeom>
          <a:noFill/>
        </p:spPr>
        <p:txBody>
          <a:bodyPr wrap="square" rtlCol="0">
            <a:spAutoFit/>
          </a:bodyPr>
          <a:lstStyle/>
          <a:p>
            <a:r>
              <a:rPr lang="en-US" sz="2400" dirty="0" smtClean="0">
                <a:solidFill>
                  <a:srgbClr val="C00000"/>
                </a:solidFill>
              </a:rPr>
              <a:t>Data Structure</a:t>
            </a:r>
            <a:endParaRPr lang="en-US" sz="2400" dirty="0">
              <a:solidFill>
                <a:srgbClr val="C00000"/>
              </a:solidFill>
            </a:endParaRPr>
          </a:p>
        </p:txBody>
      </p:sp>
      <p:sp>
        <p:nvSpPr>
          <p:cNvPr id="5" name="TextBox 4"/>
          <p:cNvSpPr txBox="1"/>
          <p:nvPr/>
        </p:nvSpPr>
        <p:spPr>
          <a:xfrm>
            <a:off x="685800" y="838200"/>
            <a:ext cx="5105400" cy="523220"/>
          </a:xfrm>
          <a:prstGeom prst="rect">
            <a:avLst/>
          </a:prstGeom>
          <a:noFill/>
        </p:spPr>
        <p:txBody>
          <a:bodyPr wrap="square" rtlCol="0">
            <a:spAutoFit/>
          </a:bodyPr>
          <a:lstStyle/>
          <a:p>
            <a:r>
              <a:rPr lang="en-US" sz="2800" dirty="0" smtClean="0">
                <a:solidFill>
                  <a:schemeClr val="bg1"/>
                </a:solidFill>
              </a:rPr>
              <a:t>Storing String:</a:t>
            </a:r>
            <a:endParaRPr lang="en-US" sz="2800" dirty="0">
              <a:solidFill>
                <a:schemeClr val="bg1"/>
              </a:solidFill>
            </a:endParaRPr>
          </a:p>
        </p:txBody>
      </p:sp>
      <p:sp>
        <p:nvSpPr>
          <p:cNvPr id="6" name="TextBox 5"/>
          <p:cNvSpPr txBox="1"/>
          <p:nvPr/>
        </p:nvSpPr>
        <p:spPr>
          <a:xfrm>
            <a:off x="3276600" y="868740"/>
            <a:ext cx="5105400" cy="461665"/>
          </a:xfrm>
          <a:prstGeom prst="rect">
            <a:avLst/>
          </a:prstGeom>
          <a:noFill/>
        </p:spPr>
        <p:txBody>
          <a:bodyPr wrap="square" rtlCol="0">
            <a:spAutoFit/>
          </a:bodyPr>
          <a:lstStyle/>
          <a:p>
            <a:pPr marL="457200" indent="-457200">
              <a:buFont typeface="+mj-lt"/>
              <a:buAutoNum type="arabicPeriod"/>
            </a:pPr>
            <a:r>
              <a:rPr lang="en-US" sz="2400" dirty="0" smtClean="0">
                <a:solidFill>
                  <a:schemeClr val="bg1"/>
                </a:solidFill>
              </a:rPr>
              <a:t>Fixed length structure</a:t>
            </a:r>
          </a:p>
        </p:txBody>
      </p:sp>
      <p:grpSp>
        <p:nvGrpSpPr>
          <p:cNvPr id="18" name="Group 17"/>
          <p:cNvGrpSpPr/>
          <p:nvPr/>
        </p:nvGrpSpPr>
        <p:grpSpPr>
          <a:xfrm>
            <a:off x="1447800" y="1447800"/>
            <a:ext cx="5334000" cy="2819400"/>
            <a:chOff x="2438400" y="2362200"/>
            <a:chExt cx="5334000" cy="2819400"/>
          </a:xfrm>
        </p:grpSpPr>
        <p:pic>
          <p:nvPicPr>
            <p:cNvPr id="2051" name="Picture 3"/>
            <p:cNvPicPr>
              <a:picLocks noChangeAspect="1" noChangeArrowheads="1"/>
            </p:cNvPicPr>
            <p:nvPr/>
          </p:nvPicPr>
          <p:blipFill>
            <a:blip r:embed="rId2" cstate="print"/>
            <a:srcRect/>
            <a:stretch>
              <a:fillRect/>
            </a:stretch>
          </p:blipFill>
          <p:spPr bwMode="auto">
            <a:xfrm>
              <a:off x="2443163" y="2362200"/>
              <a:ext cx="5329237" cy="2805206"/>
            </a:xfrm>
            <a:prstGeom prst="rect">
              <a:avLst/>
            </a:prstGeom>
            <a:noFill/>
            <a:ln w="9525">
              <a:noFill/>
              <a:miter lim="800000"/>
              <a:headEnd/>
              <a:tailEnd/>
            </a:ln>
          </p:spPr>
        </p:pic>
        <p:sp>
          <p:nvSpPr>
            <p:cNvPr id="17" name="Rectangle 16"/>
            <p:cNvSpPr/>
            <p:nvPr/>
          </p:nvSpPr>
          <p:spPr>
            <a:xfrm>
              <a:off x="2438400" y="2362200"/>
              <a:ext cx="5334000" cy="2819400"/>
            </a:xfrm>
            <a:prstGeom prst="rect">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074" name="Picture 2"/>
          <p:cNvPicPr>
            <a:picLocks noChangeAspect="1" noChangeArrowheads="1"/>
          </p:cNvPicPr>
          <p:nvPr/>
        </p:nvPicPr>
        <p:blipFill>
          <a:blip r:embed="rId3" cstate="print"/>
          <a:srcRect/>
          <a:stretch>
            <a:fillRect/>
          </a:stretch>
        </p:blipFill>
        <p:spPr bwMode="auto">
          <a:xfrm>
            <a:off x="0" y="4419600"/>
            <a:ext cx="9239250" cy="198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152400"/>
            <a:ext cx="6477000" cy="646331"/>
          </a:xfrm>
          <a:prstGeom prst="rect">
            <a:avLst/>
          </a:prstGeom>
          <a:noFill/>
        </p:spPr>
        <p:txBody>
          <a:bodyPr wrap="square" rtlCol="0">
            <a:spAutoFit/>
          </a:bodyPr>
          <a:lstStyle/>
          <a:p>
            <a:r>
              <a:rPr lang="en-US" sz="3600" dirty="0" smtClean="0">
                <a:solidFill>
                  <a:schemeClr val="bg1"/>
                </a:solidFill>
              </a:rPr>
              <a:t>CSE 203: Data Structure</a:t>
            </a:r>
            <a:endParaRPr lang="en-US" sz="3600" dirty="0">
              <a:solidFill>
                <a:schemeClr val="bg1"/>
              </a:solidFill>
            </a:endParaRPr>
          </a:p>
        </p:txBody>
      </p:sp>
      <p:sp>
        <p:nvSpPr>
          <p:cNvPr id="7" name="TextBox 6"/>
          <p:cNvSpPr txBox="1"/>
          <p:nvPr/>
        </p:nvSpPr>
        <p:spPr>
          <a:xfrm>
            <a:off x="7467600" y="76200"/>
            <a:ext cx="1676400" cy="830997"/>
          </a:xfrm>
          <a:prstGeom prst="rect">
            <a:avLst/>
          </a:prstGeom>
          <a:noFill/>
        </p:spPr>
        <p:txBody>
          <a:bodyPr wrap="square" rtlCol="0">
            <a:spAutoFit/>
          </a:bodyPr>
          <a:lstStyle/>
          <a:p>
            <a:r>
              <a:rPr lang="en-US" sz="2400" dirty="0" smtClean="0">
                <a:solidFill>
                  <a:srgbClr val="C00000"/>
                </a:solidFill>
              </a:rPr>
              <a:t>Data Structure</a:t>
            </a:r>
            <a:endParaRPr lang="en-US" sz="2400" dirty="0">
              <a:solidFill>
                <a:srgbClr val="C00000"/>
              </a:solidFill>
            </a:endParaRPr>
          </a:p>
        </p:txBody>
      </p:sp>
      <p:sp>
        <p:nvSpPr>
          <p:cNvPr id="5" name="TextBox 4"/>
          <p:cNvSpPr txBox="1"/>
          <p:nvPr/>
        </p:nvSpPr>
        <p:spPr>
          <a:xfrm>
            <a:off x="685800" y="838200"/>
            <a:ext cx="5105400" cy="523220"/>
          </a:xfrm>
          <a:prstGeom prst="rect">
            <a:avLst/>
          </a:prstGeom>
          <a:noFill/>
        </p:spPr>
        <p:txBody>
          <a:bodyPr wrap="square" rtlCol="0">
            <a:spAutoFit/>
          </a:bodyPr>
          <a:lstStyle/>
          <a:p>
            <a:r>
              <a:rPr lang="en-US" sz="2800" dirty="0" smtClean="0">
                <a:solidFill>
                  <a:schemeClr val="bg1"/>
                </a:solidFill>
              </a:rPr>
              <a:t>Storing String:</a:t>
            </a:r>
            <a:endParaRPr lang="en-US" sz="2800" dirty="0">
              <a:solidFill>
                <a:schemeClr val="bg1"/>
              </a:solidFill>
            </a:endParaRPr>
          </a:p>
        </p:txBody>
      </p:sp>
      <p:sp>
        <p:nvSpPr>
          <p:cNvPr id="6" name="TextBox 5"/>
          <p:cNvSpPr txBox="1"/>
          <p:nvPr/>
        </p:nvSpPr>
        <p:spPr>
          <a:xfrm>
            <a:off x="3276600" y="868740"/>
            <a:ext cx="5105400" cy="461665"/>
          </a:xfrm>
          <a:prstGeom prst="rect">
            <a:avLst/>
          </a:prstGeom>
          <a:noFill/>
        </p:spPr>
        <p:txBody>
          <a:bodyPr wrap="square" rtlCol="0">
            <a:spAutoFit/>
          </a:bodyPr>
          <a:lstStyle/>
          <a:p>
            <a:pPr marL="457200" indent="-457200"/>
            <a:r>
              <a:rPr lang="en-US" sz="2400" dirty="0" smtClean="0">
                <a:solidFill>
                  <a:schemeClr val="bg1"/>
                </a:solidFill>
              </a:rPr>
              <a:t>2.	Variable length structure</a:t>
            </a:r>
          </a:p>
        </p:txBody>
      </p:sp>
      <p:pic>
        <p:nvPicPr>
          <p:cNvPr id="1026" name="Picture 2"/>
          <p:cNvPicPr>
            <a:picLocks noChangeAspect="1" noChangeArrowheads="1"/>
          </p:cNvPicPr>
          <p:nvPr/>
        </p:nvPicPr>
        <p:blipFill>
          <a:blip r:embed="rId2" cstate="print"/>
          <a:srcRect/>
          <a:stretch>
            <a:fillRect/>
          </a:stretch>
        </p:blipFill>
        <p:spPr bwMode="auto">
          <a:xfrm>
            <a:off x="533400" y="2514600"/>
            <a:ext cx="8229600" cy="3057525"/>
          </a:xfrm>
          <a:prstGeom prst="rect">
            <a:avLst/>
          </a:prstGeom>
          <a:noFill/>
          <a:ln w="9525">
            <a:noFill/>
            <a:miter lim="800000"/>
            <a:headEnd/>
            <a:tailEnd/>
          </a:ln>
        </p:spPr>
      </p:pic>
      <p:sp>
        <p:nvSpPr>
          <p:cNvPr id="12" name="TextBox 11"/>
          <p:cNvSpPr txBox="1"/>
          <p:nvPr/>
        </p:nvSpPr>
        <p:spPr>
          <a:xfrm>
            <a:off x="990600" y="1524000"/>
            <a:ext cx="7010400" cy="461665"/>
          </a:xfrm>
          <a:prstGeom prst="rect">
            <a:avLst/>
          </a:prstGeom>
          <a:noFill/>
        </p:spPr>
        <p:txBody>
          <a:bodyPr wrap="square" rtlCol="0">
            <a:spAutoFit/>
          </a:bodyPr>
          <a:lstStyle/>
          <a:p>
            <a:r>
              <a:rPr lang="en-US" sz="2400" dirty="0" smtClean="0">
                <a:solidFill>
                  <a:schemeClr val="bg1"/>
                </a:solidFill>
              </a:rPr>
              <a:t>One can use a marker at the end, For example $$</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152400"/>
            <a:ext cx="6477000" cy="646331"/>
          </a:xfrm>
          <a:prstGeom prst="rect">
            <a:avLst/>
          </a:prstGeom>
          <a:noFill/>
        </p:spPr>
        <p:txBody>
          <a:bodyPr wrap="square" rtlCol="0">
            <a:spAutoFit/>
          </a:bodyPr>
          <a:lstStyle/>
          <a:p>
            <a:r>
              <a:rPr lang="en-US" sz="3600" dirty="0" smtClean="0">
                <a:solidFill>
                  <a:schemeClr val="bg1"/>
                </a:solidFill>
              </a:rPr>
              <a:t>CSE 203: Data Structure</a:t>
            </a:r>
            <a:endParaRPr lang="en-US" sz="3600" dirty="0">
              <a:solidFill>
                <a:schemeClr val="bg1"/>
              </a:solidFill>
            </a:endParaRPr>
          </a:p>
        </p:txBody>
      </p:sp>
      <p:sp>
        <p:nvSpPr>
          <p:cNvPr id="7" name="TextBox 6"/>
          <p:cNvSpPr txBox="1"/>
          <p:nvPr/>
        </p:nvSpPr>
        <p:spPr>
          <a:xfrm>
            <a:off x="7467600" y="76200"/>
            <a:ext cx="1676400" cy="830997"/>
          </a:xfrm>
          <a:prstGeom prst="rect">
            <a:avLst/>
          </a:prstGeom>
          <a:noFill/>
        </p:spPr>
        <p:txBody>
          <a:bodyPr wrap="square" rtlCol="0">
            <a:spAutoFit/>
          </a:bodyPr>
          <a:lstStyle/>
          <a:p>
            <a:r>
              <a:rPr lang="en-US" sz="2400" dirty="0" smtClean="0">
                <a:solidFill>
                  <a:srgbClr val="C00000"/>
                </a:solidFill>
              </a:rPr>
              <a:t>Data Structure</a:t>
            </a:r>
            <a:endParaRPr lang="en-US" sz="2400" dirty="0">
              <a:solidFill>
                <a:srgbClr val="C00000"/>
              </a:solidFill>
            </a:endParaRPr>
          </a:p>
        </p:txBody>
      </p:sp>
      <p:sp>
        <p:nvSpPr>
          <p:cNvPr id="5" name="TextBox 4"/>
          <p:cNvSpPr txBox="1"/>
          <p:nvPr/>
        </p:nvSpPr>
        <p:spPr>
          <a:xfrm>
            <a:off x="685800" y="838200"/>
            <a:ext cx="5105400" cy="523220"/>
          </a:xfrm>
          <a:prstGeom prst="rect">
            <a:avLst/>
          </a:prstGeom>
          <a:noFill/>
        </p:spPr>
        <p:txBody>
          <a:bodyPr wrap="square" rtlCol="0">
            <a:spAutoFit/>
          </a:bodyPr>
          <a:lstStyle/>
          <a:p>
            <a:r>
              <a:rPr lang="en-US" sz="2800" dirty="0" smtClean="0">
                <a:solidFill>
                  <a:schemeClr val="bg1"/>
                </a:solidFill>
              </a:rPr>
              <a:t>Storing String:</a:t>
            </a:r>
            <a:endParaRPr lang="en-US" sz="2800" dirty="0">
              <a:solidFill>
                <a:schemeClr val="bg1"/>
              </a:solidFill>
            </a:endParaRPr>
          </a:p>
        </p:txBody>
      </p:sp>
      <p:sp>
        <p:nvSpPr>
          <p:cNvPr id="6" name="TextBox 5"/>
          <p:cNvSpPr txBox="1"/>
          <p:nvPr/>
        </p:nvSpPr>
        <p:spPr>
          <a:xfrm>
            <a:off x="3276600" y="868740"/>
            <a:ext cx="5105400" cy="461665"/>
          </a:xfrm>
          <a:prstGeom prst="rect">
            <a:avLst/>
          </a:prstGeom>
          <a:noFill/>
        </p:spPr>
        <p:txBody>
          <a:bodyPr wrap="square" rtlCol="0">
            <a:spAutoFit/>
          </a:bodyPr>
          <a:lstStyle/>
          <a:p>
            <a:pPr marL="457200" indent="-457200"/>
            <a:r>
              <a:rPr lang="en-US" sz="2400" dirty="0" smtClean="0">
                <a:solidFill>
                  <a:schemeClr val="bg1"/>
                </a:solidFill>
              </a:rPr>
              <a:t>2.	Variable length structure</a:t>
            </a:r>
          </a:p>
        </p:txBody>
      </p:sp>
      <p:sp>
        <p:nvSpPr>
          <p:cNvPr id="12" name="TextBox 11"/>
          <p:cNvSpPr txBox="1"/>
          <p:nvPr/>
        </p:nvSpPr>
        <p:spPr>
          <a:xfrm>
            <a:off x="990600" y="1524000"/>
            <a:ext cx="7010400" cy="461665"/>
          </a:xfrm>
          <a:prstGeom prst="rect">
            <a:avLst/>
          </a:prstGeom>
          <a:noFill/>
        </p:spPr>
        <p:txBody>
          <a:bodyPr wrap="square" rtlCol="0">
            <a:spAutoFit/>
          </a:bodyPr>
          <a:lstStyle/>
          <a:p>
            <a:r>
              <a:rPr lang="en-US" sz="2400" dirty="0" smtClean="0">
                <a:solidFill>
                  <a:schemeClr val="bg1"/>
                </a:solidFill>
              </a:rPr>
              <a:t>One can use the length of the string</a:t>
            </a:r>
            <a:endParaRPr lang="en-US" sz="2400" dirty="0">
              <a:solidFill>
                <a:schemeClr val="bg1"/>
              </a:solidFill>
            </a:endParaRPr>
          </a:p>
        </p:txBody>
      </p:sp>
      <p:pic>
        <p:nvPicPr>
          <p:cNvPr id="2050" name="Picture 2"/>
          <p:cNvPicPr>
            <a:picLocks noChangeAspect="1" noChangeArrowheads="1"/>
          </p:cNvPicPr>
          <p:nvPr/>
        </p:nvPicPr>
        <p:blipFill>
          <a:blip r:embed="rId2" cstate="print"/>
          <a:srcRect/>
          <a:stretch>
            <a:fillRect/>
          </a:stretch>
        </p:blipFill>
        <p:spPr bwMode="auto">
          <a:xfrm>
            <a:off x="381000" y="2667000"/>
            <a:ext cx="8067675" cy="2752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718</TotalTime>
  <Words>1351</Words>
  <Application>Microsoft Office PowerPoint</Application>
  <PresentationFormat>On-screen Show (4:3)</PresentationFormat>
  <Paragraphs>466</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Kamal</dc:creator>
  <cp:lastModifiedBy>Kamal</cp:lastModifiedBy>
  <cp:revision>69</cp:revision>
  <dcterms:created xsi:type="dcterms:W3CDTF">2018-03-13T11:27:28Z</dcterms:created>
  <dcterms:modified xsi:type="dcterms:W3CDTF">2018-04-08T06:55:11Z</dcterms:modified>
</cp:coreProperties>
</file>