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301" r:id="rId33"/>
    <p:sldId id="304" r:id="rId34"/>
    <p:sldId id="303"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9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600" y="-12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813F2-DC9B-49A9-B5F3-3332C9BB7F45}" type="datetimeFigureOut">
              <a:rPr lang="en-US" smtClean="0"/>
              <a:pPr/>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22A0C-37DD-46AF-ADCD-5FEF7885698D}" type="slidenum">
              <a:rPr lang="en-US" smtClean="0"/>
              <a:pPr/>
              <a:t>‹#›</a:t>
            </a:fld>
            <a:endParaRPr lang="en-US"/>
          </a:p>
        </p:txBody>
      </p:sp>
    </p:spTree>
    <p:extLst>
      <p:ext uri="{BB962C8B-B14F-4D97-AF65-F5344CB8AC3E}">
        <p14:creationId xmlns="" xmlns:p14="http://schemas.microsoft.com/office/powerpoint/2010/main" val="42212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822A0C-37DD-46AF-ADCD-5FEF7885698D}" type="slidenum">
              <a:rPr lang="en-US" smtClean="0"/>
              <a:pPr/>
              <a:t>2</a:t>
            </a:fld>
            <a:endParaRPr lang="en-US"/>
          </a:p>
        </p:txBody>
      </p:sp>
    </p:spTree>
    <p:extLst>
      <p:ext uri="{BB962C8B-B14F-4D97-AF65-F5344CB8AC3E}">
        <p14:creationId xmlns="" xmlns:p14="http://schemas.microsoft.com/office/powerpoint/2010/main" val="285436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AF3250-AFC9-483E-84FD-E4B53B4AD6E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40832-3FC2-4926-8E62-11B5DCE621B9}"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352554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52863-8BFD-46E6-ACB8-0826FF1DC7D6}"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2332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94C25-C86F-4C02-9348-235F5F8A1477}"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373511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32413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2E6C5-AEE8-432D-BA21-90DF1CE83F84}"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5880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08F49-79EC-4610-A7A1-FA0AE2CB635B}" type="datetime3">
              <a:rPr lang="en-US" smtClean="0"/>
              <a:pPr/>
              <a:t>28 March 2020</a:t>
            </a:fld>
            <a:endParaRPr lang="en-US"/>
          </a:p>
        </p:txBody>
      </p:sp>
      <p:sp>
        <p:nvSpPr>
          <p:cNvPr id="6" name="Footer Placeholder 5"/>
          <p:cNvSpPr>
            <a:spLocks noGrp="1"/>
          </p:cNvSpPr>
          <p:nvPr>
            <p:ph type="ftr" sz="quarter" idx="11"/>
          </p:nvPr>
        </p:nvSpPr>
        <p:spPr/>
        <p:txBody>
          <a:bodyPr/>
          <a:lstStyle/>
          <a:p>
            <a:r>
              <a:rPr lang="en-US" smtClean="0"/>
              <a:t>CSE 301: Microprocessors, Dept. of Computer Science and Engineering</a:t>
            </a:r>
            <a:endParaRPr lang="en-US"/>
          </a:p>
        </p:txBody>
      </p:sp>
      <p:sp>
        <p:nvSpPr>
          <p:cNvPr id="7" name="Slide Number Placeholder 6"/>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130780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BDCFA6-CEAF-440A-B7D9-A668D7F18373}" type="datetime3">
              <a:rPr lang="en-US" smtClean="0"/>
              <a:pPr/>
              <a:t>28 March 2020</a:t>
            </a:fld>
            <a:endParaRPr lang="en-US"/>
          </a:p>
        </p:txBody>
      </p:sp>
      <p:sp>
        <p:nvSpPr>
          <p:cNvPr id="8" name="Footer Placeholder 7"/>
          <p:cNvSpPr>
            <a:spLocks noGrp="1"/>
          </p:cNvSpPr>
          <p:nvPr>
            <p:ph type="ftr" sz="quarter" idx="11"/>
          </p:nvPr>
        </p:nvSpPr>
        <p:spPr/>
        <p:txBody>
          <a:bodyPr/>
          <a:lstStyle/>
          <a:p>
            <a:r>
              <a:rPr lang="en-US" smtClean="0"/>
              <a:t>CSE 301: Microprocessors, Dept. of Computer Science and Engineering</a:t>
            </a:r>
            <a:endParaRPr lang="en-US"/>
          </a:p>
        </p:txBody>
      </p:sp>
      <p:sp>
        <p:nvSpPr>
          <p:cNvPr id="9" name="Slide Number Placeholder 8"/>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41631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F853F-0A3F-4F84-9BAA-B641498821C7}" type="datetime3">
              <a:rPr lang="en-US" smtClean="0"/>
              <a:pPr/>
              <a:t>28 March 2020</a:t>
            </a:fld>
            <a:endParaRPr lang="en-US"/>
          </a:p>
        </p:txBody>
      </p:sp>
      <p:sp>
        <p:nvSpPr>
          <p:cNvPr id="4" name="Footer Placeholder 3"/>
          <p:cNvSpPr>
            <a:spLocks noGrp="1"/>
          </p:cNvSpPr>
          <p:nvPr>
            <p:ph type="ftr" sz="quarter" idx="11"/>
          </p:nvPr>
        </p:nvSpPr>
        <p:spPr/>
        <p:txBody>
          <a:bodyPr/>
          <a:lstStyle/>
          <a:p>
            <a:r>
              <a:rPr lang="en-US" smtClean="0"/>
              <a:t>CSE 301: Microprocessors, Dept. of Computer Science and Engineering</a:t>
            </a:r>
            <a:endParaRPr lang="en-US"/>
          </a:p>
        </p:txBody>
      </p:sp>
      <p:sp>
        <p:nvSpPr>
          <p:cNvPr id="5" name="Slide Number Placeholder 4"/>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294140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5C7F6-72AB-4768-9CEF-678CC0FB8A1A}" type="datetime3">
              <a:rPr lang="en-US" smtClean="0"/>
              <a:pPr/>
              <a:t>28 March 2020</a:t>
            </a:fld>
            <a:endParaRPr lang="en-US"/>
          </a:p>
        </p:txBody>
      </p:sp>
      <p:sp>
        <p:nvSpPr>
          <p:cNvPr id="3" name="Footer Placeholder 2"/>
          <p:cNvSpPr>
            <a:spLocks noGrp="1"/>
          </p:cNvSpPr>
          <p:nvPr>
            <p:ph type="ftr" sz="quarter" idx="11"/>
          </p:nvPr>
        </p:nvSpPr>
        <p:spPr/>
        <p:txBody>
          <a:bodyPr/>
          <a:lstStyle/>
          <a:p>
            <a:r>
              <a:rPr lang="en-US" smtClean="0"/>
              <a:t>CSE 301: Microprocessors, Dept. of Computer Science and Engineering</a:t>
            </a:r>
            <a:endParaRPr lang="en-US"/>
          </a:p>
        </p:txBody>
      </p:sp>
      <p:sp>
        <p:nvSpPr>
          <p:cNvPr id="4" name="Slide Number Placeholder 3"/>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274549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8B8BF-3646-4E59-A1D3-AA85EB34A13E}" type="datetime3">
              <a:rPr lang="en-US" smtClean="0"/>
              <a:pPr/>
              <a:t>28 March 2020</a:t>
            </a:fld>
            <a:endParaRPr lang="en-US"/>
          </a:p>
        </p:txBody>
      </p:sp>
      <p:sp>
        <p:nvSpPr>
          <p:cNvPr id="6" name="Footer Placeholder 5"/>
          <p:cNvSpPr>
            <a:spLocks noGrp="1"/>
          </p:cNvSpPr>
          <p:nvPr>
            <p:ph type="ftr" sz="quarter" idx="11"/>
          </p:nvPr>
        </p:nvSpPr>
        <p:spPr/>
        <p:txBody>
          <a:bodyPr/>
          <a:lstStyle/>
          <a:p>
            <a:r>
              <a:rPr lang="en-US" smtClean="0"/>
              <a:t>CSE 301: Microprocessors, Dept. of Computer Science and Engineering</a:t>
            </a:r>
            <a:endParaRPr lang="en-US"/>
          </a:p>
        </p:txBody>
      </p:sp>
      <p:sp>
        <p:nvSpPr>
          <p:cNvPr id="7" name="Slide Number Placeholder 6"/>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422786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5822-9269-46E2-99B2-42F69AEDB5A5}" type="datetime3">
              <a:rPr lang="en-US" smtClean="0"/>
              <a:pPr/>
              <a:t>28 March 2020</a:t>
            </a:fld>
            <a:endParaRPr lang="en-US"/>
          </a:p>
        </p:txBody>
      </p:sp>
      <p:sp>
        <p:nvSpPr>
          <p:cNvPr id="6" name="Footer Placeholder 5"/>
          <p:cNvSpPr>
            <a:spLocks noGrp="1"/>
          </p:cNvSpPr>
          <p:nvPr>
            <p:ph type="ftr" sz="quarter" idx="11"/>
          </p:nvPr>
        </p:nvSpPr>
        <p:spPr/>
        <p:txBody>
          <a:bodyPr/>
          <a:lstStyle/>
          <a:p>
            <a:r>
              <a:rPr lang="en-US" smtClean="0"/>
              <a:t>CSE 301: Microprocessors, Dept. of Computer Science and Engineering</a:t>
            </a:r>
            <a:endParaRPr lang="en-US"/>
          </a:p>
        </p:txBody>
      </p:sp>
      <p:sp>
        <p:nvSpPr>
          <p:cNvPr id="7" name="Slide Number Placeholder 6"/>
          <p:cNvSpPr>
            <a:spLocks noGrp="1"/>
          </p:cNvSpPr>
          <p:nvPr>
            <p:ph type="sldNum" sz="quarter" idx="12"/>
          </p:nvPr>
        </p:nvSpPr>
        <p:spPr/>
        <p:txBody>
          <a:body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72774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946F0-076E-4878-975A-CDB4E93E8F56}" type="datetime3">
              <a:rPr lang="en-US" smtClean="0"/>
              <a:pPr/>
              <a:t>28 March 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CSE 301: Microprocessors, Dept. of Computer Science and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8CFFE-504E-48E2-9562-8F7E4BA14AAB}" type="slidenum">
              <a:rPr lang="en-US" smtClean="0"/>
              <a:pPr/>
              <a:t>‹#›</a:t>
            </a:fld>
            <a:endParaRPr lang="en-US"/>
          </a:p>
        </p:txBody>
      </p:sp>
    </p:spTree>
    <p:extLst>
      <p:ext uri="{BB962C8B-B14F-4D97-AF65-F5344CB8AC3E}">
        <p14:creationId xmlns="" xmlns:p14="http://schemas.microsoft.com/office/powerpoint/2010/main" val="285302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uy.geni.us/Proxy.ashx?TSID=14154&amp;GR_URL=https://www.amazon.com/dp/B072KTSCCS?tag=pcworld02-20&amp;linkCode=ogi&amp;th=1&amp;psc=1&amp;ascsubtag=US-001-3199955-000-1438877-web-2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techterms.com/definition/dualcore" TargetMode="External"/><Relationship Id="rId3" Type="http://schemas.openxmlformats.org/officeDocument/2006/relationships/hyperlink" Target="https://techterms.com/definition/cpu" TargetMode="External"/><Relationship Id="rId7" Type="http://schemas.openxmlformats.org/officeDocument/2006/relationships/hyperlink" Target="https://techterms.com/definition/bus" TargetMode="External"/><Relationship Id="rId2" Type="http://schemas.openxmlformats.org/officeDocument/2006/relationships/hyperlink" Target="https://techterms.com/definition/processor" TargetMode="External"/><Relationship Id="rId1" Type="http://schemas.openxmlformats.org/officeDocument/2006/relationships/slideLayout" Target="../slideLayouts/slideLayout2.xml"/><Relationship Id="rId6" Type="http://schemas.openxmlformats.org/officeDocument/2006/relationships/hyperlink" Target="https://techterms.com/definition/multiprocessing" TargetMode="External"/><Relationship Id="rId5" Type="http://schemas.openxmlformats.org/officeDocument/2006/relationships/hyperlink" Target="https://techterms.com/definition/clockspeed" TargetMode="External"/><Relationship Id="rId10" Type="http://schemas.openxmlformats.org/officeDocument/2006/relationships/hyperlink" Target="https://techterms.com/definition/pc" TargetMode="External"/><Relationship Id="rId4" Type="http://schemas.openxmlformats.org/officeDocument/2006/relationships/hyperlink" Target="https://techterms.com/definition/multi-core" TargetMode="External"/><Relationship Id="rId9" Type="http://schemas.openxmlformats.org/officeDocument/2006/relationships/hyperlink" Target="https://techterms.com/definition/quadcor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774825"/>
          </a:xfrm>
        </p:spPr>
        <p:txBody>
          <a:bodyPr/>
          <a:lstStyle/>
          <a:p>
            <a:r>
              <a:rPr lang="en-US" b="1" dirty="0" smtClean="0">
                <a:latin typeface="Times New Roman" pitchFamily="18" charset="0"/>
                <a:cs typeface="Times New Roman" pitchFamily="18" charset="0"/>
              </a:rPr>
              <a:t>CSE 301</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Microprocessors</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124200"/>
            <a:ext cx="6400800" cy="2362200"/>
          </a:xfrm>
        </p:spPr>
        <p:txBody>
          <a:bodyPr>
            <a:normAutofit fontScale="85000" lnSpcReduction="10000"/>
          </a:bodyPr>
          <a:lstStyle/>
          <a:p>
            <a:r>
              <a:rPr lang="en-US" sz="3300" b="1" dirty="0" smtClean="0">
                <a:latin typeface="Times New Roman" pitchFamily="18" charset="0"/>
                <a:cs typeface="Times New Roman" pitchFamily="18" charset="0"/>
              </a:rPr>
              <a:t>Dr. Md. </a:t>
            </a:r>
            <a:r>
              <a:rPr lang="en-US" sz="3300" b="1" dirty="0" err="1" smtClean="0">
                <a:latin typeface="Times New Roman" pitchFamily="18" charset="0"/>
                <a:cs typeface="Times New Roman" pitchFamily="18" charset="0"/>
              </a:rPr>
              <a:t>Sujan</a:t>
            </a:r>
            <a:r>
              <a:rPr lang="en-US" sz="3300" b="1" dirty="0" smtClean="0">
                <a:latin typeface="Times New Roman" pitchFamily="18" charset="0"/>
                <a:cs typeface="Times New Roman" pitchFamily="18" charset="0"/>
              </a:rPr>
              <a:t> Ali</a:t>
            </a:r>
          </a:p>
          <a:p>
            <a:r>
              <a:rPr lang="en-US" dirty="0" smtClean="0">
                <a:latin typeface="Times New Roman" pitchFamily="18" charset="0"/>
                <a:cs typeface="Times New Roman" pitchFamily="18" charset="0"/>
              </a:rPr>
              <a:t>Associate Professor</a:t>
            </a:r>
          </a:p>
          <a:p>
            <a:r>
              <a:rPr lang="en-US" dirty="0" smtClean="0">
                <a:latin typeface="Times New Roman" pitchFamily="18" charset="0"/>
                <a:cs typeface="Times New Roman" pitchFamily="18" charset="0"/>
              </a:rPr>
              <a:t>Dept. of Computer Science and Engineering</a:t>
            </a:r>
          </a:p>
          <a:p>
            <a:r>
              <a:rPr lang="en-US" dirty="0" err="1" smtClean="0">
                <a:latin typeface="Times New Roman" pitchFamily="18" charset="0"/>
                <a:cs typeface="Times New Roman" pitchFamily="18" charset="0"/>
              </a:rPr>
              <a:t>Jatiya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Kabi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Kazi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Nazrul</a:t>
            </a:r>
            <a:r>
              <a:rPr lang="en-US" dirty="0" smtClean="0">
                <a:latin typeface="Times New Roman" pitchFamily="18" charset="0"/>
                <a:cs typeface="Times New Roman" pitchFamily="18" charset="0"/>
              </a:rPr>
              <a:t> Islam University</a:t>
            </a:r>
          </a:p>
          <a:p>
            <a:r>
              <a:rPr lang="en-US" dirty="0" err="1" smtClean="0">
                <a:latin typeface="Times New Roman" pitchFamily="18" charset="0"/>
                <a:cs typeface="Times New Roman" pitchFamily="18" charset="0"/>
              </a:rPr>
              <a:t>Trishal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Mymensingh</a:t>
            </a:r>
            <a:r>
              <a:rPr lang="en-US" dirty="0" smtClean="0">
                <a:latin typeface="Times New Roman" pitchFamily="18" charset="0"/>
                <a:cs typeface="Times New Roman" pitchFamily="18" charset="0"/>
              </a:rPr>
              <a:t>, Bangladesh</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02196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3" action="ppaction://hlinksldjump"/>
          </p:cNvPr>
          <p:cNvPicPr>
            <a:picLocks noGrp="1" noChangeAspect="1" noChangeArrowheads="1"/>
          </p:cNvPicPr>
          <p:nvPr>
            <p:ph idx="1"/>
          </p:nvPr>
        </p:nvPicPr>
        <p:blipFill>
          <a:blip r:embed="rId4" cstate="print"/>
          <a:srcRect/>
          <a:stretch>
            <a:fillRect/>
          </a:stretch>
        </p:blipFill>
        <p:spPr bwMode="auto">
          <a:xfrm>
            <a:off x="533400" y="990600"/>
            <a:ext cx="2228850" cy="4169261"/>
          </a:xfrm>
          <a:prstGeom prst="rect">
            <a:avLst/>
          </a:prstGeom>
          <a:noFill/>
          <a:ln w="9525">
            <a:noFill/>
            <a:miter lim="800000"/>
            <a:headEnd/>
            <a:tailEnd/>
          </a:ln>
          <a:effectLst/>
        </p:spPr>
      </p:pic>
      <p:sp>
        <p:nvSpPr>
          <p:cNvPr id="5" name="TextBox 4"/>
          <p:cNvSpPr txBox="1"/>
          <p:nvPr/>
        </p:nvSpPr>
        <p:spPr>
          <a:xfrm>
            <a:off x="304800" y="609600"/>
            <a:ext cx="4648200" cy="400110"/>
          </a:xfrm>
          <a:prstGeom prst="rect">
            <a:avLst/>
          </a:prstGeom>
          <a:noFill/>
        </p:spPr>
        <p:txBody>
          <a:bodyPr wrap="square" rtlCol="0">
            <a:spAutoFit/>
          </a:bodyPr>
          <a:lstStyle/>
          <a:p>
            <a:r>
              <a:rPr lang="en-US" sz="2000" b="1" dirty="0" smtClean="0"/>
              <a:t>PROGRAMMABLE TIMERS</a:t>
            </a:r>
            <a:endParaRPr lang="en-US" sz="2000" b="1" dirty="0"/>
          </a:p>
        </p:txBody>
      </p:sp>
      <p:sp>
        <p:nvSpPr>
          <p:cNvPr id="6" name="Right Arrow 5">
            <a:hlinkClick r:id="" action="ppaction://noaction" highlightClick="1"/>
            <a:hlinkHover r:id="" action="ppaction://hlinkshowjump?jump=firstslide" highlightClick="1"/>
          </p:cNvPr>
          <p:cNvSpPr/>
          <p:nvPr/>
        </p:nvSpPr>
        <p:spPr>
          <a:xfrm>
            <a:off x="-304800" y="3505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352800" y="1676400"/>
            <a:ext cx="4572000" cy="1015663"/>
          </a:xfrm>
          <a:prstGeom prst="rect">
            <a:avLst/>
          </a:prstGeom>
          <a:noFill/>
        </p:spPr>
        <p:txBody>
          <a:bodyPr wrap="square" rtlCol="0">
            <a:spAutoFit/>
          </a:bodyPr>
          <a:lstStyle/>
          <a:p>
            <a:pPr>
              <a:buFont typeface="Courier New" pitchFamily="49" charset="0"/>
              <a:buChar char="o"/>
            </a:pPr>
            <a:r>
              <a:rPr lang="en-US" sz="2000" b="1" dirty="0" smtClean="0"/>
              <a:t>  TIMER 0 AND 1 FOR EXTERNAL USE</a:t>
            </a:r>
          </a:p>
          <a:p>
            <a:pPr>
              <a:buFont typeface="Courier New" pitchFamily="49" charset="0"/>
              <a:buChar char="o"/>
            </a:pPr>
            <a:r>
              <a:rPr lang="en-US" sz="2000" b="1" dirty="0" smtClean="0"/>
              <a:t>  TIMER 2 WATCH DOG TIMER-</a:t>
            </a:r>
            <a:r>
              <a:rPr lang="en-US" sz="2000" dirty="0" smtClean="0"/>
              <a:t> </a:t>
            </a:r>
            <a:r>
              <a:rPr lang="en-US" sz="2000" i="1" dirty="0" smtClean="0"/>
              <a:t>It can </a:t>
            </a:r>
            <a:r>
              <a:rPr lang="en-US" sz="2000" i="1" dirty="0"/>
              <a:t>provide a clock to the other timers</a:t>
            </a:r>
            <a:endParaRPr lang="en-US"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ox(in)">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
        <p:nvSpPr>
          <p:cNvPr id="5" name="Right Arrow 4">
            <a:hlinkClick r:id="" action="ppaction://noaction" highlightClick="1"/>
            <a:hlinkHover r:id="" action="ppaction://hlinkshowjump?jump=firstslide" highlightClick="1"/>
          </p:cNvPr>
          <p:cNvSpPr/>
          <p:nvPr/>
        </p:nvSpPr>
        <p:spPr>
          <a:xfrm>
            <a:off x="5715000" y="4495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3" action="ppaction://hlinksldjump"/>
          </p:cNvPr>
          <p:cNvPicPr>
            <a:picLocks noGrp="1" noChangeAspect="1" noChangeArrowheads="1"/>
          </p:cNvPicPr>
          <p:nvPr>
            <p:ph idx="1"/>
          </p:nvPr>
        </p:nvPicPr>
        <p:blipFill>
          <a:blip r:embed="rId4" cstate="print"/>
          <a:srcRect/>
          <a:stretch>
            <a:fillRect/>
          </a:stretch>
        </p:blipFill>
        <p:spPr bwMode="auto">
          <a:xfrm>
            <a:off x="609600" y="1371600"/>
            <a:ext cx="3333750" cy="3770313"/>
          </a:xfrm>
          <a:prstGeom prst="rect">
            <a:avLst/>
          </a:prstGeom>
          <a:noFill/>
          <a:ln w="9525">
            <a:noFill/>
            <a:miter lim="800000"/>
            <a:headEnd/>
            <a:tailEnd/>
          </a:ln>
          <a:effectLst/>
        </p:spPr>
      </p:pic>
      <p:sp>
        <p:nvSpPr>
          <p:cNvPr id="5" name="TextBox 4"/>
          <p:cNvSpPr txBox="1"/>
          <p:nvPr/>
        </p:nvSpPr>
        <p:spPr>
          <a:xfrm>
            <a:off x="609600" y="762000"/>
            <a:ext cx="4343400" cy="400110"/>
          </a:xfrm>
          <a:prstGeom prst="rect">
            <a:avLst/>
          </a:prstGeom>
          <a:noFill/>
        </p:spPr>
        <p:txBody>
          <a:bodyPr wrap="square" rtlCol="0">
            <a:spAutoFit/>
          </a:bodyPr>
          <a:lstStyle/>
          <a:p>
            <a:r>
              <a:rPr lang="en-US" sz="2000" b="1" dirty="0" smtClean="0"/>
              <a:t>PROGRAMMABLE DMA UNIT</a:t>
            </a:r>
            <a:endParaRPr lang="en-US" sz="2000" b="1" dirty="0"/>
          </a:p>
        </p:txBody>
      </p:sp>
      <p:sp>
        <p:nvSpPr>
          <p:cNvPr id="6" name="Right Arrow 5">
            <a:hlinkClick r:id="" action="ppaction://noaction" highlightClick="1"/>
            <a:hlinkHover r:id="" action="ppaction://hlinkshowjump?jump=firstslide" highlightClick="1"/>
          </p:cNvPr>
          <p:cNvSpPr/>
          <p:nvPr/>
        </p:nvSpPr>
        <p:spPr>
          <a:xfrm>
            <a:off x="-228600" y="3352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8600" y="1981200"/>
            <a:ext cx="4800600" cy="3323987"/>
          </a:xfrm>
          <a:prstGeom prst="rect">
            <a:avLst/>
          </a:prstGeom>
          <a:noFill/>
        </p:spPr>
        <p:txBody>
          <a:bodyPr wrap="square" rtlCol="0">
            <a:spAutoFit/>
          </a:bodyPr>
          <a:lstStyle/>
          <a:p>
            <a:pPr>
              <a:lnSpc>
                <a:spcPct val="150000"/>
              </a:lnSpc>
              <a:buFont typeface="Courier New" pitchFamily="49" charset="0"/>
              <a:buChar char="o"/>
            </a:pPr>
            <a:r>
              <a:rPr lang="en-US" sz="2000" b="1" dirty="0" smtClean="0"/>
              <a:t>   TO TRANSFER DATA WITHOUT GOING THROUGH CPU </a:t>
            </a:r>
          </a:p>
          <a:p>
            <a:pPr>
              <a:lnSpc>
                <a:spcPct val="150000"/>
              </a:lnSpc>
              <a:buFont typeface="Courier New" pitchFamily="49" charset="0"/>
              <a:buChar char="o"/>
            </a:pPr>
            <a:r>
              <a:rPr lang="en-US" sz="2000" b="1" dirty="0" smtClean="0"/>
              <a:t>  LIKE 8237</a:t>
            </a:r>
          </a:p>
          <a:p>
            <a:pPr>
              <a:lnSpc>
                <a:spcPct val="150000"/>
              </a:lnSpc>
              <a:buFont typeface="Courier New" pitchFamily="49" charset="0"/>
              <a:buChar char="o"/>
            </a:pPr>
            <a:r>
              <a:rPr lang="en-US" sz="2000" b="1" dirty="0" smtClean="0"/>
              <a:t>  IT CAN TRANSFER DATA </a:t>
            </a:r>
          </a:p>
          <a:p>
            <a:pPr>
              <a:lnSpc>
                <a:spcPct val="150000"/>
              </a:lnSpc>
            </a:pPr>
            <a:r>
              <a:rPr lang="en-US" sz="2000" b="1" dirty="0" smtClean="0"/>
              <a:t>     -BETWEEN  MEMORY LOCATIONS, </a:t>
            </a:r>
          </a:p>
          <a:p>
            <a:pPr>
              <a:lnSpc>
                <a:spcPct val="150000"/>
              </a:lnSpc>
            </a:pPr>
            <a:r>
              <a:rPr lang="en-US" sz="2000" b="1" dirty="0" smtClean="0"/>
              <a:t>     -BETWEEN MEMORY AND I/O,</a:t>
            </a:r>
          </a:p>
          <a:p>
            <a:pPr>
              <a:lnSpc>
                <a:spcPct val="150000"/>
              </a:lnSpc>
            </a:pPr>
            <a:r>
              <a:rPr lang="en-US" sz="2000" b="1" dirty="0" smtClean="0"/>
              <a:t> OR BETWEEN I/O DEVICES</a:t>
            </a:r>
            <a:r>
              <a:rPr lang="en-US" sz="2000" b="1" dirty="0" smtClean="0">
                <a:solidFill>
                  <a:srgbClr val="FF0000"/>
                </a:solidFill>
              </a:rPr>
              <a:t>. </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ox(in)">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
        <p:nvSpPr>
          <p:cNvPr id="5" name="Right Arrow 4">
            <a:hlinkClick r:id="" action="ppaction://noaction" highlightClick="1"/>
            <a:hlinkHover r:id="" action="ppaction://hlinkshowjump?jump=firstslide" highlightClick="1"/>
          </p:cNvPr>
          <p:cNvSpPr/>
          <p:nvPr/>
        </p:nvSpPr>
        <p:spPr>
          <a:xfrm>
            <a:off x="3200400" y="4572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xit" presetSubtype="0" fill="hold" grpId="1" nodeType="clickEffect">
                                  <p:stCondLst>
                                    <p:cond delay="0"/>
                                  </p:stCondLst>
                                  <p:childTnLst>
                                    <p:anim from="(ppt_x)" to="(ppt_x+1)" calcmode="lin" valueType="num">
                                      <p:cBhvr>
                                        <p:cTn id="14" dur="1000">
                                          <p:stCondLst>
                                            <p:cond delay="0"/>
                                          </p:stCondLst>
                                        </p:cTn>
                                        <p:tgtEl>
                                          <p:spTgt spid="5"/>
                                        </p:tgtEl>
                                        <p:attrNameLst>
                                          <p:attrName>ppt_x</p:attrName>
                                        </p:attrNameLst>
                                      </p:cBhvr>
                                    </p:anim>
                                    <p:anim from="0" to="-1.0" calcmode="lin" valueType="num">
                                      <p:cBhvr>
                                        <p:cTn id="15" dur="200" accel="50000">
                                          <p:stCondLst>
                                            <p:cond delay="0"/>
                                          </p:stCondLst>
                                        </p:cTn>
                                        <p:tgtEl>
                                          <p:spTgt spid="5"/>
                                        </p:tgtEl>
                                        <p:attrNameLst>
                                          <p:attrName>xshear</p:attrName>
                                        </p:attrNameLst>
                                      </p:cBhvr>
                                    </p:anim>
                                    <p:set>
                                      <p:cBhvr>
                                        <p:cTn id="16" dur="800">
                                          <p:stCondLst>
                                            <p:cond delay="200"/>
                                          </p:stCondLst>
                                        </p:cTn>
                                        <p:tgtEl>
                                          <p:spTgt spid="5"/>
                                        </p:tgtEl>
                                        <p:attrNameLst>
                                          <p:attrName>xshear</p:attrName>
                                        </p:attrNameLst>
                                      </p:cBhvr>
                                      <p:to>
                                        <p:strVal val="-1.0"/>
                                      </p:to>
                                    </p:set>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hlinkClick r:id="rId3" action="ppaction://hlinksldjump"/>
          </p:cNvPr>
          <p:cNvPicPr>
            <a:picLocks noGrp="1" noChangeAspect="1" noChangeArrowheads="1"/>
          </p:cNvPicPr>
          <p:nvPr>
            <p:ph idx="1"/>
          </p:nvPr>
        </p:nvPicPr>
        <p:blipFill>
          <a:blip r:embed="rId4" cstate="print"/>
          <a:srcRect/>
          <a:stretch>
            <a:fillRect/>
          </a:stretch>
        </p:blipFill>
        <p:spPr bwMode="auto">
          <a:xfrm>
            <a:off x="533400" y="1219200"/>
            <a:ext cx="3420197" cy="3719608"/>
          </a:xfrm>
          <a:prstGeom prst="rect">
            <a:avLst/>
          </a:prstGeom>
          <a:noFill/>
          <a:ln w="9525">
            <a:noFill/>
            <a:miter lim="800000"/>
            <a:headEnd/>
            <a:tailEnd/>
          </a:ln>
          <a:effectLst/>
        </p:spPr>
      </p:pic>
      <p:sp>
        <p:nvSpPr>
          <p:cNvPr id="7" name="TextBox 6"/>
          <p:cNvSpPr txBox="1"/>
          <p:nvPr/>
        </p:nvSpPr>
        <p:spPr>
          <a:xfrm>
            <a:off x="381000" y="685800"/>
            <a:ext cx="4038600" cy="400110"/>
          </a:xfrm>
          <a:prstGeom prst="rect">
            <a:avLst/>
          </a:prstGeom>
          <a:noFill/>
        </p:spPr>
        <p:txBody>
          <a:bodyPr wrap="square" rtlCol="0">
            <a:spAutoFit/>
          </a:bodyPr>
          <a:lstStyle/>
          <a:p>
            <a:r>
              <a:rPr lang="en-US" sz="2000" b="1" dirty="0" smtClean="0"/>
              <a:t>PROGRAMMABLE CHIP SELECT UNIT</a:t>
            </a:r>
            <a:endParaRPr lang="en-US" sz="2000" b="1" dirty="0"/>
          </a:p>
        </p:txBody>
      </p:sp>
      <p:sp>
        <p:nvSpPr>
          <p:cNvPr id="8" name="Right Arrow 7">
            <a:hlinkClick r:id="" action="ppaction://noaction" highlightClick="1"/>
            <a:hlinkHover r:id="rId5" action="ppaction://hlinksldjump" highlightClick="1"/>
          </p:cNvPr>
          <p:cNvSpPr/>
          <p:nvPr/>
        </p:nvSpPr>
        <p:spPr>
          <a:xfrm>
            <a:off x="-304800" y="2362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191000" y="1905000"/>
            <a:ext cx="4114800" cy="967957"/>
          </a:xfrm>
          <a:prstGeom prst="rect">
            <a:avLst/>
          </a:prstGeom>
          <a:noFill/>
        </p:spPr>
        <p:txBody>
          <a:bodyPr wrap="square" rtlCol="0">
            <a:spAutoFit/>
          </a:bodyPr>
          <a:lstStyle/>
          <a:p>
            <a:pPr>
              <a:lnSpc>
                <a:spcPct val="150000"/>
              </a:lnSpc>
              <a:buFont typeface="Courier New" pitchFamily="49" charset="0"/>
              <a:buChar char="o"/>
            </a:pPr>
            <a:r>
              <a:rPr lang="en-US" sz="2000" b="1" dirty="0" smtClean="0"/>
              <a:t>  PROGRAMMABLE  BUILT  IN  MEMORY  AND  I/O DECODER</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box(in)">
                                      <p:cBhvr>
                                        <p:cTn id="15"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799" y="935182"/>
            <a:ext cx="8001000" cy="5078313"/>
          </a:xfrm>
          <a:prstGeom prst="rect">
            <a:avLst/>
          </a:prstGeom>
        </p:spPr>
        <p:txBody>
          <a:bodyPr wrap="square">
            <a:spAutoFit/>
          </a:bodyPr>
          <a:lstStyle/>
          <a:p>
            <a:r>
              <a:rPr lang="en-US" dirty="0">
                <a:solidFill>
                  <a:srgbClr val="7030A0"/>
                </a:solidFill>
              </a:rPr>
              <a:t> </a:t>
            </a:r>
            <a:endParaRPr lang="en-IN" dirty="0">
              <a:solidFill>
                <a:srgbClr val="7030A0"/>
              </a:solidFill>
            </a:endParaRPr>
          </a:p>
          <a:p>
            <a:r>
              <a:rPr lang="en-US" b="1" dirty="0">
                <a:latin typeface="Times New Roman" pitchFamily="18" charset="0"/>
                <a:cs typeface="Times New Roman" pitchFamily="18" charset="0"/>
              </a:rPr>
              <a:t>The 10 additional instructions that the 80186 has are as follows:</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 </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ENTER			— Enter a procedure</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LEAVE			— Leave a procedure</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BOUND			— Check if an array index in a register is in range of </a:t>
            </a:r>
            <a:r>
              <a:rPr lang="en-US" dirty="0" smtClean="0">
                <a:latin typeface="Times New Roman" pitchFamily="18" charset="0"/>
                <a:cs typeface="Times New Roman" pitchFamily="18" charset="0"/>
              </a:rPr>
              <a:t>array</a:t>
            </a:r>
          </a:p>
          <a:p>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INS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Input string byte or string word</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OUTS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Output string byte or string word</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PUSHA			— Push all registers on stack</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POPA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Pop all registers off stack</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PUSH immediate		— Push immediate number on stack</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IMUL destination register,	— Immediate x source to destination</a:t>
            </a:r>
            <a:endParaRPr lang="en-IN" dirty="0">
              <a:latin typeface="Times New Roman" pitchFamily="18" charset="0"/>
              <a:cs typeface="Times New Roman" pitchFamily="18" charset="0"/>
            </a:endParaRPr>
          </a:p>
          <a:p>
            <a:r>
              <a:rPr lang="en-US" dirty="0" smtClean="0">
                <a:latin typeface="Times New Roman" pitchFamily="18" charset="0"/>
                <a:cs typeface="Times New Roman" pitchFamily="18" charset="0"/>
              </a:rPr>
              <a:t>                                                         source</a:t>
            </a:r>
            <a:r>
              <a:rPr lang="en-US" dirty="0">
                <a:latin typeface="Times New Roman" pitchFamily="18" charset="0"/>
                <a:cs typeface="Times New Roman" pitchFamily="18" charset="0"/>
              </a:rPr>
              <a:t>, immediate</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SHIFT/ROTATE	</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Shift register or memory contents specified </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immediate</a:t>
            </a:r>
            <a:r>
              <a:rPr lang="en-I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destination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immediate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number </a:t>
            </a:r>
            <a:r>
              <a:rPr lang="en-US" dirty="0">
                <a:latin typeface="Times New Roman" pitchFamily="18" charset="0"/>
                <a:cs typeface="Times New Roman" pitchFamily="18" charset="0"/>
              </a:rPr>
              <a:t>of times</a:t>
            </a:r>
            <a:endParaRPr lang="en-IN" dirty="0">
              <a:latin typeface="Times New Roman" pitchFamily="18" charset="0"/>
              <a:cs typeface="Times New Roman" pitchFamily="18" charset="0"/>
            </a:endParaRPr>
          </a:p>
          <a:p>
            <a:r>
              <a:rPr lang="en-US" dirty="0">
                <a:solidFill>
                  <a:srgbClr val="7030A0"/>
                </a:solidFill>
              </a:rPr>
              <a:t> </a:t>
            </a:r>
            <a:endParaRPr lang="en-IN"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80286</a:t>
            </a:r>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17</a:t>
            </a:fld>
            <a:endParaRPr lang="en-US"/>
          </a:p>
        </p:txBody>
      </p:sp>
      <p:pic>
        <p:nvPicPr>
          <p:cNvPr id="7" name="Picture 4" descr="286"/>
          <p:cNvPicPr>
            <a:picLocks noGrp="1" noChangeAspect="1" noChangeArrowheads="1"/>
          </p:cNvPicPr>
          <p:nvPr>
            <p:ph idx="1"/>
          </p:nvPr>
        </p:nvPicPr>
        <p:blipFill>
          <a:blip r:embed="rId2"/>
          <a:srcRect/>
          <a:stretch>
            <a:fillRect/>
          </a:stretch>
        </p:blipFill>
        <p:spPr bwMode="auto">
          <a:xfrm>
            <a:off x="2819400" y="1524000"/>
            <a:ext cx="3657600"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80286</a:t>
            </a:r>
            <a:endParaRPr lang="en-US" dirty="0"/>
          </a:p>
        </p:txBody>
      </p:sp>
      <p:sp>
        <p:nvSpPr>
          <p:cNvPr id="3" name="Content Placeholder 2"/>
          <p:cNvSpPr>
            <a:spLocks noGrp="1"/>
          </p:cNvSpPr>
          <p:nvPr>
            <p:ph idx="1"/>
          </p:nvPr>
        </p:nvSpPr>
        <p:spPr/>
        <p:txBody>
          <a:bodyPr/>
          <a:lstStyle/>
          <a:p>
            <a:pPr algn="just">
              <a:buFont typeface="Wingdings" pitchFamily="2" charset="2"/>
              <a:buChar char="ü"/>
            </a:pPr>
            <a:r>
              <a:rPr lang="en-US" sz="2400" b="1" dirty="0" smtClean="0">
                <a:latin typeface="Times New Roman" pitchFamily="18" charset="0"/>
                <a:cs typeface="Times New Roman" pitchFamily="18" charset="0"/>
              </a:rPr>
              <a:t>80286 microprocessor</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Increased the number of address lines, </a:t>
            </a:r>
          </a:p>
          <a:p>
            <a:pPr algn="just"/>
            <a:r>
              <a:rPr lang="en-US" sz="2400" dirty="0" smtClean="0">
                <a:latin typeface="Times New Roman" pitchFamily="18" charset="0"/>
                <a:cs typeface="Times New Roman" pitchFamily="18" charset="0"/>
              </a:rPr>
              <a:t>raising the number of possible addresses from </a:t>
            </a:r>
          </a:p>
          <a:p>
            <a:pPr algn="just"/>
            <a:r>
              <a:rPr lang="en-US" sz="2400" dirty="0" smtClean="0">
                <a:latin typeface="Times New Roman" pitchFamily="18" charset="0"/>
                <a:cs typeface="Times New Roman" pitchFamily="18" charset="0"/>
              </a:rPr>
              <a:t>1 MB to 16 MB’s</a:t>
            </a:r>
          </a:p>
          <a:p>
            <a:pPr algn="just"/>
            <a:r>
              <a:rPr lang="en-US" sz="2400" dirty="0" smtClean="0">
                <a:latin typeface="Times New Roman" pitchFamily="18" charset="0"/>
                <a:cs typeface="Times New Roman" pitchFamily="18" charset="0"/>
              </a:rPr>
              <a:t>Used by IBM in their IBM PC-AT computer</a:t>
            </a:r>
          </a:p>
          <a:p>
            <a:pPr algn="just"/>
            <a:r>
              <a:rPr lang="en-US" sz="2400" dirty="0" smtClean="0">
                <a:latin typeface="Times New Roman" pitchFamily="18" charset="0"/>
                <a:cs typeface="Times New Roman" pitchFamily="18" charset="0"/>
              </a:rPr>
              <a:t>Ran at a max of 20 MHz</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itchFamily="18" charset="0"/>
                <a:cs typeface="Times New Roman" pitchFamily="18" charset="0"/>
              </a:rPr>
              <a:t>Architecture of 80286</a:t>
            </a:r>
            <a:endParaRPr lang="en-US"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19</a:t>
            </a:fld>
            <a:endParaRPr lang="en-US"/>
          </a:p>
        </p:txBody>
      </p:sp>
      <p:pic>
        <p:nvPicPr>
          <p:cNvPr id="7"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371600"/>
            <a:ext cx="8229600"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838200"/>
          </a:xfrm>
        </p:spPr>
        <p:txBody>
          <a:bodyPr>
            <a:normAutofit/>
          </a:bodyPr>
          <a:lstStyle/>
          <a:p>
            <a:pPr marL="0" indent="0" algn="ctr">
              <a:buNone/>
            </a:pPr>
            <a:r>
              <a:rPr lang="en-US" sz="4000" b="1" dirty="0" smtClean="0">
                <a:latin typeface="Times New Roman" pitchFamily="18" charset="0"/>
                <a:cs typeface="Times New Roman" pitchFamily="18" charset="0"/>
              </a:rPr>
              <a:t>Overview of Other Processors</a:t>
            </a:r>
            <a:endParaRPr lang="en-US" sz="40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74AD717-38BD-4DCF-B675-D0BA1A2297D5}"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a:t>
            </a:fld>
            <a:endParaRPr lang="en-US"/>
          </a:p>
        </p:txBody>
      </p:sp>
      <p:pic>
        <p:nvPicPr>
          <p:cNvPr id="35841" name="Picture 1" descr="C:\Users\hp\Desktop\main-qimg-65cac621f33922bd69e0c65aa8badc52.jpg"/>
          <p:cNvPicPr>
            <a:picLocks noChangeAspect="1" noChangeArrowheads="1"/>
          </p:cNvPicPr>
          <p:nvPr/>
        </p:nvPicPr>
        <p:blipFill>
          <a:blip r:embed="rId3"/>
          <a:srcRect/>
          <a:stretch>
            <a:fillRect/>
          </a:stretch>
        </p:blipFill>
        <p:spPr bwMode="auto">
          <a:xfrm>
            <a:off x="4343400" y="1905000"/>
            <a:ext cx="4343400" cy="3733800"/>
          </a:xfrm>
          <a:prstGeom prst="rect">
            <a:avLst/>
          </a:prstGeom>
          <a:noFill/>
        </p:spPr>
      </p:pic>
      <p:pic>
        <p:nvPicPr>
          <p:cNvPr id="35842" name="Picture 2" descr="C:\Users\hp\Desktop\80186.jpg"/>
          <p:cNvPicPr>
            <a:picLocks noChangeAspect="1" noChangeArrowheads="1"/>
          </p:cNvPicPr>
          <p:nvPr/>
        </p:nvPicPr>
        <p:blipFill>
          <a:blip r:embed="rId4"/>
          <a:srcRect/>
          <a:stretch>
            <a:fillRect/>
          </a:stretch>
        </p:blipFill>
        <p:spPr bwMode="auto">
          <a:xfrm>
            <a:off x="228600" y="1524000"/>
            <a:ext cx="4419600" cy="4724400"/>
          </a:xfrm>
          <a:prstGeom prst="rect">
            <a:avLst/>
          </a:prstGeom>
          <a:noFill/>
        </p:spPr>
      </p:pic>
    </p:spTree>
    <p:extLst>
      <p:ext uri="{BB962C8B-B14F-4D97-AF65-F5344CB8AC3E}">
        <p14:creationId xmlns="" xmlns:p14="http://schemas.microsoft.com/office/powerpoint/2010/main" val="1323382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80386 microprocessor</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800" b="1" dirty="0" smtClean="0">
                <a:latin typeface="Times New Roman" pitchFamily="18" charset="0"/>
                <a:cs typeface="Times New Roman" pitchFamily="18" charset="0"/>
              </a:rPr>
              <a:t>80836 microprocessor features</a:t>
            </a:r>
          </a:p>
          <a:p>
            <a:pPr>
              <a:buNone/>
            </a:pPr>
            <a:endParaRPr lang="en-US" sz="28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32-bit processor</a:t>
            </a:r>
          </a:p>
          <a:p>
            <a:r>
              <a:rPr lang="en-US" sz="2400" dirty="0" smtClean="0">
                <a:latin typeface="Times New Roman" pitchFamily="18" charset="0"/>
                <a:cs typeface="Times New Roman" pitchFamily="18" charset="0"/>
              </a:rPr>
              <a:t>Could use a 16 byte cache</a:t>
            </a:r>
          </a:p>
          <a:p>
            <a:r>
              <a:rPr lang="en-US" sz="2400" dirty="0" smtClean="0">
                <a:latin typeface="Times New Roman" pitchFamily="18" charset="0"/>
                <a:cs typeface="Times New Roman" pitchFamily="18" charset="0"/>
              </a:rPr>
              <a:t>12.5 MHz – 33 MHz</a:t>
            </a:r>
          </a:p>
          <a:p>
            <a:r>
              <a:rPr lang="en-US" sz="2400" dirty="0" smtClean="0">
                <a:latin typeface="Times New Roman" pitchFamily="18" charset="0"/>
                <a:cs typeface="Times New Roman" pitchFamily="18" charset="0"/>
              </a:rPr>
              <a:t>16 Registers</a:t>
            </a:r>
          </a:p>
          <a:p>
            <a:r>
              <a:rPr lang="en-US" sz="2400" dirty="0" smtClean="0">
                <a:latin typeface="Times New Roman" pitchFamily="18" charset="0"/>
                <a:cs typeface="Times New Roman" pitchFamily="18" charset="0"/>
              </a:rPr>
              <a:t>Flags in 32 bit register</a:t>
            </a:r>
          </a:p>
          <a:p>
            <a:r>
              <a:rPr lang="en-US" sz="2400" dirty="0" smtClean="0">
                <a:latin typeface="Times New Roman" pitchFamily="18" charset="0"/>
                <a:cs typeface="Times New Roman" pitchFamily="18" charset="0"/>
              </a:rPr>
              <a:t>275 K transistors</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20</a:t>
            </a:fld>
            <a:endParaRPr lang="en-US"/>
          </a:p>
        </p:txBody>
      </p:sp>
      <p:pic>
        <p:nvPicPr>
          <p:cNvPr id="2049" name="Picture 1" descr="C:\Users\hp\Desktop\80386.jpg"/>
          <p:cNvPicPr>
            <a:picLocks noChangeAspect="1" noChangeArrowheads="1"/>
          </p:cNvPicPr>
          <p:nvPr/>
        </p:nvPicPr>
        <p:blipFill>
          <a:blip r:embed="rId2"/>
          <a:srcRect/>
          <a:stretch>
            <a:fillRect/>
          </a:stretch>
        </p:blipFill>
        <p:spPr bwMode="auto">
          <a:xfrm>
            <a:off x="4572000" y="2209800"/>
            <a:ext cx="3886200" cy="3505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Architecture of 80386</a:t>
            </a:r>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21</a:t>
            </a:fld>
            <a:endParaRPr lang="en-US"/>
          </a:p>
        </p:txBody>
      </p:sp>
      <p:graphicFrame>
        <p:nvGraphicFramePr>
          <p:cNvPr id="1026" name="Object 2"/>
          <p:cNvGraphicFramePr>
            <a:graphicFrameLocks noChangeAspect="1"/>
          </p:cNvGraphicFramePr>
          <p:nvPr>
            <p:ph idx="1"/>
          </p:nvPr>
        </p:nvGraphicFramePr>
        <p:xfrm>
          <a:off x="1524000" y="1447800"/>
          <a:ext cx="6019799" cy="4800600"/>
        </p:xfrm>
        <a:graphic>
          <a:graphicData uri="http://schemas.openxmlformats.org/presentationml/2006/ole">
            <p:oleObj spid="_x0000_s1026" name="Visio" r:id="rId3" imgW="7407250" imgH="7206691" progI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80486 microprocessor</a:t>
            </a:r>
            <a:endParaRPr lang="en-US"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pPr>
              <a:buFont typeface="Wingdings" pitchFamily="2" charset="2"/>
              <a:buChar char="ü"/>
            </a:pPr>
            <a:r>
              <a:rPr lang="en-US" sz="2800" b="1" dirty="0" smtClean="0"/>
              <a:t>80846 microprocessor features</a:t>
            </a:r>
          </a:p>
          <a:p>
            <a:r>
              <a:rPr lang="en-US" sz="2400" dirty="0" smtClean="0">
                <a:latin typeface="Times New Roman" pitchFamily="18" charset="0"/>
                <a:cs typeface="Times New Roman" pitchFamily="18" charset="0"/>
              </a:rPr>
              <a:t>Included math co-processor (DX only)</a:t>
            </a:r>
          </a:p>
          <a:p>
            <a:r>
              <a:rPr lang="en-US" sz="2400" dirty="0" smtClean="0">
                <a:latin typeface="Times New Roman" pitchFamily="18" charset="0"/>
                <a:cs typeface="Times New Roman" pitchFamily="18" charset="0"/>
              </a:rPr>
              <a:t>120 MHz</a:t>
            </a:r>
          </a:p>
          <a:p>
            <a:r>
              <a:rPr lang="en-US" sz="2400" dirty="0" smtClean="0">
                <a:latin typeface="Times New Roman" pitchFamily="18" charset="0"/>
                <a:cs typeface="Times New Roman" pitchFamily="18" charset="0"/>
              </a:rPr>
              <a:t>Increased efficiency</a:t>
            </a:r>
          </a:p>
          <a:p>
            <a:r>
              <a:rPr lang="en-US" sz="2400" dirty="0" smtClean="0">
                <a:latin typeface="Times New Roman" pitchFamily="18" charset="0"/>
                <a:cs typeface="Times New Roman" pitchFamily="18" charset="0"/>
              </a:rPr>
              <a:t>RISC</a:t>
            </a:r>
          </a:p>
          <a:p>
            <a:r>
              <a:rPr lang="en-US" sz="2400" dirty="0" smtClean="0">
                <a:latin typeface="Times New Roman" pitchFamily="18" charset="0"/>
                <a:cs typeface="Times New Roman" pitchFamily="18" charset="0"/>
              </a:rPr>
              <a:t>1.2 M transistors</a:t>
            </a:r>
          </a:p>
          <a:p>
            <a:r>
              <a:rPr lang="en-US" altLang="ko-KR" sz="2400" dirty="0" smtClean="0">
                <a:latin typeface="Times New Roman" charset="0"/>
              </a:rPr>
              <a:t>Intel released 80486 in 1989</a:t>
            </a:r>
          </a:p>
          <a:p>
            <a:r>
              <a:rPr lang="en-US" altLang="ko-KR" sz="2400" dirty="0" smtClean="0">
                <a:latin typeface="Times New Roman" charset="0"/>
              </a:rPr>
              <a:t>redesigned using RISC concept : </a:t>
            </a:r>
          </a:p>
          <a:p>
            <a:pPr lvl="1"/>
            <a:r>
              <a:rPr lang="en-US" altLang="ko-KR" sz="2400" dirty="0" smtClean="0">
                <a:latin typeface="Times New Roman" charset="0"/>
              </a:rPr>
              <a:t>frequently used instruction : a single clock cycle</a:t>
            </a:r>
          </a:p>
          <a:p>
            <a:pPr lvl="1"/>
            <a:r>
              <a:rPr lang="en-US" altLang="ko-KR" sz="2400" dirty="0" smtClean="0">
                <a:latin typeface="Times New Roman" charset="0"/>
              </a:rPr>
              <a:t>new 5-stage execution pipeline</a:t>
            </a:r>
          </a:p>
          <a:p>
            <a:r>
              <a:rPr lang="en-US" altLang="ko-KR" sz="2400" dirty="0" smtClean="0">
                <a:latin typeface="Times New Roman" charset="0"/>
              </a:rPr>
              <a:t>highly integrated</a:t>
            </a:r>
          </a:p>
          <a:p>
            <a:pPr lvl="1"/>
            <a:r>
              <a:rPr lang="en-US" altLang="ko-KR" sz="2400" dirty="0" smtClean="0">
                <a:latin typeface="Times New Roman" charset="0"/>
              </a:rPr>
              <a:t>8K memory cache</a:t>
            </a:r>
          </a:p>
          <a:p>
            <a:pPr lvl="1"/>
            <a:r>
              <a:rPr lang="en-US" altLang="ko-KR" sz="2400" dirty="0" smtClean="0">
                <a:latin typeface="Times New Roman" charset="0"/>
              </a:rPr>
              <a:t>floating-point processor</a:t>
            </a:r>
          </a:p>
          <a:p>
            <a:r>
              <a:rPr lang="en-US" altLang="ko-KR" sz="2400" dirty="0" smtClean="0">
                <a:latin typeface="Times New Roman" charset="0"/>
              </a:rPr>
              <a:t>added 6 new instructions : for used by OS</a:t>
            </a:r>
          </a:p>
          <a:p>
            <a:endParaRPr lang="en-US" sz="2400" dirty="0" smtClean="0">
              <a:latin typeface="Times New Roman" pitchFamily="18"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22</a:t>
            </a:fld>
            <a:endParaRPr lang="en-US"/>
          </a:p>
        </p:txBody>
      </p:sp>
      <p:pic>
        <p:nvPicPr>
          <p:cNvPr id="51202" name="Picture 2" descr="C:\Users\hp\Desktop\80486.jpg"/>
          <p:cNvPicPr>
            <a:picLocks noChangeAspect="1" noChangeArrowheads="1"/>
          </p:cNvPicPr>
          <p:nvPr/>
        </p:nvPicPr>
        <p:blipFill>
          <a:blip r:embed="rId2"/>
          <a:srcRect/>
          <a:stretch>
            <a:fillRect/>
          </a:stretch>
        </p:blipFill>
        <p:spPr bwMode="auto">
          <a:xfrm>
            <a:off x="5715000" y="1371600"/>
            <a:ext cx="2743200" cy="259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INTEL 80486 microprocessor</a:t>
            </a:r>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23</a:t>
            </a:fld>
            <a:endParaRPr lang="en-US"/>
          </a:p>
        </p:txBody>
      </p:sp>
      <p:pic>
        <p:nvPicPr>
          <p:cNvPr id="7" name="Picture 4" descr="ifg03-19"/>
          <p:cNvPicPr>
            <a:picLocks noGrp="1" noChangeAspect="1" noChangeArrowheads="1"/>
          </p:cNvPicPr>
          <p:nvPr>
            <p:ph idx="1"/>
          </p:nvPr>
        </p:nvPicPr>
        <p:blipFill>
          <a:blip r:embed="rId2"/>
          <a:srcRect/>
          <a:stretch>
            <a:fillRect/>
          </a:stretch>
        </p:blipFill>
        <p:spPr bwMode="auto">
          <a:xfrm>
            <a:off x="1600200" y="1371600"/>
            <a:ext cx="5715000" cy="4876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Pentium microprocessor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altLang="ko-KR" sz="2800" dirty="0" smtClean="0">
                <a:latin typeface="Times New Roman" charset="0"/>
              </a:rPr>
              <a:t>increasing the complexity of the IC:</a:t>
            </a:r>
            <a:r>
              <a:rPr lang="en-US" altLang="ko-KR" sz="2400" dirty="0" smtClean="0">
                <a:latin typeface="Times New Roman" charset="0"/>
              </a:rPr>
              <a:t> </a:t>
            </a:r>
            <a:r>
              <a:rPr lang="en-US" altLang="ko-KR" sz="2000" dirty="0" smtClean="0">
                <a:latin typeface="Times New Roman" charset="0"/>
              </a:rPr>
              <a:t>to scale the chip down</a:t>
            </a:r>
          </a:p>
          <a:p>
            <a:pPr lvl="1"/>
            <a:r>
              <a:rPr lang="en-US" altLang="ko-KR" sz="2200" dirty="0" smtClean="0">
                <a:latin typeface="Times New Roman" charset="0"/>
              </a:rPr>
              <a:t>if every line could be shrunk in half, same circuit could be built in one-forth the area</a:t>
            </a:r>
          </a:p>
          <a:p>
            <a:r>
              <a:rPr lang="en-US" altLang="ko-KR" sz="2800" dirty="0" err="1" smtClean="0">
                <a:latin typeface="Times New Roman" charset="0"/>
              </a:rPr>
              <a:t>Superscaler</a:t>
            </a:r>
            <a:r>
              <a:rPr lang="en-US" altLang="ko-KR" sz="2800" dirty="0" smtClean="0">
                <a:latin typeface="Times New Roman" charset="0"/>
              </a:rPr>
              <a:t> :</a:t>
            </a:r>
            <a:r>
              <a:rPr lang="en-US" altLang="ko-KR" sz="2400" dirty="0" smtClean="0">
                <a:latin typeface="Times New Roman" charset="0"/>
              </a:rPr>
              <a:t> support  2 instruction pipelines(5 stage)</a:t>
            </a:r>
          </a:p>
          <a:p>
            <a:pPr lvl="1"/>
            <a:r>
              <a:rPr lang="en-US" altLang="ko-KR" sz="2000" dirty="0" smtClean="0">
                <a:latin typeface="Times New Roman" charset="0"/>
              </a:rPr>
              <a:t>ALU, address generation circuit, data cache interface</a:t>
            </a:r>
          </a:p>
          <a:p>
            <a:pPr lvl="1"/>
            <a:r>
              <a:rPr lang="en-US" altLang="ko-KR" sz="2000" dirty="0" smtClean="0">
                <a:latin typeface="Times New Roman" charset="0"/>
              </a:rPr>
              <a:t>actually execute two different instruction simultaneously</a:t>
            </a:r>
          </a:p>
          <a:p>
            <a:r>
              <a:rPr lang="en-US" altLang="ko-KR" sz="2800" dirty="0" smtClean="0">
                <a:latin typeface="Times New Roman" charset="0"/>
              </a:rPr>
              <a:t>Pentium(1993) : </a:t>
            </a:r>
            <a:r>
              <a:rPr lang="en-US" altLang="ko-KR" sz="2400" dirty="0" smtClean="0">
                <a:latin typeface="Times New Roman" charset="0"/>
              </a:rPr>
              <a:t>originally labeled P5(80586)</a:t>
            </a:r>
          </a:p>
          <a:p>
            <a:pPr lvl="1"/>
            <a:r>
              <a:rPr lang="en-US" altLang="ko-KR" sz="2400" dirty="0" smtClean="0">
                <a:latin typeface="Times New Roman" charset="0"/>
              </a:rPr>
              <a:t>60, </a:t>
            </a:r>
            <a:r>
              <a:rPr lang="en-US" altLang="ko-KR" sz="2400" dirty="0" err="1" smtClean="0">
                <a:latin typeface="Times New Roman" charset="0"/>
              </a:rPr>
              <a:t>66MHz</a:t>
            </a:r>
            <a:r>
              <a:rPr lang="en-US" altLang="ko-KR" sz="2400" dirty="0" smtClean="0">
                <a:latin typeface="Times New Roman" charset="0"/>
              </a:rPr>
              <a:t>(110MIPS) </a:t>
            </a:r>
          </a:p>
          <a:p>
            <a:pPr lvl="1"/>
            <a:r>
              <a:rPr lang="en-US" altLang="ko-KR" sz="2400" dirty="0" smtClean="0">
                <a:latin typeface="Times New Roman" charset="0"/>
              </a:rPr>
              <a:t>8K code cache, 8K data cache</a:t>
            </a:r>
          </a:p>
          <a:p>
            <a:pPr lvl="1"/>
            <a:r>
              <a:rPr lang="en-US" altLang="ko-KR" sz="2400" dirty="0" smtClean="0">
                <a:latin typeface="Times New Roman" charset="0"/>
              </a:rPr>
              <a:t>coprocessor :</a:t>
            </a:r>
            <a:r>
              <a:rPr lang="en-US" altLang="ko-KR" sz="2000" dirty="0" smtClean="0">
                <a:latin typeface="Times New Roman" charset="0"/>
              </a:rPr>
              <a:t> redesign(</a:t>
            </a:r>
            <a:r>
              <a:rPr lang="en-US" altLang="ko-KR" sz="1800" dirty="0" smtClean="0">
                <a:latin typeface="Times New Roman" charset="0"/>
              </a:rPr>
              <a:t>8-stage instruction pipeline</a:t>
            </a:r>
            <a:r>
              <a:rPr lang="en-US" altLang="ko-KR" sz="2000" dirty="0" smtClean="0">
                <a:latin typeface="Times New Roman" charset="0"/>
              </a:rPr>
              <a:t>)</a:t>
            </a:r>
          </a:p>
          <a:p>
            <a:pPr lvl="1"/>
            <a:r>
              <a:rPr lang="en-US" altLang="ko-KR" sz="2400" dirty="0" smtClean="0">
                <a:latin typeface="Times New Roman" charset="0"/>
              </a:rPr>
              <a:t>external data bus :</a:t>
            </a:r>
            <a:r>
              <a:rPr lang="en-US" altLang="ko-KR" sz="2000" dirty="0" smtClean="0">
                <a:latin typeface="Times New Roman" charset="0"/>
              </a:rPr>
              <a:t> 64 bit(</a:t>
            </a:r>
            <a:r>
              <a:rPr lang="en-US" altLang="ko-KR" sz="1800" dirty="0" smtClean="0">
                <a:latin typeface="Times New Roman" charset="0"/>
              </a:rPr>
              <a:t>higher data transfer rates</a:t>
            </a:r>
            <a:r>
              <a:rPr lang="en-US" altLang="ko-KR" sz="2000" dirty="0" smtClean="0">
                <a:latin typeface="Times New Roman" charset="0"/>
              </a:rPr>
              <a:t>)</a:t>
            </a:r>
          </a:p>
          <a:p>
            <a:pPr lvl="1"/>
            <a:r>
              <a:rPr lang="en-US" altLang="ko-KR" sz="2400" dirty="0" smtClean="0">
                <a:latin typeface="Times New Roman" charset="0"/>
              </a:rPr>
              <a:t>added 6 new instructions :</a:t>
            </a:r>
            <a:r>
              <a:rPr lang="en-US" altLang="ko-KR" sz="2000" dirty="0" smtClean="0">
                <a:latin typeface="Times New Roman" charset="0"/>
              </a:rPr>
              <a:t> for used by OS</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latin typeface="Times New Roman" pitchFamily="18" charset="0"/>
                <a:cs typeface="Times New Roman" pitchFamily="18" charset="0"/>
              </a:rPr>
              <a:t>Pentium microprocessor</a:t>
            </a:r>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25</a:t>
            </a:fld>
            <a:endParaRPr lang="en-US"/>
          </a:p>
        </p:txBody>
      </p:sp>
      <p:pic>
        <p:nvPicPr>
          <p:cNvPr id="7" name="Picture 4" descr="ifg03-23"/>
          <p:cNvPicPr>
            <a:picLocks noGrp="1" noChangeAspect="1" noChangeArrowheads="1"/>
          </p:cNvPicPr>
          <p:nvPr>
            <p:ph idx="1"/>
          </p:nvPr>
        </p:nvPicPr>
        <p:blipFill>
          <a:blip r:embed="rId2"/>
          <a:srcRect/>
          <a:stretch>
            <a:fillRect/>
          </a:stretch>
        </p:blipFill>
        <p:spPr bwMode="auto">
          <a:xfrm>
            <a:off x="1447800" y="1066800"/>
            <a:ext cx="6248400" cy="5334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708F7969-A208-43D4-8778-B904607183E9}" type="slidenum">
              <a:rPr lang="ar-SA" altLang="ko-KR"/>
              <a:pPr/>
              <a:t>26</a:t>
            </a:fld>
            <a:endParaRPr lang="en-US" altLang="ko-KR"/>
          </a:p>
        </p:txBody>
      </p:sp>
      <p:sp>
        <p:nvSpPr>
          <p:cNvPr id="65538" name="Rectangle 2"/>
          <p:cNvSpPr>
            <a:spLocks noGrp="1" noChangeArrowheads="1"/>
          </p:cNvSpPr>
          <p:nvPr>
            <p:ph type="title"/>
          </p:nvPr>
        </p:nvSpPr>
        <p:spPr>
          <a:xfrm>
            <a:off x="762000" y="228600"/>
            <a:ext cx="7772400" cy="609600"/>
          </a:xfrm>
        </p:spPr>
        <p:txBody>
          <a:bodyPr>
            <a:normAutofit fontScale="90000"/>
          </a:bodyPr>
          <a:lstStyle/>
          <a:p>
            <a:r>
              <a:rPr lang="en-US" altLang="ko-KR" b="1" dirty="0">
                <a:latin typeface="Times New Roman" charset="0"/>
              </a:rPr>
              <a:t>Pentium pro</a:t>
            </a:r>
          </a:p>
        </p:txBody>
      </p:sp>
      <p:sp>
        <p:nvSpPr>
          <p:cNvPr id="65539" name="Rectangle 3"/>
          <p:cNvSpPr>
            <a:spLocks noGrp="1" noChangeArrowheads="1"/>
          </p:cNvSpPr>
          <p:nvPr>
            <p:ph type="body" idx="1"/>
          </p:nvPr>
        </p:nvSpPr>
        <p:spPr>
          <a:xfrm>
            <a:off x="685800" y="914400"/>
            <a:ext cx="8077200" cy="5638800"/>
          </a:xfrm>
        </p:spPr>
        <p:txBody>
          <a:bodyPr>
            <a:normAutofit lnSpcReduction="10000"/>
          </a:bodyPr>
          <a:lstStyle/>
          <a:p>
            <a:r>
              <a:rPr lang="en-US" altLang="ko-KR" sz="2800" dirty="0" smtClean="0">
                <a:latin typeface="Times New Roman" charset="0"/>
              </a:rPr>
              <a:t>Codenamed </a:t>
            </a:r>
            <a:r>
              <a:rPr lang="en-US" altLang="ko-KR" sz="2800" dirty="0">
                <a:latin typeface="Times New Roman" charset="0"/>
              </a:rPr>
              <a:t>P6 : 1995</a:t>
            </a:r>
          </a:p>
          <a:p>
            <a:pPr lvl="1"/>
            <a:r>
              <a:rPr lang="en-US" altLang="ko-KR" sz="2400" dirty="0">
                <a:latin typeface="Times New Roman" charset="0"/>
              </a:rPr>
              <a:t>basic clock frequency : 150, </a:t>
            </a:r>
            <a:r>
              <a:rPr lang="en-US" altLang="ko-KR" sz="2400" dirty="0" err="1">
                <a:latin typeface="Times New Roman" charset="0"/>
              </a:rPr>
              <a:t>166MHz</a:t>
            </a:r>
            <a:r>
              <a:rPr lang="en-US" altLang="ko-KR" sz="2400" dirty="0">
                <a:latin typeface="Times New Roman" charset="0"/>
              </a:rPr>
              <a:t> </a:t>
            </a:r>
          </a:p>
          <a:p>
            <a:r>
              <a:rPr lang="en-US" altLang="ko-KR" sz="2800" b="1" dirty="0" smtClean="0">
                <a:latin typeface="Times New Roman" charset="0"/>
              </a:rPr>
              <a:t>Two </a:t>
            </a:r>
            <a:r>
              <a:rPr lang="en-US" altLang="ko-KR" sz="2800" b="1" dirty="0">
                <a:latin typeface="Times New Roman" charset="0"/>
              </a:rPr>
              <a:t>chips in one</a:t>
            </a:r>
            <a:r>
              <a:rPr lang="en-US" altLang="ko-KR" sz="2800" dirty="0">
                <a:latin typeface="Times New Roman" charset="0"/>
              </a:rPr>
              <a:t> :  two separate silicon die</a:t>
            </a:r>
          </a:p>
          <a:p>
            <a:pPr lvl="1"/>
            <a:r>
              <a:rPr lang="en-US" altLang="ko-KR" sz="2400" dirty="0">
                <a:latin typeface="Times New Roman" charset="0"/>
              </a:rPr>
              <a:t>processor(large chip), 256K level two cache</a:t>
            </a:r>
          </a:p>
          <a:p>
            <a:r>
              <a:rPr lang="en-US" altLang="ko-KR" sz="2800" dirty="0" err="1">
                <a:latin typeface="Times New Roman" charset="0"/>
              </a:rPr>
              <a:t>Superscaler</a:t>
            </a:r>
            <a:r>
              <a:rPr lang="en-US" altLang="ko-KR" sz="2800" dirty="0">
                <a:latin typeface="Times New Roman" charset="0"/>
              </a:rPr>
              <a:t> processor of degree three(12 stage)</a:t>
            </a:r>
          </a:p>
          <a:p>
            <a:r>
              <a:rPr lang="en-US" altLang="ko-KR" sz="2800" dirty="0" smtClean="0">
                <a:latin typeface="Times New Roman" charset="0"/>
              </a:rPr>
              <a:t>Internal </a:t>
            </a:r>
            <a:r>
              <a:rPr lang="en-US" altLang="ko-KR" sz="2800" dirty="0">
                <a:latin typeface="Times New Roman" charset="0"/>
              </a:rPr>
              <a:t>cache : </a:t>
            </a:r>
          </a:p>
          <a:p>
            <a:pPr lvl="1"/>
            <a:r>
              <a:rPr lang="en-US" altLang="ko-KR" sz="2400" dirty="0">
                <a:latin typeface="Times New Roman" charset="0"/>
              </a:rPr>
              <a:t>level one(L1) : 8K instruction and data cache</a:t>
            </a:r>
          </a:p>
          <a:p>
            <a:pPr lvl="1"/>
            <a:r>
              <a:rPr lang="en-US" altLang="ko-KR" sz="2400" dirty="0">
                <a:latin typeface="Times New Roman" charset="0"/>
              </a:rPr>
              <a:t>level two(L2) : 256K(or 512K)</a:t>
            </a:r>
          </a:p>
          <a:p>
            <a:r>
              <a:rPr lang="en-US" altLang="ko-KR" sz="2800" dirty="0">
                <a:latin typeface="Times New Roman" charset="0"/>
              </a:rPr>
              <a:t>36-bit address bus : 64G byte memory</a:t>
            </a:r>
          </a:p>
          <a:p>
            <a:r>
              <a:rPr lang="en-US" altLang="ko-KR" sz="2800" dirty="0" smtClean="0">
                <a:latin typeface="Times New Roman" charset="0"/>
              </a:rPr>
              <a:t>Has </a:t>
            </a:r>
            <a:r>
              <a:rPr lang="en-US" altLang="ko-KR" sz="2800" dirty="0">
                <a:latin typeface="Times New Roman" charset="0"/>
              </a:rPr>
              <a:t>been optimized to efficiently execute 32-bit code</a:t>
            </a:r>
          </a:p>
          <a:p>
            <a:pPr lvl="1"/>
            <a:r>
              <a:rPr lang="en-US" altLang="ko-KR" sz="2400" dirty="0">
                <a:latin typeface="Times New Roman" charset="0"/>
              </a:rPr>
              <a:t>bundled with Windows NT : server market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A8E1934F-6CBB-427A-9F66-172A2FDDED25}" type="slidenum">
              <a:rPr lang="ar-SA" altLang="ko-KR"/>
              <a:pPr/>
              <a:t>27</a:t>
            </a:fld>
            <a:endParaRPr lang="en-US" altLang="ko-KR"/>
          </a:p>
        </p:txBody>
      </p:sp>
      <p:sp>
        <p:nvSpPr>
          <p:cNvPr id="135170" name="Rectangle 2"/>
          <p:cNvSpPr>
            <a:spLocks noGrp="1" noChangeArrowheads="1"/>
          </p:cNvSpPr>
          <p:nvPr>
            <p:ph type="title"/>
          </p:nvPr>
        </p:nvSpPr>
        <p:spPr>
          <a:xfrm>
            <a:off x="381000" y="228600"/>
            <a:ext cx="8305800" cy="609600"/>
          </a:xfrm>
        </p:spPr>
        <p:txBody>
          <a:bodyPr>
            <a:normAutofit fontScale="90000"/>
          </a:bodyPr>
          <a:lstStyle/>
          <a:p>
            <a:r>
              <a:rPr lang="en-US" altLang="ko-KR" sz="3200" b="1" dirty="0" err="1">
                <a:latin typeface="Times New Roman" charset="0"/>
              </a:rPr>
              <a:t>PentiumⅡand</a:t>
            </a:r>
            <a:r>
              <a:rPr lang="en-US" altLang="ko-KR" sz="3200" b="1" dirty="0">
                <a:latin typeface="Times New Roman" charset="0"/>
              </a:rPr>
              <a:t> </a:t>
            </a:r>
            <a:r>
              <a:rPr lang="en-US" altLang="ko-KR" sz="3200" b="1" dirty="0" err="1">
                <a:latin typeface="Times New Roman" charset="0"/>
              </a:rPr>
              <a:t>PentiumⅡXeon</a:t>
            </a:r>
            <a:r>
              <a:rPr lang="en-US" altLang="ko-KR" sz="3200" b="1" dirty="0">
                <a:latin typeface="Times New Roman" charset="0"/>
              </a:rPr>
              <a:t> Microprocessor</a:t>
            </a:r>
          </a:p>
        </p:txBody>
      </p:sp>
      <p:sp>
        <p:nvSpPr>
          <p:cNvPr id="135171" name="Rectangle 3"/>
          <p:cNvSpPr>
            <a:spLocks noGrp="1" noChangeArrowheads="1"/>
          </p:cNvSpPr>
          <p:nvPr>
            <p:ph type="body" idx="1"/>
          </p:nvPr>
        </p:nvSpPr>
        <p:spPr>
          <a:xfrm>
            <a:off x="685800" y="1066800"/>
            <a:ext cx="7924800" cy="5486400"/>
          </a:xfrm>
        </p:spPr>
        <p:txBody>
          <a:bodyPr/>
          <a:lstStyle/>
          <a:p>
            <a:r>
              <a:rPr lang="en-US" altLang="ko-KR" sz="2800" dirty="0" err="1">
                <a:latin typeface="Times New Roman" charset="0"/>
              </a:rPr>
              <a:t>PentiumⅡmicroprocessor</a:t>
            </a:r>
            <a:r>
              <a:rPr lang="en-US" altLang="ko-KR" sz="2800" dirty="0">
                <a:latin typeface="Times New Roman" charset="0"/>
              </a:rPr>
              <a:t> released  in 1997</a:t>
            </a:r>
          </a:p>
          <a:p>
            <a:r>
              <a:rPr lang="en-US" altLang="ko-KR" sz="2800" b="1" dirty="0" err="1">
                <a:latin typeface="Times New Roman" charset="0"/>
              </a:rPr>
              <a:t>PentiumⅡ</a:t>
            </a:r>
            <a:r>
              <a:rPr lang="en-US" altLang="ko-KR" sz="2800" b="1" dirty="0">
                <a:latin typeface="Times New Roman" charset="0"/>
              </a:rPr>
              <a:t> module</a:t>
            </a:r>
            <a:r>
              <a:rPr lang="en-US" altLang="ko-KR" sz="2800" dirty="0">
                <a:latin typeface="Times New Roman" charset="0"/>
              </a:rPr>
              <a:t> : small circuit board</a:t>
            </a:r>
          </a:p>
          <a:p>
            <a:pPr lvl="1"/>
            <a:r>
              <a:rPr lang="en-US" altLang="ko-KR" sz="2400" dirty="0">
                <a:latin typeface="Times New Roman" charset="0"/>
              </a:rPr>
              <a:t>Pentium pro with MMX : no internal L2 cache</a:t>
            </a:r>
          </a:p>
          <a:p>
            <a:pPr lvl="1"/>
            <a:r>
              <a:rPr lang="en-US" altLang="ko-KR" sz="2400" dirty="0">
                <a:latin typeface="Times New Roman" charset="0"/>
              </a:rPr>
              <a:t>512K L2 cache(operated at speed of </a:t>
            </a:r>
            <a:r>
              <a:rPr lang="en-US" altLang="ko-KR" sz="2400" dirty="0" err="1">
                <a:latin typeface="Times New Roman" charset="0"/>
              </a:rPr>
              <a:t>133MHz</a:t>
            </a:r>
            <a:r>
              <a:rPr lang="en-US" altLang="ko-KR" sz="2400" dirty="0">
                <a:latin typeface="Times New Roman" charset="0"/>
              </a:rPr>
              <a:t>)</a:t>
            </a:r>
          </a:p>
          <a:p>
            <a:r>
              <a:rPr lang="en-US" altLang="ko-KR" sz="2800" dirty="0">
                <a:latin typeface="Times New Roman" charset="0"/>
              </a:rPr>
              <a:t>main reason :</a:t>
            </a:r>
          </a:p>
          <a:p>
            <a:pPr lvl="1"/>
            <a:r>
              <a:rPr lang="en-US" altLang="ko-KR" sz="2400" dirty="0">
                <a:latin typeface="Times New Roman" charset="0"/>
              </a:rPr>
              <a:t>L2 cache found main board of Pentium : 60, </a:t>
            </a:r>
            <a:r>
              <a:rPr lang="en-US" altLang="ko-KR" sz="2400" dirty="0" err="1">
                <a:latin typeface="Times New Roman" charset="0"/>
              </a:rPr>
              <a:t>66MHz</a:t>
            </a:r>
            <a:endParaRPr lang="en-US" altLang="ko-KR" sz="2400" dirty="0">
              <a:latin typeface="Times New Roman" charset="0"/>
            </a:endParaRPr>
          </a:p>
          <a:p>
            <a:pPr lvl="1"/>
            <a:r>
              <a:rPr lang="en-US" altLang="ko-KR" sz="2400" dirty="0">
                <a:latin typeface="Times New Roman" charset="0"/>
              </a:rPr>
              <a:t>not fast enough to justify a new microprocessor</a:t>
            </a:r>
          </a:p>
          <a:p>
            <a:pPr lvl="1"/>
            <a:r>
              <a:rPr lang="en-US" altLang="ko-KR" sz="2400" dirty="0">
                <a:latin typeface="Times New Roman" charset="0"/>
              </a:rPr>
              <a:t>Pentium pro : not well yield</a:t>
            </a:r>
          </a:p>
          <a:p>
            <a:r>
              <a:rPr lang="en-US" altLang="ko-KR" sz="2800" dirty="0" err="1">
                <a:latin typeface="Times New Roman" charset="0"/>
              </a:rPr>
              <a:t>266~333MHz</a:t>
            </a:r>
            <a:r>
              <a:rPr lang="en-US" altLang="ko-KR" sz="2800" dirty="0">
                <a:latin typeface="Times New Roman" charset="0"/>
              </a:rPr>
              <a:t> with </a:t>
            </a:r>
            <a:r>
              <a:rPr lang="en-US" altLang="ko-KR" sz="2800" dirty="0" err="1">
                <a:latin typeface="Times New Roman" charset="0"/>
              </a:rPr>
              <a:t>100MHz</a:t>
            </a:r>
            <a:r>
              <a:rPr lang="en-US" altLang="ko-KR" sz="2800" dirty="0">
                <a:latin typeface="Times New Roman" charset="0"/>
              </a:rPr>
              <a:t> bus speed : in 1998</a:t>
            </a:r>
          </a:p>
          <a:p>
            <a:pPr lvl="1"/>
            <a:r>
              <a:rPr lang="en-US" altLang="ko-KR" sz="2400" dirty="0">
                <a:latin typeface="Times New Roman" charset="0"/>
              </a:rPr>
              <a:t>bottleneck : external bus speed </a:t>
            </a:r>
            <a:r>
              <a:rPr lang="en-US" altLang="ko-KR" sz="2400" dirty="0" err="1">
                <a:latin typeface="Times New Roman" charset="0"/>
              </a:rPr>
              <a:t>66MHz</a:t>
            </a:r>
            <a:endParaRPr lang="en-US" altLang="ko-KR" sz="2400" dirty="0">
              <a:latin typeface="Times New Roman" charset="0"/>
            </a:endParaRPr>
          </a:p>
          <a:p>
            <a:pPr lvl="1"/>
            <a:r>
              <a:rPr lang="en-US" altLang="ko-KR" sz="2400" dirty="0">
                <a:latin typeface="Times New Roman" charset="0"/>
              </a:rPr>
              <a:t>use of </a:t>
            </a:r>
            <a:r>
              <a:rPr lang="en-US" altLang="ko-KR" sz="2400" dirty="0" err="1">
                <a:latin typeface="Times New Roman" charset="0"/>
              </a:rPr>
              <a:t>8ns</a:t>
            </a:r>
            <a:r>
              <a:rPr lang="en-US" altLang="ko-KR" sz="2400" dirty="0">
                <a:latin typeface="Times New Roman" charset="0"/>
              </a:rPr>
              <a:t> SDRAM :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B07743C3-7729-4475-A296-08B56C329A0A}" type="slidenum">
              <a:rPr lang="ar-SA" altLang="ko-KR"/>
              <a:pPr/>
              <a:t>28</a:t>
            </a:fld>
            <a:endParaRPr lang="en-US" altLang="ko-KR"/>
          </a:p>
        </p:txBody>
      </p:sp>
      <p:sp>
        <p:nvSpPr>
          <p:cNvPr id="138242" name="Rectangle 2"/>
          <p:cNvSpPr>
            <a:spLocks noGrp="1" noChangeArrowheads="1"/>
          </p:cNvSpPr>
          <p:nvPr>
            <p:ph type="title"/>
          </p:nvPr>
        </p:nvSpPr>
        <p:spPr>
          <a:xfrm>
            <a:off x="381000" y="838200"/>
            <a:ext cx="8305800" cy="609600"/>
          </a:xfrm>
        </p:spPr>
        <p:txBody>
          <a:bodyPr>
            <a:normAutofit fontScale="90000"/>
          </a:bodyPr>
          <a:lstStyle/>
          <a:p>
            <a:r>
              <a:rPr lang="en-US" altLang="ko-KR" sz="3200" b="1" dirty="0" err="1">
                <a:latin typeface="Times New Roman" charset="0"/>
              </a:rPr>
              <a:t>PentiumⅡand</a:t>
            </a:r>
            <a:r>
              <a:rPr lang="en-US" altLang="ko-KR" sz="3200" b="1" dirty="0">
                <a:latin typeface="Times New Roman" charset="0"/>
              </a:rPr>
              <a:t> </a:t>
            </a:r>
            <a:r>
              <a:rPr lang="en-US" altLang="ko-KR" sz="3200" b="1" dirty="0" err="1">
                <a:latin typeface="Times New Roman" charset="0"/>
              </a:rPr>
              <a:t>PentiumⅡXeon</a:t>
            </a:r>
            <a:r>
              <a:rPr lang="en-US" altLang="ko-KR" sz="3200" b="1" dirty="0">
                <a:latin typeface="Times New Roman" charset="0"/>
              </a:rPr>
              <a:t> Microprocessor</a:t>
            </a:r>
          </a:p>
        </p:txBody>
      </p:sp>
      <p:sp>
        <p:nvSpPr>
          <p:cNvPr id="138243" name="Rectangle 3"/>
          <p:cNvSpPr>
            <a:spLocks noGrp="1" noChangeArrowheads="1"/>
          </p:cNvSpPr>
          <p:nvPr>
            <p:ph type="body" idx="1"/>
          </p:nvPr>
        </p:nvSpPr>
        <p:spPr>
          <a:xfrm>
            <a:off x="685800" y="1752600"/>
            <a:ext cx="7924800" cy="4191000"/>
          </a:xfrm>
        </p:spPr>
        <p:txBody>
          <a:bodyPr/>
          <a:lstStyle/>
          <a:p>
            <a:r>
              <a:rPr lang="en-US" altLang="ko-KR" sz="2800" dirty="0">
                <a:latin typeface="Times New Roman" charset="0"/>
              </a:rPr>
              <a:t>new version of </a:t>
            </a:r>
            <a:r>
              <a:rPr lang="en-US" altLang="ko-KR" sz="2800" dirty="0" err="1">
                <a:latin typeface="Times New Roman" charset="0"/>
              </a:rPr>
              <a:t>PentiumⅡcalled</a:t>
            </a:r>
            <a:r>
              <a:rPr lang="en-US" altLang="ko-KR" sz="2800" dirty="0">
                <a:latin typeface="Times New Roman" charset="0"/>
              </a:rPr>
              <a:t> Xeon : mid-1998</a:t>
            </a:r>
          </a:p>
          <a:p>
            <a:pPr lvl="1"/>
            <a:r>
              <a:rPr lang="en-US" altLang="ko-KR" sz="2400" dirty="0">
                <a:latin typeface="Times New Roman" charset="0"/>
              </a:rPr>
              <a:t>for high-end workstation and server applications</a:t>
            </a:r>
          </a:p>
          <a:p>
            <a:r>
              <a:rPr lang="en-US" altLang="ko-KR" sz="2800" dirty="0">
                <a:latin typeface="Times New Roman" charset="0"/>
              </a:rPr>
              <a:t>main difference from </a:t>
            </a:r>
            <a:r>
              <a:rPr lang="en-US" altLang="ko-KR" sz="2800" dirty="0" err="1">
                <a:latin typeface="Times New Roman" charset="0"/>
              </a:rPr>
              <a:t>PentiumⅡ</a:t>
            </a:r>
            <a:r>
              <a:rPr lang="en-US" altLang="ko-KR" sz="2800" dirty="0">
                <a:latin typeface="Times New Roman" charset="0"/>
              </a:rPr>
              <a:t> :</a:t>
            </a:r>
          </a:p>
          <a:p>
            <a:pPr lvl="1"/>
            <a:r>
              <a:rPr lang="en-US" altLang="ko-KR" sz="2400" dirty="0">
                <a:latin typeface="Times New Roman" charset="0"/>
              </a:rPr>
              <a:t>L1 cache size : 32K bytes</a:t>
            </a:r>
          </a:p>
          <a:p>
            <a:pPr lvl="1"/>
            <a:r>
              <a:rPr lang="en-US" altLang="ko-KR" sz="2400" dirty="0">
                <a:latin typeface="Times New Roman" charset="0"/>
              </a:rPr>
              <a:t>L2 cache size : 512K, 1M, 2M</a:t>
            </a:r>
          </a:p>
          <a:p>
            <a:r>
              <a:rPr lang="en-US" altLang="ko-KR" sz="2800" dirty="0">
                <a:latin typeface="Times New Roman" charset="0"/>
              </a:rPr>
              <a:t>change in Intel’s strategy :</a:t>
            </a:r>
          </a:p>
          <a:p>
            <a:pPr lvl="1"/>
            <a:r>
              <a:rPr lang="en-US" altLang="ko-KR" sz="2400" dirty="0">
                <a:latin typeface="Times New Roman" charset="0"/>
              </a:rPr>
              <a:t>professional version and home/business version of </a:t>
            </a:r>
            <a:r>
              <a:rPr lang="en-US" altLang="ko-KR" sz="2400" dirty="0" err="1">
                <a:latin typeface="Times New Roman" charset="0"/>
              </a:rPr>
              <a:t>PentiumⅡ</a:t>
            </a:r>
            <a:r>
              <a:rPr lang="en-US" altLang="ko-KR" sz="2400" dirty="0">
                <a:latin typeface="Times New Roman" charset="0"/>
              </a:rPr>
              <a:t> microprocessor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F0D65726-C521-4D27-9428-F36D6DA0F56E}" type="slidenum">
              <a:rPr lang="ar-SA" altLang="ko-KR"/>
              <a:pPr/>
              <a:t>29</a:t>
            </a:fld>
            <a:endParaRPr lang="en-US" altLang="ko-KR"/>
          </a:p>
        </p:txBody>
      </p:sp>
      <p:sp>
        <p:nvSpPr>
          <p:cNvPr id="139266" name="Rectangle 2"/>
          <p:cNvSpPr>
            <a:spLocks noGrp="1" noChangeArrowheads="1"/>
          </p:cNvSpPr>
          <p:nvPr>
            <p:ph type="title"/>
          </p:nvPr>
        </p:nvSpPr>
        <p:spPr>
          <a:xfrm>
            <a:off x="381000" y="838200"/>
            <a:ext cx="8305800" cy="609600"/>
          </a:xfrm>
        </p:spPr>
        <p:txBody>
          <a:bodyPr/>
          <a:lstStyle/>
          <a:p>
            <a:r>
              <a:rPr lang="en-US" altLang="ko-KR" sz="3200" b="1" dirty="0">
                <a:latin typeface="Times New Roman" charset="0"/>
              </a:rPr>
              <a:t>Pentium Ⅲ Microprocessor</a:t>
            </a:r>
          </a:p>
        </p:txBody>
      </p:sp>
      <p:sp>
        <p:nvSpPr>
          <p:cNvPr id="139267" name="Rectangle 3"/>
          <p:cNvSpPr>
            <a:spLocks noGrp="1" noChangeArrowheads="1"/>
          </p:cNvSpPr>
          <p:nvPr>
            <p:ph type="body" idx="1"/>
          </p:nvPr>
        </p:nvSpPr>
        <p:spPr>
          <a:xfrm>
            <a:off x="685800" y="1600200"/>
            <a:ext cx="7924800" cy="4724400"/>
          </a:xfrm>
        </p:spPr>
        <p:txBody>
          <a:bodyPr/>
          <a:lstStyle/>
          <a:p>
            <a:r>
              <a:rPr lang="en-US" altLang="ko-KR" sz="2800" dirty="0">
                <a:latin typeface="Times New Roman" charset="0"/>
              </a:rPr>
              <a:t>1. used faster core than </a:t>
            </a:r>
            <a:r>
              <a:rPr lang="en-US" altLang="ko-KR" sz="2800" dirty="0" err="1">
                <a:latin typeface="Times New Roman" charset="0"/>
              </a:rPr>
              <a:t>PentiumⅡ</a:t>
            </a:r>
            <a:r>
              <a:rPr lang="en-US" altLang="ko-KR" sz="2800" dirty="0">
                <a:latin typeface="Times New Roman" charset="0"/>
              </a:rPr>
              <a:t> </a:t>
            </a:r>
          </a:p>
          <a:p>
            <a:pPr lvl="1"/>
            <a:r>
              <a:rPr lang="en-US" altLang="ko-KR" sz="2400" dirty="0">
                <a:latin typeface="Times New Roman" charset="0"/>
              </a:rPr>
              <a:t>is still P6 or Pentium pro processor</a:t>
            </a:r>
          </a:p>
          <a:p>
            <a:r>
              <a:rPr lang="en-US" altLang="ko-KR" sz="2800" dirty="0">
                <a:latin typeface="Times New Roman" charset="0"/>
              </a:rPr>
              <a:t>2. Two version : </a:t>
            </a:r>
          </a:p>
          <a:p>
            <a:pPr lvl="1"/>
            <a:r>
              <a:rPr lang="en-US" altLang="ko-KR" sz="2400" dirty="0">
                <a:latin typeface="Times New Roman" charset="0"/>
              </a:rPr>
              <a:t>bus speed : </a:t>
            </a:r>
            <a:r>
              <a:rPr lang="en-US" altLang="ko-KR" sz="2400" dirty="0" err="1">
                <a:latin typeface="Times New Roman" charset="0"/>
              </a:rPr>
              <a:t>100MHz</a:t>
            </a:r>
            <a:endParaRPr lang="en-US" altLang="ko-KR" sz="2400" dirty="0">
              <a:latin typeface="Times New Roman" charset="0"/>
            </a:endParaRPr>
          </a:p>
          <a:p>
            <a:pPr lvl="1"/>
            <a:r>
              <a:rPr lang="en-US" altLang="ko-KR" sz="2400" dirty="0">
                <a:latin typeface="Times New Roman" charset="0"/>
              </a:rPr>
              <a:t>1. </a:t>
            </a:r>
            <a:r>
              <a:rPr lang="en-US" altLang="ko-KR" sz="2400" b="1" dirty="0">
                <a:latin typeface="Times New Roman" charset="0"/>
              </a:rPr>
              <a:t>slot 1 version</a:t>
            </a:r>
            <a:r>
              <a:rPr lang="en-US" altLang="ko-KR" sz="2400" dirty="0">
                <a:latin typeface="Times New Roman" charset="0"/>
              </a:rPr>
              <a:t> mounted on a plastic cartridge</a:t>
            </a:r>
          </a:p>
          <a:p>
            <a:pPr lvl="1"/>
            <a:r>
              <a:rPr lang="en-US" altLang="ko-KR" sz="2400" dirty="0">
                <a:latin typeface="Times New Roman" charset="0"/>
              </a:rPr>
              <a:t>   512K cache : one-half the clock speed</a:t>
            </a:r>
          </a:p>
          <a:p>
            <a:pPr lvl="1"/>
            <a:r>
              <a:rPr lang="en-US" altLang="ko-KR" sz="2400" dirty="0">
                <a:latin typeface="Times New Roman" charset="0"/>
              </a:rPr>
              <a:t>2. </a:t>
            </a:r>
            <a:r>
              <a:rPr lang="en-US" altLang="ko-KR" sz="2400" b="1" dirty="0">
                <a:latin typeface="Times New Roman" charset="0"/>
              </a:rPr>
              <a:t>socket 370 version</a:t>
            </a:r>
            <a:r>
              <a:rPr lang="en-US" altLang="ko-KR" sz="2400" dirty="0">
                <a:latin typeface="Times New Roman" charset="0"/>
              </a:rPr>
              <a:t> called flip-chip : looks like the older Pentium package → Intel claim cost less</a:t>
            </a:r>
          </a:p>
          <a:p>
            <a:pPr lvl="1"/>
            <a:r>
              <a:rPr lang="en-US" altLang="ko-KR" sz="2400" dirty="0">
                <a:latin typeface="Times New Roman" charset="0"/>
              </a:rPr>
              <a:t>   256K cache : clock speed</a:t>
            </a:r>
          </a:p>
          <a:p>
            <a:r>
              <a:rPr lang="en-US" altLang="ko-KR" sz="2800" dirty="0">
                <a:latin typeface="Times New Roman" charset="0"/>
              </a:rPr>
              <a:t>3. clock frequency : 1 GHz</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_Intel-C80186 (ES).jpg"/>
          <p:cNvPicPr>
            <a:picLocks noGrp="1" noChangeAspect="1"/>
          </p:cNvPicPr>
          <p:nvPr>
            <p:ph idx="1"/>
          </p:nvPr>
        </p:nvPicPr>
        <p:blipFill>
          <a:blip r:embed="rId3" cstate="print"/>
          <a:stretch>
            <a:fillRect/>
          </a:stretch>
        </p:blipFill>
        <p:spPr>
          <a:xfrm>
            <a:off x="1219200" y="114422"/>
            <a:ext cx="7162800" cy="62645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itle 4"/>
          <p:cNvSpPr>
            <a:spLocks noGrp="1"/>
          </p:cNvSpPr>
          <p:nvPr>
            <p:ph type="title"/>
          </p:nvPr>
        </p:nvSpPr>
        <p:spPr/>
        <p:txBody>
          <a:bodyPr/>
          <a:lstStyle/>
          <a:p>
            <a:r>
              <a:rPr lang="en-US" b="1" dirty="0" smtClean="0"/>
              <a:t>INTEL 80186</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849105C2-DF08-4A99-8484-FA3BDF838AA6}" type="slidenum">
              <a:rPr lang="ar-SA" altLang="ko-KR"/>
              <a:pPr/>
              <a:t>30</a:t>
            </a:fld>
            <a:endParaRPr lang="en-US" altLang="ko-KR"/>
          </a:p>
        </p:txBody>
      </p:sp>
      <p:sp>
        <p:nvSpPr>
          <p:cNvPr id="140290" name="Rectangle 2"/>
          <p:cNvSpPr>
            <a:spLocks noGrp="1" noChangeArrowheads="1"/>
          </p:cNvSpPr>
          <p:nvPr>
            <p:ph type="title"/>
          </p:nvPr>
        </p:nvSpPr>
        <p:spPr>
          <a:xfrm>
            <a:off x="381000" y="838200"/>
            <a:ext cx="8305800" cy="609600"/>
          </a:xfrm>
        </p:spPr>
        <p:txBody>
          <a:bodyPr/>
          <a:lstStyle/>
          <a:p>
            <a:r>
              <a:rPr lang="en-US" altLang="ko-KR" sz="3200" b="1" dirty="0">
                <a:latin typeface="Times New Roman" charset="0"/>
              </a:rPr>
              <a:t>Pentium 4 Microprocessor</a:t>
            </a:r>
          </a:p>
        </p:txBody>
      </p:sp>
      <p:sp>
        <p:nvSpPr>
          <p:cNvPr id="140291" name="Rectangle 3"/>
          <p:cNvSpPr>
            <a:spLocks noGrp="1" noChangeArrowheads="1"/>
          </p:cNvSpPr>
          <p:nvPr>
            <p:ph type="body" idx="1"/>
          </p:nvPr>
        </p:nvSpPr>
        <p:spPr>
          <a:xfrm>
            <a:off x="609600" y="1600200"/>
            <a:ext cx="8077200" cy="4800600"/>
          </a:xfrm>
        </p:spPr>
        <p:txBody>
          <a:bodyPr/>
          <a:lstStyle/>
          <a:p>
            <a:r>
              <a:rPr lang="en-US" altLang="ko-KR" sz="2800" dirty="0">
                <a:latin typeface="Times New Roman" charset="0"/>
              </a:rPr>
              <a:t>release in late 2000 : used Intel P6 architecture</a:t>
            </a:r>
          </a:p>
          <a:p>
            <a:r>
              <a:rPr lang="en-US" altLang="ko-KR" sz="2800" dirty="0">
                <a:latin typeface="Times New Roman" charset="0"/>
              </a:rPr>
              <a:t>main difference : </a:t>
            </a:r>
          </a:p>
          <a:p>
            <a:r>
              <a:rPr lang="en-US" altLang="ko-KR" sz="2800" dirty="0">
                <a:latin typeface="Times New Roman" charset="0"/>
              </a:rPr>
              <a:t>1. clock speed : 1.3, 1.4, 1.5 GHz</a:t>
            </a:r>
          </a:p>
          <a:p>
            <a:r>
              <a:rPr lang="en-US" altLang="ko-KR" sz="2800" dirty="0">
                <a:latin typeface="Times New Roman" charset="0"/>
              </a:rPr>
              <a:t>2. support to use RAMBUS memory technology</a:t>
            </a:r>
          </a:p>
          <a:p>
            <a:pPr lvl="1"/>
            <a:r>
              <a:rPr lang="en-US" altLang="ko-KR" sz="2400" dirty="0">
                <a:latin typeface="Times New Roman" charset="0"/>
              </a:rPr>
              <a:t>DDR(double-data-rate) SDRAM : both edge</a:t>
            </a:r>
          </a:p>
          <a:p>
            <a:r>
              <a:rPr lang="en-US" altLang="ko-KR" sz="2800" dirty="0">
                <a:latin typeface="Times New Roman" charset="0"/>
              </a:rPr>
              <a:t>3. interconnection : from aluminum to copper</a:t>
            </a:r>
          </a:p>
          <a:p>
            <a:pPr lvl="1"/>
            <a:r>
              <a:rPr lang="en-US" altLang="ko-KR" sz="2400" dirty="0">
                <a:latin typeface="Times New Roman" charset="0"/>
              </a:rPr>
              <a:t>copper : is better conductor → increase clock frequency</a:t>
            </a:r>
          </a:p>
          <a:p>
            <a:pPr lvl="1"/>
            <a:r>
              <a:rPr lang="en-US" altLang="ko-KR" sz="2400" dirty="0">
                <a:latin typeface="Times New Roman" charset="0"/>
              </a:rPr>
              <a:t>bus speed : from current max. of </a:t>
            </a:r>
            <a:r>
              <a:rPr lang="en-US" altLang="ko-KR" sz="2400" dirty="0" err="1">
                <a:latin typeface="Times New Roman" charset="0"/>
              </a:rPr>
              <a:t>133MHz</a:t>
            </a:r>
            <a:r>
              <a:rPr lang="en-US" altLang="ko-KR" sz="2400" dirty="0">
                <a:latin typeface="Times New Roman" charset="0"/>
              </a:rPr>
              <a:t> to </a:t>
            </a:r>
            <a:r>
              <a:rPr lang="en-US" altLang="ko-KR" sz="2400" dirty="0" err="1">
                <a:latin typeface="Times New Roman" charset="0"/>
              </a:rPr>
              <a:t>200MHz</a:t>
            </a:r>
            <a:r>
              <a:rPr lang="en-US" altLang="ko-KR" sz="2400" dirty="0">
                <a:latin typeface="Times New Roman" charset="0"/>
              </a:rPr>
              <a:t> or higher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Intel Core i9-7900X X-Series Processor</a:t>
            </a:r>
            <a:endParaRPr lang="it-IT" b="1"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31</a:t>
            </a:fld>
            <a:endParaRPr lang="en-US"/>
          </a:p>
        </p:txBody>
      </p:sp>
      <p:pic>
        <p:nvPicPr>
          <p:cNvPr id="2050" name="Picture 2" descr="C:\Users\hp\Desktop\main-qimg-65cac621f33922bd69e0c65aa8badc52.jpg"/>
          <p:cNvPicPr>
            <a:picLocks noGrp="1" noChangeAspect="1" noChangeArrowheads="1"/>
          </p:cNvPicPr>
          <p:nvPr>
            <p:ph idx="1"/>
          </p:nvPr>
        </p:nvPicPr>
        <p:blipFill>
          <a:blip r:embed="rId2"/>
          <a:srcRect/>
          <a:stretch>
            <a:fillRect/>
          </a:stretch>
        </p:blipFill>
        <p:spPr bwMode="auto">
          <a:xfrm>
            <a:off x="3581400" y="1828800"/>
            <a:ext cx="4861544" cy="4525963"/>
          </a:xfrm>
          <a:prstGeom prst="rect">
            <a:avLst/>
          </a:prstGeom>
          <a:noFill/>
        </p:spPr>
      </p:pic>
      <p:sp>
        <p:nvSpPr>
          <p:cNvPr id="8" name="Rectangle 7"/>
          <p:cNvSpPr/>
          <p:nvPr/>
        </p:nvSpPr>
        <p:spPr>
          <a:xfrm>
            <a:off x="381000" y="2362200"/>
            <a:ext cx="3657600" cy="1938992"/>
          </a:xfrm>
          <a:prstGeom prst="rect">
            <a:avLst/>
          </a:prstGeom>
        </p:spPr>
        <p:txBody>
          <a:bodyPr wrap="square">
            <a:spAutoFit/>
          </a:bodyPr>
          <a:lstStyle/>
          <a:p>
            <a:pPr>
              <a:buFont typeface="Wingdings" pitchFamily="2" charset="2"/>
              <a:buChar char="ü"/>
            </a:pPr>
            <a:r>
              <a:rPr lang="en-US" sz="2400" dirty="0" smtClean="0">
                <a:latin typeface="Times New Roman" pitchFamily="18" charset="0"/>
                <a:cs typeface="Times New Roman" pitchFamily="18" charset="0"/>
                <a:hlinkClick r:id="rId3"/>
              </a:rPr>
              <a:t>Core </a:t>
            </a:r>
            <a:r>
              <a:rPr lang="en-US" sz="2400" dirty="0" err="1" smtClean="0">
                <a:latin typeface="Times New Roman" pitchFamily="18" charset="0"/>
                <a:cs typeface="Times New Roman" pitchFamily="18" charset="0"/>
                <a:hlinkClick r:id="rId3"/>
              </a:rPr>
              <a:t>i9</a:t>
            </a:r>
            <a:r>
              <a:rPr lang="en-US" sz="2400" dirty="0" smtClean="0">
                <a:latin typeface="Times New Roman" pitchFamily="18" charset="0"/>
                <a:cs typeface="Times New Roman" pitchFamily="18" charset="0"/>
                <a:hlinkClick r:id="rId3"/>
              </a:rPr>
              <a:t>-7980XE</a:t>
            </a:r>
            <a:r>
              <a:rPr lang="en-US" sz="2400" dirty="0" smtClean="0">
                <a:latin typeface="Times New Roman" pitchFamily="18" charset="0"/>
                <a:cs typeface="Times New Roman" pitchFamily="18" charset="0"/>
              </a:rPr>
              <a:t>: </a:t>
            </a:r>
          </a:p>
          <a:p>
            <a:pPr>
              <a:buFont typeface="Courier New" pitchFamily="49" charset="0"/>
              <a:buChar char="o"/>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2.6GHz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4.4GHz</a:t>
            </a:r>
            <a:r>
              <a:rPr lang="en-US" sz="2400" dirty="0" smtClean="0">
                <a:latin typeface="Times New Roman" pitchFamily="18" charset="0"/>
                <a:cs typeface="Times New Roman" pitchFamily="18" charset="0"/>
              </a:rPr>
              <a:t> burst) </a:t>
            </a:r>
          </a:p>
          <a:p>
            <a:pPr>
              <a:buFont typeface="Courier New" pitchFamily="49" charset="0"/>
              <a:buChar char="o"/>
            </a:pPr>
            <a:r>
              <a:rPr lang="en-US" sz="2400" dirty="0" smtClean="0">
                <a:latin typeface="Times New Roman" pitchFamily="18" charset="0"/>
                <a:cs typeface="Times New Roman" pitchFamily="18" charset="0"/>
              </a:rPr>
              <a:t>18 cores/36 threads,</a:t>
            </a:r>
          </a:p>
          <a:p>
            <a:pPr>
              <a:buFont typeface="Courier New" pitchFamily="49" charset="0"/>
              <a:buChar char="o"/>
            </a:pPr>
            <a:r>
              <a:rPr lang="en-US" sz="2400" dirty="0" smtClean="0">
                <a:latin typeface="Times New Roman" pitchFamily="18" charset="0"/>
                <a:cs typeface="Times New Roman" pitchFamily="18" charset="0"/>
              </a:rPr>
              <a:t> $1,999</a:t>
            </a:r>
          </a:p>
          <a:p>
            <a:pPr>
              <a:buFont typeface="Courier New" pitchFamily="49" charset="0"/>
              <a:buChar char="o"/>
            </a:pPr>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ko-KR"/>
              <a:t>Chapter 1  Introduction to the Microprocessor and Computer</a:t>
            </a:r>
          </a:p>
        </p:txBody>
      </p:sp>
      <p:sp>
        <p:nvSpPr>
          <p:cNvPr id="5" name="Slide Number Placeholder 5"/>
          <p:cNvSpPr>
            <a:spLocks noGrp="1"/>
          </p:cNvSpPr>
          <p:nvPr>
            <p:ph type="sldNum" sz="quarter" idx="12"/>
          </p:nvPr>
        </p:nvSpPr>
        <p:spPr/>
        <p:txBody>
          <a:bodyPr/>
          <a:lstStyle/>
          <a:p>
            <a:fld id="{CE792FA3-84FA-42C5-94FB-F79B98BBC4BA}" type="slidenum">
              <a:rPr lang="ar-SA" altLang="ko-KR"/>
              <a:pPr/>
              <a:t>32</a:t>
            </a:fld>
            <a:endParaRPr lang="en-US" altLang="ko-KR"/>
          </a:p>
        </p:txBody>
      </p:sp>
      <p:sp>
        <p:nvSpPr>
          <p:cNvPr id="141314" name="Rectangle 2"/>
          <p:cNvSpPr>
            <a:spLocks noGrp="1" noChangeArrowheads="1"/>
          </p:cNvSpPr>
          <p:nvPr>
            <p:ph type="title"/>
          </p:nvPr>
        </p:nvSpPr>
        <p:spPr>
          <a:xfrm>
            <a:off x="381000" y="609600"/>
            <a:ext cx="8305800" cy="609600"/>
          </a:xfrm>
        </p:spPr>
        <p:txBody>
          <a:bodyPr/>
          <a:lstStyle/>
          <a:p>
            <a:r>
              <a:rPr lang="en-US" altLang="ko-KR" sz="3200" b="1" dirty="0">
                <a:latin typeface="Times New Roman" charset="0"/>
              </a:rPr>
              <a:t>The Future of Microprocessors</a:t>
            </a:r>
          </a:p>
        </p:txBody>
      </p:sp>
      <p:sp>
        <p:nvSpPr>
          <p:cNvPr id="141315" name="Rectangle 3"/>
          <p:cNvSpPr>
            <a:spLocks noGrp="1" noChangeArrowheads="1"/>
          </p:cNvSpPr>
          <p:nvPr>
            <p:ph type="body" idx="1"/>
          </p:nvPr>
        </p:nvSpPr>
        <p:spPr>
          <a:xfrm>
            <a:off x="457200" y="1295400"/>
            <a:ext cx="8305800" cy="5105400"/>
          </a:xfrm>
        </p:spPr>
        <p:txBody>
          <a:bodyPr/>
          <a:lstStyle/>
          <a:p>
            <a:pPr>
              <a:lnSpc>
                <a:spcPct val="90000"/>
              </a:lnSpc>
            </a:pPr>
            <a:r>
              <a:rPr lang="en-US" altLang="ko-KR" sz="2800" dirty="0">
                <a:latin typeface="Times New Roman" charset="0"/>
              </a:rPr>
              <a:t>no one can really make accurate prediction : </a:t>
            </a:r>
          </a:p>
          <a:p>
            <a:pPr lvl="1">
              <a:lnSpc>
                <a:spcPct val="90000"/>
              </a:lnSpc>
            </a:pPr>
            <a:r>
              <a:rPr lang="en-US" altLang="ko-KR" sz="2400" dirty="0">
                <a:latin typeface="Times New Roman" charset="0"/>
              </a:rPr>
              <a:t>success of Intel family should continue for quite a few years</a:t>
            </a:r>
          </a:p>
          <a:p>
            <a:pPr>
              <a:lnSpc>
                <a:spcPct val="90000"/>
              </a:lnSpc>
            </a:pPr>
            <a:r>
              <a:rPr lang="en-US" altLang="ko-KR" sz="2800" dirty="0">
                <a:latin typeface="Times New Roman" charset="0"/>
              </a:rPr>
              <a:t>what may occur is : will occur</a:t>
            </a:r>
          </a:p>
          <a:p>
            <a:pPr lvl="1">
              <a:lnSpc>
                <a:spcPct val="90000"/>
              </a:lnSpc>
            </a:pPr>
            <a:r>
              <a:rPr lang="en-US" altLang="ko-KR" sz="2400" dirty="0">
                <a:latin typeface="Times New Roman" charset="0"/>
              </a:rPr>
              <a:t>a change to </a:t>
            </a:r>
            <a:r>
              <a:rPr lang="en-US" altLang="ko-KR" sz="2400" b="1" dirty="0">
                <a:latin typeface="Times New Roman" charset="0"/>
              </a:rPr>
              <a:t>RISC technology</a:t>
            </a:r>
            <a:r>
              <a:rPr lang="en-US" altLang="ko-KR" sz="2400" dirty="0">
                <a:latin typeface="Times New Roman" charset="0"/>
              </a:rPr>
              <a:t>,</a:t>
            </a:r>
          </a:p>
          <a:p>
            <a:pPr lvl="1">
              <a:lnSpc>
                <a:spcPct val="90000"/>
              </a:lnSpc>
            </a:pPr>
            <a:r>
              <a:rPr lang="en-US" altLang="ko-KR" sz="2400" dirty="0">
                <a:latin typeface="Times New Roman" charset="0"/>
              </a:rPr>
              <a:t>but more likely a change to a </a:t>
            </a:r>
            <a:r>
              <a:rPr lang="en-US" altLang="ko-KR" sz="2400" b="1" dirty="0">
                <a:latin typeface="Times New Roman" charset="0"/>
              </a:rPr>
              <a:t>new technology</a:t>
            </a:r>
            <a:r>
              <a:rPr lang="en-US" altLang="ko-KR" sz="2400" dirty="0">
                <a:latin typeface="Times New Roman" charset="0"/>
              </a:rPr>
              <a:t> being developed jointly by Intel and Hewlett-Packard</a:t>
            </a:r>
          </a:p>
          <a:p>
            <a:pPr>
              <a:lnSpc>
                <a:spcPct val="90000"/>
              </a:lnSpc>
            </a:pPr>
            <a:r>
              <a:rPr lang="en-US" altLang="ko-KR" sz="2800" dirty="0">
                <a:latin typeface="Times New Roman" charset="0"/>
              </a:rPr>
              <a:t>new technology :</a:t>
            </a:r>
          </a:p>
          <a:p>
            <a:pPr lvl="1">
              <a:lnSpc>
                <a:spcPct val="90000"/>
              </a:lnSpc>
            </a:pPr>
            <a:r>
              <a:rPr lang="en-US" altLang="ko-KR" sz="2400" dirty="0">
                <a:latin typeface="Times New Roman" charset="0"/>
              </a:rPr>
              <a:t>even will embody CISC instruction set of 80X86 family </a:t>
            </a:r>
            <a:r>
              <a:rPr lang="en-US" altLang="ko-KR" sz="2400" dirty="0">
                <a:latin typeface="Times New Roman" charset="0"/>
                <a:sym typeface="Symbol" pitchFamily="18" charset="2"/>
              </a:rPr>
              <a:t>,</a:t>
            </a:r>
            <a:endParaRPr lang="en-US" altLang="ko-KR" sz="2400" dirty="0">
              <a:latin typeface="Times New Roman" charset="0"/>
            </a:endParaRPr>
          </a:p>
          <a:p>
            <a:pPr lvl="1">
              <a:lnSpc>
                <a:spcPct val="90000"/>
              </a:lnSpc>
            </a:pPr>
            <a:r>
              <a:rPr lang="en-US" altLang="ko-KR" sz="2400" dirty="0">
                <a:latin typeface="Times New Roman" charset="0"/>
              </a:rPr>
              <a:t>so that software for system will survive</a:t>
            </a:r>
          </a:p>
          <a:p>
            <a:pPr>
              <a:lnSpc>
                <a:spcPct val="90000"/>
              </a:lnSpc>
            </a:pPr>
            <a:r>
              <a:rPr lang="en-US" altLang="ko-KR" sz="2800" dirty="0">
                <a:latin typeface="Times New Roman" charset="0"/>
              </a:rPr>
              <a:t>basic premise behind this technology : many </a:t>
            </a:r>
            <a:r>
              <a:rPr lang="en-US" altLang="ko-KR" sz="2800" dirty="0">
                <a:latin typeface="Times New Roman" charset="0"/>
                <a:sym typeface="Symbol" pitchFamily="18" charset="2"/>
              </a:rPr>
              <a:t> </a:t>
            </a:r>
            <a:endParaRPr lang="en-US" altLang="ko-KR" sz="2800" dirty="0">
              <a:latin typeface="Times New Roman" charset="0"/>
            </a:endParaRPr>
          </a:p>
          <a:p>
            <a:pPr lvl="1">
              <a:lnSpc>
                <a:spcPct val="90000"/>
              </a:lnSpc>
            </a:pPr>
            <a:r>
              <a:rPr lang="en-US" altLang="ko-KR" sz="2400" dirty="0">
                <a:latin typeface="Times New Roman" charset="0"/>
                <a:sym typeface="Symbol" pitchFamily="18" charset="2"/>
              </a:rPr>
              <a:t>will communicate directly with each other, allowing parallel processing without any change to instruction set or program</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pPr algn="just">
              <a:buFont typeface="Wingdings" pitchFamily="2" charset="2"/>
              <a:buChar char="ü"/>
            </a:pPr>
            <a:r>
              <a:rPr lang="en-US" sz="2400" b="1" dirty="0" smtClean="0">
                <a:latin typeface="Times New Roman" pitchFamily="18" charset="0"/>
                <a:cs typeface="Times New Roman" pitchFamily="18" charset="0"/>
              </a:rPr>
              <a:t>What does turbo boost up to 3.4 GHz mean?</a:t>
            </a:r>
          </a:p>
          <a:p>
            <a:pPr algn="just">
              <a:buNone/>
            </a:pPr>
            <a:endParaRPr lang="en-US" sz="1200" dirty="0" smtClean="0">
              <a:latin typeface="Times New Roman" pitchFamily="18" charset="0"/>
              <a:cs typeface="Times New Roman" pitchFamily="18" charset="0"/>
            </a:endParaRPr>
          </a:p>
          <a:p>
            <a:pPr algn="just">
              <a:buFont typeface="Courier New" pitchFamily="49" charset="0"/>
              <a:buChar char="o"/>
            </a:pPr>
            <a:r>
              <a:rPr lang="en-US" sz="2400" b="1" dirty="0" smtClean="0">
                <a:latin typeface="Times New Roman" pitchFamily="18" charset="0"/>
                <a:cs typeface="Times New Roman" pitchFamily="18" charset="0"/>
              </a:rPr>
              <a:t>Turbo Boost</a:t>
            </a:r>
            <a:r>
              <a:rPr lang="en-US" sz="2400" dirty="0" smtClean="0">
                <a:latin typeface="Times New Roman" pitchFamily="18" charset="0"/>
                <a:cs typeface="Times New Roman" pitchFamily="18" charset="0"/>
              </a:rPr>
              <a:t> is built into the Intel CPU. By default the processor runs at </a:t>
            </a:r>
            <a:r>
              <a:rPr lang="en-US" sz="2400" dirty="0" err="1" smtClean="0">
                <a:latin typeface="Times New Roman" pitchFamily="18" charset="0"/>
                <a:cs typeface="Times New Roman" pitchFamily="18" charset="0"/>
              </a:rPr>
              <a:t>2.3Ghz</a:t>
            </a:r>
            <a:r>
              <a:rPr lang="en-US" sz="2400" dirty="0" smtClean="0">
                <a:latin typeface="Times New Roman" pitchFamily="18" charset="0"/>
                <a:cs typeface="Times New Roman" pitchFamily="18" charset="0"/>
              </a:rPr>
              <a:t>, and when under heavy load, it will automatically speed </a:t>
            </a:r>
            <a:r>
              <a:rPr lang="en-US" sz="2400" b="1" dirty="0" smtClean="0">
                <a:latin typeface="Times New Roman" pitchFamily="18" charset="0"/>
                <a:cs typeface="Times New Roman" pitchFamily="18" charset="0"/>
              </a:rPr>
              <a:t>up</a:t>
            </a:r>
            <a:r>
              <a:rPr lang="en-US" sz="2400" dirty="0" smtClean="0">
                <a:latin typeface="Times New Roman" pitchFamily="18" charset="0"/>
                <a:cs typeface="Times New Roman" pitchFamily="18" charset="0"/>
              </a:rPr>
              <a:t> the cores </a:t>
            </a:r>
            <a:r>
              <a:rPr lang="en-US" sz="2400" b="1" dirty="0" smtClean="0">
                <a:latin typeface="Times New Roman" pitchFamily="18" charset="0"/>
                <a:cs typeface="Times New Roman" pitchFamily="18" charset="0"/>
              </a:rPr>
              <a:t>up</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3.3Ghz</a:t>
            </a:r>
            <a:r>
              <a:rPr lang="en-US" sz="2400" dirty="0" smtClean="0">
                <a:latin typeface="Times New Roman" pitchFamily="18" charset="0"/>
                <a:cs typeface="Times New Roman" pitchFamily="18" charset="0"/>
              </a:rPr>
              <a:t>. Intel </a:t>
            </a:r>
            <a:r>
              <a:rPr lang="en-US" sz="2400" b="1" dirty="0" smtClean="0">
                <a:latin typeface="Times New Roman" pitchFamily="18" charset="0"/>
                <a:cs typeface="Times New Roman" pitchFamily="18" charset="0"/>
              </a:rPr>
              <a:t>Turbo Boost</a:t>
            </a:r>
            <a:r>
              <a:rPr lang="en-US" sz="2400" dirty="0" smtClean="0">
                <a:latin typeface="Times New Roman" pitchFamily="18" charset="0"/>
                <a:cs typeface="Times New Roman" pitchFamily="18" charset="0"/>
              </a:rPr>
              <a:t> Technology 2.0 is activated when the Operating System (OS) requests the highest processor performance state (P0).</a:t>
            </a:r>
          </a:p>
          <a:p>
            <a:pPr algn="just">
              <a:buFont typeface="Courier New" pitchFamily="49" charset="0"/>
              <a:buChar char="o"/>
            </a:pPr>
            <a:endParaRPr lang="en-US" sz="2400" dirty="0" smtClean="0">
              <a:latin typeface="Times New Roman" pitchFamily="18" charset="0"/>
              <a:cs typeface="Times New Roman" pitchFamily="18" charset="0"/>
            </a:endParaRPr>
          </a:p>
          <a:p>
            <a:pPr algn="just">
              <a:buFont typeface="Wingdings" pitchFamily="2" charset="2"/>
              <a:buChar char="ü"/>
            </a:pPr>
            <a:r>
              <a:rPr lang="en-US" sz="2600" b="1" dirty="0" smtClean="0">
                <a:latin typeface="Times New Roman" pitchFamily="18" charset="0"/>
                <a:cs typeface="Times New Roman" pitchFamily="18" charset="0"/>
              </a:rPr>
              <a:t>Gigahertz</a:t>
            </a:r>
          </a:p>
          <a:p>
            <a:pPr algn="just">
              <a:buNone/>
            </a:pPr>
            <a:endParaRPr lang="en-US" sz="1200" dirty="0" smtClean="0">
              <a:latin typeface="Times New Roman" pitchFamily="18" charset="0"/>
              <a:cs typeface="Times New Roman" pitchFamily="18" charset="0"/>
            </a:endParaRPr>
          </a:p>
          <a:p>
            <a:pPr algn="just">
              <a:buFont typeface="Courier New" pitchFamily="49" charset="0"/>
              <a:buChar char="o"/>
            </a:pPr>
            <a:r>
              <a:rPr lang="en-US" sz="2600" dirty="0" smtClean="0">
                <a:latin typeface="Times New Roman" pitchFamily="18" charset="0"/>
                <a:cs typeface="Times New Roman" pitchFamily="18" charset="0"/>
              </a:rPr>
              <a:t>Clock speed is the rate at which a </a:t>
            </a:r>
            <a:r>
              <a:rPr lang="en-US" sz="2600" b="1" dirty="0" smtClean="0">
                <a:latin typeface="Times New Roman" pitchFamily="18" charset="0"/>
                <a:cs typeface="Times New Roman" pitchFamily="18" charset="0"/>
              </a:rPr>
              <a:t>processor</a:t>
            </a:r>
            <a:r>
              <a:rPr lang="en-US" sz="2600" dirty="0" smtClean="0">
                <a:latin typeface="Times New Roman" pitchFamily="18" charset="0"/>
                <a:cs typeface="Times New Roman" pitchFamily="18" charset="0"/>
              </a:rPr>
              <a:t> executes a task and is measured in </a:t>
            </a:r>
            <a:r>
              <a:rPr lang="en-US" sz="2600" b="1" dirty="0" smtClean="0">
                <a:latin typeface="Times New Roman" pitchFamily="18" charset="0"/>
                <a:cs typeface="Times New Roman" pitchFamily="18" charset="0"/>
              </a:rPr>
              <a:t>Gigahertz</a:t>
            </a: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GHz</a:t>
            </a:r>
            <a:r>
              <a:rPr lang="en-US" sz="2600" dirty="0" smtClean="0">
                <a:latin typeface="Times New Roman" pitchFamily="18" charset="0"/>
                <a:cs typeface="Times New Roman" pitchFamily="18" charset="0"/>
              </a:rPr>
              <a:t>). Once, a higher number meant a faster </a:t>
            </a:r>
            <a:r>
              <a:rPr lang="en-US" sz="2600" b="1" dirty="0" smtClean="0">
                <a:latin typeface="Times New Roman" pitchFamily="18" charset="0"/>
                <a:cs typeface="Times New Roman" pitchFamily="18" charset="0"/>
              </a:rPr>
              <a:t>processor</a:t>
            </a:r>
            <a:r>
              <a:rPr lang="en-US" sz="2600" dirty="0" smtClean="0">
                <a:latin typeface="Times New Roman" pitchFamily="18" charset="0"/>
                <a:cs typeface="Times New Roman" pitchFamily="18" charset="0"/>
              </a:rPr>
              <a:t>, but advances in technology have made the </a:t>
            </a:r>
            <a:r>
              <a:rPr lang="en-US" sz="2600" b="1" dirty="0" smtClean="0">
                <a:latin typeface="Times New Roman" pitchFamily="18" charset="0"/>
                <a:cs typeface="Times New Roman" pitchFamily="18" charset="0"/>
              </a:rPr>
              <a:t>processor</a:t>
            </a:r>
            <a:r>
              <a:rPr lang="en-US" sz="2600" dirty="0" smtClean="0">
                <a:latin typeface="Times New Roman" pitchFamily="18" charset="0"/>
                <a:cs typeface="Times New Roman" pitchFamily="18" charset="0"/>
              </a:rPr>
              <a:t> chip more efficient so now they </a:t>
            </a:r>
            <a:r>
              <a:rPr lang="en-US" sz="2600" b="1" dirty="0" smtClean="0">
                <a:latin typeface="Times New Roman" pitchFamily="18" charset="0"/>
                <a:cs typeface="Times New Roman" pitchFamily="18" charset="0"/>
              </a:rPr>
              <a:t>do</a:t>
            </a:r>
            <a:r>
              <a:rPr lang="en-US" sz="2600" dirty="0" smtClean="0">
                <a:latin typeface="Times New Roman" pitchFamily="18" charset="0"/>
                <a:cs typeface="Times New Roman" pitchFamily="18" charset="0"/>
              </a:rPr>
              <a:t> more with less.</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0000" lnSpcReduction="20000"/>
          </a:bodyPr>
          <a:lstStyle/>
          <a:p>
            <a:pPr algn="just">
              <a:buFont typeface="Wingdings" pitchFamily="2" charset="2"/>
              <a:buChar char="ü"/>
            </a:pPr>
            <a:r>
              <a:rPr lang="en-US" sz="3400" b="1" dirty="0" smtClean="0">
                <a:latin typeface="Times New Roman" pitchFamily="18" charset="0"/>
                <a:cs typeface="Times New Roman" pitchFamily="18" charset="0"/>
              </a:rPr>
              <a:t>Processor Core</a:t>
            </a:r>
          </a:p>
          <a:p>
            <a:pPr algn="just"/>
            <a:r>
              <a:rPr lang="en-US" sz="3400" dirty="0" smtClean="0">
                <a:latin typeface="Times New Roman" pitchFamily="18" charset="0"/>
                <a:cs typeface="Times New Roman" pitchFamily="18" charset="0"/>
              </a:rPr>
              <a:t>A processor core (or simply “core”) is an individual </a:t>
            </a:r>
            <a:r>
              <a:rPr lang="en-US" sz="3400" dirty="0" smtClean="0">
                <a:latin typeface="Times New Roman" pitchFamily="18" charset="0"/>
                <a:cs typeface="Times New Roman" pitchFamily="18" charset="0"/>
                <a:hlinkClick r:id="rId2"/>
              </a:rPr>
              <a:t>processor</a:t>
            </a:r>
            <a:r>
              <a:rPr lang="en-US" sz="3400" dirty="0" smtClean="0">
                <a:latin typeface="Times New Roman" pitchFamily="18" charset="0"/>
                <a:cs typeface="Times New Roman" pitchFamily="18" charset="0"/>
              </a:rPr>
              <a:t> within a </a:t>
            </a:r>
            <a:r>
              <a:rPr lang="en-US" sz="3400" dirty="0" smtClean="0">
                <a:latin typeface="Times New Roman" pitchFamily="18" charset="0"/>
                <a:cs typeface="Times New Roman" pitchFamily="18" charset="0"/>
                <a:hlinkClick r:id="rId3"/>
              </a:rPr>
              <a:t>CPU</a:t>
            </a:r>
            <a:r>
              <a:rPr lang="en-US" sz="3400" dirty="0" smtClean="0">
                <a:latin typeface="Times New Roman" pitchFamily="18" charset="0"/>
                <a:cs typeface="Times New Roman" pitchFamily="18" charset="0"/>
              </a:rPr>
              <a:t>. Many computers today have </a:t>
            </a:r>
            <a:r>
              <a:rPr lang="en-US" sz="3400" dirty="0" smtClean="0">
                <a:latin typeface="Times New Roman" pitchFamily="18" charset="0"/>
                <a:cs typeface="Times New Roman" pitchFamily="18" charset="0"/>
                <a:hlinkClick r:id="rId4"/>
              </a:rPr>
              <a:t>multi-core</a:t>
            </a:r>
            <a:r>
              <a:rPr lang="en-US" sz="3400" dirty="0" smtClean="0">
                <a:latin typeface="Times New Roman" pitchFamily="18" charset="0"/>
                <a:cs typeface="Times New Roman" pitchFamily="18" charset="0"/>
              </a:rPr>
              <a:t> processors, meaning the CPU contains more than one core.</a:t>
            </a:r>
          </a:p>
          <a:p>
            <a:pPr algn="just"/>
            <a:r>
              <a:rPr lang="en-US" sz="3400" dirty="0" smtClean="0">
                <a:latin typeface="Times New Roman" pitchFamily="18" charset="0"/>
                <a:cs typeface="Times New Roman" pitchFamily="18" charset="0"/>
              </a:rPr>
              <a:t>For many years, computer CPUs only had a single core. In the early </a:t>
            </a:r>
            <a:r>
              <a:rPr lang="en-US" sz="3400" dirty="0" err="1" smtClean="0">
                <a:latin typeface="Times New Roman" pitchFamily="18" charset="0"/>
                <a:cs typeface="Times New Roman" pitchFamily="18" charset="0"/>
              </a:rPr>
              <a:t>2000s</a:t>
            </a:r>
            <a:r>
              <a:rPr lang="en-US" sz="3400" dirty="0" smtClean="0">
                <a:latin typeface="Times New Roman" pitchFamily="18" charset="0"/>
                <a:cs typeface="Times New Roman" pitchFamily="18" charset="0"/>
              </a:rPr>
              <a:t>, as processor </a:t>
            </a:r>
            <a:r>
              <a:rPr lang="en-US" sz="3400" dirty="0" smtClean="0">
                <a:latin typeface="Times New Roman" pitchFamily="18" charset="0"/>
                <a:cs typeface="Times New Roman" pitchFamily="18" charset="0"/>
                <a:hlinkClick r:id="rId5"/>
              </a:rPr>
              <a:t>clock speeds</a:t>
            </a:r>
            <a:r>
              <a:rPr lang="en-US" sz="3400" dirty="0" smtClean="0">
                <a:latin typeface="Times New Roman" pitchFamily="18" charset="0"/>
                <a:cs typeface="Times New Roman" pitchFamily="18" charset="0"/>
              </a:rPr>
              <a:t> began </a:t>
            </a:r>
            <a:r>
              <a:rPr lang="en-US" sz="3400" dirty="0" err="1" smtClean="0">
                <a:latin typeface="Times New Roman" pitchFamily="18" charset="0"/>
                <a:cs typeface="Times New Roman" pitchFamily="18" charset="0"/>
              </a:rPr>
              <a:t>plateauing</a:t>
            </a:r>
            <a:r>
              <a:rPr lang="en-US" sz="3400" dirty="0" smtClean="0">
                <a:latin typeface="Times New Roman" pitchFamily="18" charset="0"/>
                <a:cs typeface="Times New Roman" pitchFamily="18" charset="0"/>
              </a:rPr>
              <a:t>, CPU manufacturers needed to find other ways to increase processing performance. Initially, they achieved this by putting multiple processors in high-end computers. While this was effective, it added significant cost to the computers and the </a:t>
            </a:r>
            <a:r>
              <a:rPr lang="en-US" sz="3400" dirty="0" smtClean="0">
                <a:latin typeface="Times New Roman" pitchFamily="18" charset="0"/>
                <a:cs typeface="Times New Roman" pitchFamily="18" charset="0"/>
                <a:hlinkClick r:id="rId6"/>
              </a:rPr>
              <a:t>multiprocessing</a:t>
            </a:r>
            <a:r>
              <a:rPr lang="en-US" sz="3400" dirty="0" smtClean="0">
                <a:latin typeface="Times New Roman" pitchFamily="18" charset="0"/>
                <a:cs typeface="Times New Roman" pitchFamily="18" charset="0"/>
              </a:rPr>
              <a:t> performance was limited by the </a:t>
            </a:r>
            <a:r>
              <a:rPr lang="en-US" sz="3400" dirty="0" smtClean="0">
                <a:latin typeface="Times New Roman" pitchFamily="18" charset="0"/>
                <a:cs typeface="Times New Roman" pitchFamily="18" charset="0"/>
                <a:hlinkClick r:id="rId7"/>
              </a:rPr>
              <a:t>bus</a:t>
            </a:r>
            <a:r>
              <a:rPr lang="en-US" sz="3400" dirty="0" smtClean="0">
                <a:latin typeface="Times New Roman" pitchFamily="18" charset="0"/>
                <a:cs typeface="Times New Roman" pitchFamily="18" charset="0"/>
              </a:rPr>
              <a:t> speed between the CPUs.</a:t>
            </a:r>
          </a:p>
          <a:p>
            <a:pPr algn="just"/>
            <a:r>
              <a:rPr lang="en-US" sz="3400" dirty="0" smtClean="0">
                <a:latin typeface="Times New Roman" pitchFamily="18" charset="0"/>
                <a:cs typeface="Times New Roman" pitchFamily="18" charset="0"/>
              </a:rPr>
              <a:t>By combining processors on a single chip, CPU manufactures were able to increase performance more efficiently at a lower cost. The individual processing units became known as “cores” rather than processors. In the mid-</a:t>
            </a:r>
            <a:r>
              <a:rPr lang="en-US" sz="3400" dirty="0" err="1" smtClean="0">
                <a:latin typeface="Times New Roman" pitchFamily="18" charset="0"/>
                <a:cs typeface="Times New Roman" pitchFamily="18" charset="0"/>
              </a:rPr>
              <a:t>2000s</a:t>
            </a:r>
            <a:r>
              <a:rPr lang="en-US"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hlinkClick r:id="rId8"/>
              </a:rPr>
              <a:t>dual-core</a:t>
            </a:r>
            <a:r>
              <a:rPr lang="en-US" sz="3400" dirty="0" smtClean="0">
                <a:latin typeface="Times New Roman" pitchFamily="18" charset="0"/>
                <a:cs typeface="Times New Roman" pitchFamily="18" charset="0"/>
              </a:rPr>
              <a:t> and </a:t>
            </a:r>
            <a:r>
              <a:rPr lang="en-US" sz="3400" dirty="0" smtClean="0">
                <a:latin typeface="Times New Roman" pitchFamily="18" charset="0"/>
                <a:cs typeface="Times New Roman" pitchFamily="18" charset="0"/>
                <a:hlinkClick r:id="rId9"/>
              </a:rPr>
              <a:t>quad-core</a:t>
            </a:r>
            <a:r>
              <a:rPr lang="en-US" sz="3400" dirty="0" smtClean="0">
                <a:latin typeface="Times New Roman" pitchFamily="18" charset="0"/>
                <a:cs typeface="Times New Roman" pitchFamily="18" charset="0"/>
              </a:rPr>
              <a:t> CPUs began replacing multi-processor configurations. While initially only high-end computers contained </a:t>
            </a:r>
            <a:r>
              <a:rPr lang="en-US" dirty="0" smtClean="0"/>
              <a:t>multiple cores, today nearly all </a:t>
            </a:r>
            <a:r>
              <a:rPr lang="en-US" dirty="0" smtClean="0">
                <a:hlinkClick r:id="rId10"/>
              </a:rPr>
              <a:t>PCs</a:t>
            </a:r>
            <a:r>
              <a:rPr lang="en-US" dirty="0" smtClean="0"/>
              <a:t> have multi-core processors.</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62500" lnSpcReduction="20000"/>
          </a:bodyPr>
          <a:lstStyle/>
          <a:p>
            <a:pPr>
              <a:buFont typeface="Wingdings" pitchFamily="2" charset="2"/>
              <a:buChar char="ü"/>
            </a:pPr>
            <a:r>
              <a:rPr lang="en-US" sz="3800" b="1" dirty="0" smtClean="0"/>
              <a:t>A Brief Explanation of Threads</a:t>
            </a:r>
          </a:p>
          <a:p>
            <a:pPr algn="just"/>
            <a:r>
              <a:rPr lang="en-US" sz="3800" dirty="0" smtClean="0">
                <a:latin typeface="Times New Roman" pitchFamily="18" charset="0"/>
                <a:cs typeface="Times New Roman" pitchFamily="18" charset="0"/>
              </a:rPr>
              <a:t>All central processing units have threads, but what exactly does that mean? In simple terms, the threads are what allow your CPU to perform multiple things at once. So if you want to run multiple processes that are very intensive, you will need a CPU with a lot of threads.</a:t>
            </a:r>
          </a:p>
          <a:p>
            <a:pPr algn="just"/>
            <a:r>
              <a:rPr lang="en-US" sz="3800" dirty="0" smtClean="0">
                <a:latin typeface="Times New Roman" pitchFamily="18" charset="0"/>
                <a:cs typeface="Times New Roman" pitchFamily="18" charset="0"/>
              </a:rPr>
              <a:t>Threads refer to the highest level of code executed by a processor, </a:t>
            </a:r>
            <a:r>
              <a:rPr lang="en-US" sz="3800" b="1" dirty="0" smtClean="0">
                <a:latin typeface="Times New Roman" pitchFamily="18" charset="0"/>
                <a:cs typeface="Times New Roman" pitchFamily="18" charset="0"/>
              </a:rPr>
              <a:t>so with many threads, your CPU can handle several tasks at the same time</a:t>
            </a:r>
            <a:r>
              <a:rPr lang="en-US" sz="3800" dirty="0" smtClean="0">
                <a:latin typeface="Times New Roman" pitchFamily="18" charset="0"/>
                <a:cs typeface="Times New Roman" pitchFamily="18" charset="0"/>
              </a:rPr>
              <a:t>. All CPUs have active threads, and every process performed on your computer has at least a single thread.</a:t>
            </a:r>
          </a:p>
          <a:p>
            <a:pPr algn="just"/>
            <a:r>
              <a:rPr lang="en-US" sz="3800" dirty="0" smtClean="0">
                <a:latin typeface="Times New Roman" pitchFamily="18" charset="0"/>
                <a:cs typeface="Times New Roman" pitchFamily="18" charset="0"/>
              </a:rPr>
              <a:t>The number of threads you have depends on the number of cores in your CPU. Each CPU core can have two threads. So a processor with two cores will have four threads. A processor with eight cores will have 16 threads.</a:t>
            </a:r>
          </a:p>
          <a:p>
            <a:pPr algn="just"/>
            <a:r>
              <a:rPr lang="en-US" sz="3800" dirty="0" smtClean="0">
                <a:latin typeface="Times New Roman" pitchFamily="18" charset="0"/>
                <a:cs typeface="Times New Roman" pitchFamily="18" charset="0"/>
              </a:rPr>
              <a:t>A processor with 24 cores (yes, those exist), will have 48 threads.</a:t>
            </a:r>
          </a:p>
          <a:p>
            <a:pPr algn="just"/>
            <a:r>
              <a:rPr lang="en-US" sz="3800" dirty="0" smtClean="0">
                <a:latin typeface="Times New Roman" pitchFamily="18" charset="0"/>
                <a:cs typeface="Times New Roman" pitchFamily="18" charset="0"/>
              </a:rPr>
              <a:t>Threads are important to the function of your computer because they determine how many tasks your computer can perform at any given time.</a:t>
            </a:r>
          </a:p>
          <a:p>
            <a:endParaRPr lang="en-US" dirty="0"/>
          </a:p>
        </p:txBody>
      </p:sp>
      <p:sp>
        <p:nvSpPr>
          <p:cNvPr id="4" name="Date Placeholder 3"/>
          <p:cNvSpPr>
            <a:spLocks noGrp="1"/>
          </p:cNvSpPr>
          <p:nvPr>
            <p:ph type="dt" sz="half" idx="10"/>
          </p:nvPr>
        </p:nvSpPr>
        <p:spPr/>
        <p:txBody>
          <a:bodyPr/>
          <a:lstStyle/>
          <a:p>
            <a:fld id="{53A5EFCA-486A-4E60-BCDD-30D6FDAC02AF}" type="datetime3">
              <a:rPr lang="en-US" smtClean="0"/>
              <a:pPr/>
              <a:t>28 March 2020</a:t>
            </a:fld>
            <a:endParaRPr lang="en-US"/>
          </a:p>
        </p:txBody>
      </p:sp>
      <p:sp>
        <p:nvSpPr>
          <p:cNvPr id="5" name="Footer Placeholder 4"/>
          <p:cNvSpPr>
            <a:spLocks noGrp="1"/>
          </p:cNvSpPr>
          <p:nvPr>
            <p:ph type="ftr" sz="quarter" idx="11"/>
          </p:nvPr>
        </p:nvSpPr>
        <p:spPr/>
        <p:txBody>
          <a:bodyPr/>
          <a:lstStyle/>
          <a:p>
            <a:r>
              <a:rPr lang="en-US" smtClean="0"/>
              <a:t>CSE 301: Microprocessors, Dept. of Computer Science and Engineering</a:t>
            </a:r>
            <a:endParaRPr lang="en-US"/>
          </a:p>
        </p:txBody>
      </p:sp>
      <p:sp>
        <p:nvSpPr>
          <p:cNvPr id="6" name="Slide Number Placeholder 5"/>
          <p:cNvSpPr>
            <a:spLocks noGrp="1"/>
          </p:cNvSpPr>
          <p:nvPr>
            <p:ph type="sldNum" sz="quarter" idx="12"/>
          </p:nvPr>
        </p:nvSpPr>
        <p:spPr/>
        <p:txBody>
          <a:bodyPr/>
          <a:lstStyle/>
          <a:p>
            <a:fld id="{0FC8CFFE-504E-48E2-9562-8F7E4BA14AAB}"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INTEL 80186</a:t>
            </a:r>
            <a:endParaRPr lang="en-US" b="1" dirty="0"/>
          </a:p>
        </p:txBody>
      </p:sp>
      <p:sp>
        <p:nvSpPr>
          <p:cNvPr id="3" name="Rectangle 2"/>
          <p:cNvSpPr/>
          <p:nvPr/>
        </p:nvSpPr>
        <p:spPr>
          <a:xfrm>
            <a:off x="762000" y="1676401"/>
            <a:ext cx="7467600" cy="4647426"/>
          </a:xfrm>
          <a:prstGeom prst="rect">
            <a:avLst/>
          </a:prstGeom>
        </p:spPr>
        <p:txBody>
          <a:bodyPr wrap="square">
            <a:spAutoFit/>
          </a:bodyPr>
          <a:lstStyle/>
          <a:p>
            <a:pPr algn="just">
              <a:buFont typeface="Wingdings" pitchFamily="2" charset="2"/>
              <a:buChar char="ü"/>
            </a:pPr>
            <a:r>
              <a:rPr lang="en-US" sz="20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Basic block diagram of 80816</a:t>
            </a:r>
          </a:p>
          <a:p>
            <a:pPr algn="just">
              <a:buFont typeface="Wingdings" pitchFamily="2" charset="2"/>
              <a:buChar char="ü"/>
            </a:pPr>
            <a:endParaRPr lang="en-IN" sz="2800" b="1" dirty="0" smtClean="0">
              <a:latin typeface="Times New Roman" pitchFamily="18" charset="0"/>
              <a:cs typeface="Times New Roman" pitchFamily="18" charset="0"/>
            </a:endParaRPr>
          </a:p>
          <a:p>
            <a:pPr algn="just">
              <a:buFont typeface="Wingdings" pitchFamily="2" charset="2"/>
              <a:buChar char="§"/>
            </a:pPr>
            <a:r>
              <a:rPr lang="en-US" sz="2000" dirty="0" smtClean="0">
                <a:latin typeface="Times New Roman" pitchFamily="18" charset="0"/>
                <a:cs typeface="Times New Roman" pitchFamily="18" charset="0"/>
              </a:rPr>
              <a:t>   IN ADDITION TO THE BIU AND EU 80186/80188 FAMILY   CONTAINS</a:t>
            </a:r>
          </a:p>
          <a:p>
            <a:pPr algn="just"/>
            <a:r>
              <a:rPr lang="en-US" sz="2000" dirty="0" smtClean="0">
                <a:latin typeface="Times New Roman" pitchFamily="18" charset="0"/>
                <a:cs typeface="Times New Roman" pitchFamily="18" charset="0"/>
              </a:rPr>
              <a:t> </a:t>
            </a:r>
          </a:p>
          <a:p>
            <a:pPr marL="1200150" lvl="2" indent="-285750" algn="just">
              <a:buFont typeface="Courier New" pitchFamily="49" charset="0"/>
              <a:buChar char="o"/>
            </a:pPr>
            <a:r>
              <a:rPr lang="en-US" sz="2000" dirty="0" smtClean="0">
                <a:latin typeface="Times New Roman" pitchFamily="18" charset="0"/>
                <a:cs typeface="Times New Roman" pitchFamily="18" charset="0"/>
              </a:rPr>
              <a:t>A CLOCK GENERATOR</a:t>
            </a:r>
          </a:p>
          <a:p>
            <a:pPr lvl="2" algn="just"/>
            <a:endParaRPr lang="en-US" sz="2000" dirty="0" smtClean="0">
              <a:latin typeface="Times New Roman" pitchFamily="18" charset="0"/>
              <a:cs typeface="Times New Roman" pitchFamily="18" charset="0"/>
            </a:endParaRPr>
          </a:p>
          <a:p>
            <a:pPr marL="1200150" lvl="2" indent="-285750" algn="just">
              <a:buFont typeface="Courier New" pitchFamily="49" charset="0"/>
              <a:buChar char="o"/>
            </a:pPr>
            <a:r>
              <a:rPr lang="en-US" sz="2000" dirty="0" smtClean="0">
                <a:latin typeface="Times New Roman" pitchFamily="18" charset="0"/>
                <a:cs typeface="Times New Roman" pitchFamily="18" charset="0"/>
              </a:rPr>
              <a:t>A PROGRAMMABLE INTERRUPT CONTROLLER</a:t>
            </a:r>
          </a:p>
          <a:p>
            <a:pPr marL="1200150" lvl="2" indent="-285750" algn="just">
              <a:buFont typeface="Wingdings" pitchFamily="2" charset="2"/>
              <a:buChar char="Ø"/>
            </a:pPr>
            <a:endParaRPr lang="en-US" sz="2000" dirty="0" smtClean="0">
              <a:latin typeface="Times New Roman" pitchFamily="18" charset="0"/>
              <a:cs typeface="Times New Roman" pitchFamily="18" charset="0"/>
            </a:endParaRPr>
          </a:p>
          <a:p>
            <a:pPr marL="1200150" lvl="2" indent="-285750" algn="just">
              <a:buFont typeface="Courier New" pitchFamily="49" charset="0"/>
              <a:buChar char="o"/>
            </a:pPr>
            <a:r>
              <a:rPr lang="en-US" sz="2000" dirty="0" smtClean="0">
                <a:latin typeface="Times New Roman" pitchFamily="18" charset="0"/>
                <a:cs typeface="Times New Roman" pitchFamily="18" charset="0"/>
              </a:rPr>
              <a:t>PROGRAMMABLE TIMERS</a:t>
            </a:r>
          </a:p>
          <a:p>
            <a:pPr marL="1200150" lvl="2" indent="-285750" algn="just">
              <a:buFont typeface="Wingdings" pitchFamily="2" charset="2"/>
              <a:buChar char="Ø"/>
            </a:pPr>
            <a:endParaRPr lang="en-US" sz="2000" dirty="0" smtClean="0">
              <a:latin typeface="Times New Roman" pitchFamily="18" charset="0"/>
              <a:cs typeface="Times New Roman" pitchFamily="18" charset="0"/>
            </a:endParaRPr>
          </a:p>
          <a:p>
            <a:pPr marL="1200150" lvl="2" indent="-285750" algn="just">
              <a:buFont typeface="Courier New" pitchFamily="49" charset="0"/>
              <a:buChar char="o"/>
            </a:pPr>
            <a:r>
              <a:rPr lang="en-US" sz="2000" dirty="0" smtClean="0">
                <a:latin typeface="Times New Roman" pitchFamily="18" charset="0"/>
                <a:cs typeface="Times New Roman" pitchFamily="18" charset="0"/>
              </a:rPr>
              <a:t>A PROGRAMMABLE DMA CONTROLLER</a:t>
            </a:r>
          </a:p>
          <a:p>
            <a:pPr marL="1200150" lvl="2" indent="-285750" algn="just">
              <a:buFont typeface="Wingdings" pitchFamily="2" charset="2"/>
              <a:buChar char="Ø"/>
            </a:pPr>
            <a:endParaRPr lang="en-US" sz="2000" dirty="0" smtClean="0">
              <a:latin typeface="Times New Roman" pitchFamily="18" charset="0"/>
              <a:cs typeface="Times New Roman" pitchFamily="18" charset="0"/>
            </a:endParaRPr>
          </a:p>
          <a:p>
            <a:pPr marL="1200150" lvl="2" indent="-285750" algn="just">
              <a:buFont typeface="Courier New" pitchFamily="49" charset="0"/>
              <a:buChar char="o"/>
            </a:pPr>
            <a:r>
              <a:rPr lang="en-US" sz="2000" dirty="0" smtClean="0">
                <a:latin typeface="Times New Roman" pitchFamily="18" charset="0"/>
                <a:cs typeface="Times New Roman" pitchFamily="18" charset="0"/>
              </a:rPr>
              <a:t>A PROGRAMMABLE CHIP SELECTION UNIT.</a:t>
            </a: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51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
        <p:nvSpPr>
          <p:cNvPr id="5" name="Right Arrow 4">
            <a:hlinkClick r:id="" action="ppaction://noaction" highlightClick="1"/>
            <a:hlinkHover r:id="" action="ppaction://hlinkshowjump?jump=firstslide" highlightClick="1"/>
          </p:cNvPr>
          <p:cNvSpPr/>
          <p:nvPr/>
        </p:nvSpPr>
        <p:spPr>
          <a:xfrm>
            <a:off x="0" y="1905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3" action="ppaction://hlinksldjump"/>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tretch>
            <a:fillRect/>
          </a:stretch>
        </p:blipFill>
        <p:spPr bwMode="auto">
          <a:xfrm>
            <a:off x="304800" y="915820"/>
            <a:ext cx="2635370" cy="2968960"/>
          </a:xfrm>
          <a:prstGeom prst="rect">
            <a:avLst/>
          </a:prstGeom>
          <a:noFill/>
          <a:ln w="9525">
            <a:noFill/>
            <a:miter lim="800000"/>
            <a:headEnd/>
            <a:tailEnd/>
          </a:ln>
          <a:effectLst/>
        </p:spPr>
      </p:pic>
      <p:sp>
        <p:nvSpPr>
          <p:cNvPr id="5" name="TextBox 4"/>
          <p:cNvSpPr txBox="1"/>
          <p:nvPr/>
        </p:nvSpPr>
        <p:spPr>
          <a:xfrm>
            <a:off x="457200" y="457200"/>
            <a:ext cx="4191000" cy="461665"/>
          </a:xfrm>
          <a:prstGeom prst="rect">
            <a:avLst/>
          </a:prstGeom>
          <a:noFill/>
        </p:spPr>
        <p:txBody>
          <a:bodyPr wrap="square" rtlCol="0">
            <a:spAutoFit/>
          </a:bodyPr>
          <a:lstStyle/>
          <a:p>
            <a:r>
              <a:rPr lang="en-US" sz="2400" b="1" dirty="0" smtClean="0"/>
              <a:t>CLOCK GENERATOR</a:t>
            </a:r>
            <a:endParaRPr lang="en-US" sz="2400" b="1" dirty="0"/>
          </a:p>
        </p:txBody>
      </p:sp>
      <p:sp>
        <p:nvSpPr>
          <p:cNvPr id="8" name="TextBox 7"/>
          <p:cNvSpPr txBox="1"/>
          <p:nvPr/>
        </p:nvSpPr>
        <p:spPr>
          <a:xfrm>
            <a:off x="3657600" y="1447800"/>
            <a:ext cx="5257800" cy="1938992"/>
          </a:xfrm>
          <a:prstGeom prst="rect">
            <a:avLst/>
          </a:prstGeom>
          <a:noFill/>
        </p:spPr>
        <p:txBody>
          <a:bodyPr wrap="square" rtlCol="0">
            <a:spAutoFit/>
          </a:bodyPr>
          <a:lstStyle/>
          <a:p>
            <a:pPr>
              <a:lnSpc>
                <a:spcPct val="300000"/>
              </a:lnSpc>
              <a:buFont typeface="Courier New" pitchFamily="49" charset="0"/>
              <a:buChar char="o"/>
            </a:pPr>
            <a:r>
              <a:rPr lang="en-US" sz="2000" b="1" dirty="0" smtClean="0"/>
              <a:t> X1,X2 CONNECTED TO CRYSTAL</a:t>
            </a:r>
          </a:p>
          <a:p>
            <a:pPr>
              <a:lnSpc>
                <a:spcPct val="300000"/>
              </a:lnSpc>
              <a:buFont typeface="Courier New" pitchFamily="49" charset="0"/>
              <a:buChar char="o"/>
            </a:pPr>
            <a:r>
              <a:rPr lang="en-US" sz="2000" b="1" dirty="0" smtClean="0"/>
              <a:t>  CLKOUT  PROVIDS  SYSTEM  CLOCK SIGNAL</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
        <p:nvSpPr>
          <p:cNvPr id="5" name="Right Arrow 4">
            <a:hlinkClick r:id="" action="ppaction://noaction" highlightClick="1"/>
            <a:hlinkHover r:id="" action="ppaction://hlinkshowjump?jump=firstslide" highlightClick="1"/>
          </p:cNvPr>
          <p:cNvSpPr/>
          <p:nvPr/>
        </p:nvSpPr>
        <p:spPr>
          <a:xfrm>
            <a:off x="2667000" y="23622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3" action="ppaction://hlinksldjump"/>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tretch>
            <a:fillRect/>
          </a:stretch>
        </p:blipFill>
        <p:spPr bwMode="auto">
          <a:xfrm>
            <a:off x="764997" y="838200"/>
            <a:ext cx="2369175" cy="4341283"/>
          </a:xfrm>
          <a:prstGeom prst="rect">
            <a:avLst/>
          </a:prstGeom>
          <a:noFill/>
          <a:ln w="9525">
            <a:noFill/>
            <a:miter lim="800000"/>
            <a:headEnd/>
            <a:tailEnd/>
          </a:ln>
          <a:effectLst/>
        </p:spPr>
      </p:pic>
      <p:sp>
        <p:nvSpPr>
          <p:cNvPr id="5" name="TextBox 4"/>
          <p:cNvSpPr txBox="1"/>
          <p:nvPr/>
        </p:nvSpPr>
        <p:spPr>
          <a:xfrm>
            <a:off x="0" y="457200"/>
            <a:ext cx="5562600" cy="400110"/>
          </a:xfrm>
          <a:prstGeom prst="rect">
            <a:avLst/>
          </a:prstGeom>
          <a:noFill/>
        </p:spPr>
        <p:txBody>
          <a:bodyPr wrap="square" rtlCol="0">
            <a:spAutoFit/>
          </a:bodyPr>
          <a:lstStyle/>
          <a:p>
            <a:r>
              <a:rPr lang="en-US" sz="2000" b="1" dirty="0" smtClean="0"/>
              <a:t>PROGRAMMABLE INTERRUPT CONTROLLER</a:t>
            </a:r>
            <a:endParaRPr lang="en-US" sz="2000" b="1" dirty="0"/>
          </a:p>
        </p:txBody>
      </p:sp>
      <p:sp>
        <p:nvSpPr>
          <p:cNvPr id="6" name="Right Arrow 5">
            <a:hlinkClick r:id="" action="ppaction://noaction" highlightClick="1"/>
            <a:hlinkHover r:id="" action="ppaction://hlinkshowjump?jump=firstslide" highlightClick="1"/>
          </p:cNvPr>
          <p:cNvSpPr/>
          <p:nvPr/>
        </p:nvSpPr>
        <p:spPr>
          <a:xfrm>
            <a:off x="152400" y="4114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8600" y="1905001"/>
            <a:ext cx="5105400" cy="967957"/>
          </a:xfrm>
          <a:prstGeom prst="rect">
            <a:avLst/>
          </a:prstGeom>
          <a:noFill/>
        </p:spPr>
        <p:txBody>
          <a:bodyPr wrap="square" rtlCol="0">
            <a:spAutoFit/>
          </a:bodyPr>
          <a:lstStyle/>
          <a:p>
            <a:pPr>
              <a:lnSpc>
                <a:spcPct val="150000"/>
              </a:lnSpc>
              <a:buFont typeface="Courier New" pitchFamily="49" charset="0"/>
              <a:buChar char="o"/>
            </a:pPr>
            <a:r>
              <a:rPr lang="en-US" sz="2000" b="1" dirty="0" smtClean="0"/>
              <a:t>WHICH  ARBITRATES  INTERNAL  AND EXTERNAL   INTERRUPTS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ox(in)">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06ee15lr\Desktop\679px-Intel_80186_80188_arch.svg.png">
            <a:hlinkClick r:id="rId3" action="ppaction://hlinksldjump"/>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38100" cap="sq">
            <a:solidFill>
              <a:srgbClr val="000000"/>
            </a:solidFill>
            <a:prstDash val="solid"/>
            <a:miter lim="800000"/>
          </a:ln>
          <a:effectLst/>
        </p:spPr>
      </p:pic>
      <p:sp>
        <p:nvSpPr>
          <p:cNvPr id="5" name="Right Arrow 4">
            <a:hlinkClick r:id="" action="ppaction://noaction" highlightClick="1"/>
            <a:hlinkHover r:id="" action="ppaction://hlinkshowjump?jump=firstslide" highlightClick="1"/>
          </p:cNvPr>
          <p:cNvSpPr/>
          <p:nvPr/>
        </p:nvSpPr>
        <p:spPr>
          <a:xfrm>
            <a:off x="4343400" y="1905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1628</Words>
  <Application>Microsoft Office PowerPoint</Application>
  <PresentationFormat>On-screen Show (4:3)</PresentationFormat>
  <Paragraphs>258</Paragraphs>
  <Slides>35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Visio</vt:lpstr>
      <vt:lpstr>CSE 301 Microprocessors</vt:lpstr>
      <vt:lpstr>Slide 2</vt:lpstr>
      <vt:lpstr>INTEL 80186</vt:lpstr>
      <vt:lpstr>INTEL 80186</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INTEL 80286</vt:lpstr>
      <vt:lpstr>INTEL 80286</vt:lpstr>
      <vt:lpstr>Architecture of 80286</vt:lpstr>
      <vt:lpstr>INTEL 80386 microprocessor</vt:lpstr>
      <vt:lpstr>Architecture of 80386</vt:lpstr>
      <vt:lpstr>INTEL 80486 microprocessor</vt:lpstr>
      <vt:lpstr>INTEL 80486 microprocessor</vt:lpstr>
      <vt:lpstr>Pentium microprocessor</vt:lpstr>
      <vt:lpstr>Pentium microprocessor</vt:lpstr>
      <vt:lpstr>Pentium pro</vt:lpstr>
      <vt:lpstr>PentiumⅡand PentiumⅡXeon Microprocessor</vt:lpstr>
      <vt:lpstr>PentiumⅡand PentiumⅡXeon Microprocessor</vt:lpstr>
      <vt:lpstr>Pentium Ⅲ Microprocessor</vt:lpstr>
      <vt:lpstr>Pentium 4 Microprocessor</vt:lpstr>
      <vt:lpstr>Intel Core i9-7900X X-Series Processor</vt:lpstr>
      <vt:lpstr>The Future of Microprocessors</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301 Microprocessors</dc:title>
  <dc:creator>User</dc:creator>
  <cp:lastModifiedBy>hp</cp:lastModifiedBy>
  <cp:revision>190</cp:revision>
  <dcterms:created xsi:type="dcterms:W3CDTF">2020-03-25T03:39:18Z</dcterms:created>
  <dcterms:modified xsi:type="dcterms:W3CDTF">2020-03-28T04:24:10Z</dcterms:modified>
</cp:coreProperties>
</file>