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67" r:id="rId4"/>
    <p:sldId id="269" r:id="rId5"/>
    <p:sldId id="272" r:id="rId6"/>
    <p:sldId id="266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14" r:id="rId37"/>
    <p:sldId id="300" r:id="rId38"/>
    <p:sldId id="315" r:id="rId39"/>
    <p:sldId id="301" r:id="rId40"/>
    <p:sldId id="302" r:id="rId41"/>
    <p:sldId id="303" r:id="rId42"/>
    <p:sldId id="304" r:id="rId43"/>
    <p:sldId id="316" r:id="rId44"/>
    <p:sldId id="305" r:id="rId45"/>
    <p:sldId id="306" r:id="rId46"/>
    <p:sldId id="307" r:id="rId47"/>
    <p:sldId id="308" r:id="rId48"/>
    <p:sldId id="317" r:id="rId49"/>
    <p:sldId id="309" r:id="rId50"/>
    <p:sldId id="310" r:id="rId51"/>
    <p:sldId id="311" r:id="rId52"/>
    <p:sldId id="312" r:id="rId53"/>
    <p:sldId id="313" r:id="rId54"/>
    <p:sldId id="318" r:id="rId55"/>
    <p:sldId id="334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7" r:id="rId64"/>
    <p:sldId id="326" r:id="rId65"/>
    <p:sldId id="328" r:id="rId66"/>
    <p:sldId id="329" r:id="rId67"/>
    <p:sldId id="330" r:id="rId68"/>
    <p:sldId id="331" r:id="rId69"/>
    <p:sldId id="332" r:id="rId70"/>
    <p:sldId id="333" r:id="rId71"/>
    <p:sldId id="335" r:id="rId72"/>
    <p:sldId id="336" r:id="rId73"/>
    <p:sldId id="341" r:id="rId74"/>
    <p:sldId id="338" r:id="rId75"/>
    <p:sldId id="339" r:id="rId76"/>
    <p:sldId id="340" r:id="rId77"/>
    <p:sldId id="337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4" autoAdjust="0"/>
    <p:restoredTop sz="94660"/>
  </p:normalViewPr>
  <p:slideViewPr>
    <p:cSldViewPr>
      <p:cViewPr varScale="1">
        <p:scale>
          <a:sx n="68" d="100"/>
          <a:sy n="6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1FF1-62BE-45EB-9433-8E0D7D34451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Drive%20E%20Class\Courses\Data%20Structure\Rainbow%20Soap%20Bubbles%20Slow%20Motion%20Free%20Motion%20Graphic%20Download.mp4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C00000"/>
                </a:solidFill>
              </a:rPr>
              <a:t>Linear: </a:t>
            </a:r>
            <a:r>
              <a:rPr lang="en-US" sz="2400" u="sng" dirty="0" smtClean="0">
                <a:solidFill>
                  <a:schemeClr val="bg1"/>
                </a:solidFill>
              </a:rPr>
              <a:t>Elements form a sequence, i.e., liner list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838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Data Structure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828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C00000"/>
                </a:solidFill>
              </a:rPr>
              <a:t>Nonlinear: </a:t>
            </a:r>
            <a:r>
              <a:rPr lang="en-US" sz="2400" u="sng" dirty="0" smtClean="0">
                <a:solidFill>
                  <a:schemeClr val="bg1"/>
                </a:solidFill>
              </a:rPr>
              <a:t>Elements do not form a sequence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86000" y="1371600"/>
            <a:ext cx="2057400" cy="457200"/>
          </a:xfrm>
          <a:prstGeom prst="straightConnector1">
            <a:avLst/>
          </a:prstGeom>
          <a:ln w="6667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1371600"/>
            <a:ext cx="2209800" cy="457200"/>
          </a:xfrm>
          <a:prstGeom prst="straightConnector1">
            <a:avLst/>
          </a:prstGeom>
          <a:ln w="6667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09600" y="2667000"/>
            <a:ext cx="1371600" cy="762000"/>
          </a:xfrm>
          <a:prstGeom prst="straightConnector1">
            <a:avLst/>
          </a:prstGeom>
          <a:ln w="444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81200" y="2667000"/>
            <a:ext cx="1447800" cy="685800"/>
          </a:xfrm>
          <a:prstGeom prst="straightConnector1">
            <a:avLst/>
          </a:prstGeom>
          <a:ln w="444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248400" y="2667000"/>
            <a:ext cx="533400" cy="762000"/>
          </a:xfrm>
          <a:prstGeom prst="straightConnector1">
            <a:avLst/>
          </a:prstGeom>
          <a:ln w="444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8000" y="2667000"/>
            <a:ext cx="533400" cy="685800"/>
          </a:xfrm>
          <a:prstGeom prst="straightConnector1">
            <a:avLst/>
          </a:prstGeom>
          <a:ln w="444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3429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Array: </a:t>
            </a:r>
            <a:r>
              <a:rPr lang="en-US" dirty="0" smtClean="0">
                <a:solidFill>
                  <a:schemeClr val="bg1"/>
                </a:solidFill>
              </a:rPr>
              <a:t>Elements in sequential memory locations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0800" y="343793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Link list: </a:t>
            </a:r>
            <a:r>
              <a:rPr lang="en-US" dirty="0" smtClean="0">
                <a:solidFill>
                  <a:schemeClr val="bg1"/>
                </a:solidFill>
              </a:rPr>
              <a:t>Relationship between elements by means of pointer.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28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Graph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3600" y="37732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These two will be defined later.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2" grpId="0"/>
      <p:bldP spid="23" grpId="0"/>
      <p:bldP spid="24" grpId="0"/>
      <p:bldP spid="25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This one dimensional array.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115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4495800"/>
          <a:ext cx="7619999" cy="914400"/>
        </p:xfrm>
        <a:graphic>
          <a:graphicData uri="http://schemas.openxmlformats.org/drawingml/2006/table">
            <a:tbl>
              <a:tblPr/>
              <a:tblGrid>
                <a:gridCol w="1417673"/>
                <a:gridCol w="708837"/>
                <a:gridCol w="708837"/>
                <a:gridCol w="797442"/>
                <a:gridCol w="620233"/>
                <a:gridCol w="620233"/>
                <a:gridCol w="708837"/>
                <a:gridCol w="708837"/>
                <a:gridCol w="708837"/>
                <a:gridCol w="620233"/>
              </a:tblGrid>
              <a:tr h="390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Sold Auto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50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19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Year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1932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1933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1983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1984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81200" y="571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Lower bound (LB)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5726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Upper bound (UB)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590800" y="5410200"/>
            <a:ext cx="2286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924800" y="5410200"/>
            <a:ext cx="1524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3800" y="6096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Length=UB-LB+1=1984-1932+1=53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Representation in memory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1752600"/>
          <a:ext cx="1905000" cy="3399221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1000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1001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1002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1003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38400" y="1676400"/>
            <a:ext cx="670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Memory of the computer is simply sequence of address.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Hence, linear array holds a block of contiguous memory cells.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Let LA is a linear array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Start at memory location 1000, that is, first data at 1000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Second data at 1001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Third data at 1002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and so on.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4600" y="4648200"/>
            <a:ext cx="5562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LOC(LA[K})= Address of the element LA[K] in the array LA.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514600" y="38862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LA[K]=  Element in the </a:t>
            </a:r>
            <a:r>
              <a:rPr lang="en-US" dirty="0" err="1" smtClean="0">
                <a:solidFill>
                  <a:schemeClr val="bg1"/>
                </a:solidFill>
              </a:rPr>
              <a:t>K</a:t>
            </a:r>
            <a:r>
              <a:rPr lang="en-US" baseline="30000" dirty="0" err="1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location of the array LA. Here, K </a:t>
            </a:r>
            <a:r>
              <a:rPr lang="el-GR" dirty="0" smtClean="0">
                <a:solidFill>
                  <a:schemeClr val="bg1"/>
                </a:solidFill>
              </a:rPr>
              <a:t>ϵ</a:t>
            </a:r>
            <a:r>
              <a:rPr lang="en-US" dirty="0" smtClean="0">
                <a:solidFill>
                  <a:schemeClr val="bg1"/>
                </a:solidFill>
              </a:rPr>
              <a:t> {1000, 1001, 1002, 1003, …, …}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514600" y="5791200"/>
            <a:ext cx="5381625" cy="409575"/>
            <a:chOff x="1371600" y="5791200"/>
            <a:chExt cx="5381625" cy="409575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38800" y="5791200"/>
              <a:ext cx="111442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371600" y="5791200"/>
              <a:ext cx="4343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Address of the first element of the array LA=</a:t>
              </a:r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514600" y="5181600"/>
            <a:ext cx="5978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Computer keeps track only of the first element of the array 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3774E-6 L -0.0026 -0.595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0" grpId="1"/>
      <p:bldP spid="21" grpId="0"/>
      <p:bldP spid="21" grpId="1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Representation in memory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1752600"/>
          <a:ext cx="1905000" cy="3399221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1000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1001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1002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1003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22"/>
          <p:cNvGrpSpPr/>
          <p:nvPr/>
        </p:nvGrpSpPr>
        <p:grpSpPr>
          <a:xfrm>
            <a:off x="2514600" y="1676400"/>
            <a:ext cx="5381625" cy="409575"/>
            <a:chOff x="1371600" y="5791200"/>
            <a:chExt cx="5381625" cy="409575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38800" y="5791200"/>
              <a:ext cx="111442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371600" y="5791200"/>
              <a:ext cx="4343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Address of the first element of the array LA=</a:t>
              </a:r>
              <a:endParaRPr lang="en-US" dirty="0"/>
            </a:p>
          </p:txBody>
        </p:sp>
      </p:grp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819400"/>
            <a:ext cx="5162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514600" y="3657600"/>
            <a:ext cx="4914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Where w is the number of words per memory cell.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2286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Loc(LA[K])=Base(LA)+K-LB)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Representation in memory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2514600" y="1676400"/>
            <a:ext cx="5381625" cy="409575"/>
            <a:chOff x="1371600" y="5791200"/>
            <a:chExt cx="5381625" cy="409575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38800" y="5791200"/>
              <a:ext cx="111442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371600" y="5791200"/>
              <a:ext cx="4343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Address of the first element of the array LA=</a:t>
              </a:r>
              <a:endParaRPr lang="en-US" dirty="0"/>
            </a:p>
          </p:txBody>
        </p:sp>
      </p:grp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590800"/>
            <a:ext cx="5162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514600" y="3429000"/>
            <a:ext cx="108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Here w=4</a:t>
            </a:r>
            <a:endParaRPr lang="en-US" b="1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200"/>
            <a:ext cx="2394751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Traversing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1752600"/>
          <a:ext cx="1905000" cy="4171508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514600" y="1524000"/>
            <a:ext cx="5236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Accessing and processing of each element of array LA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exactly once and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sequentially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219200" y="4191000"/>
            <a:ext cx="10668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743200" y="2514600"/>
            <a:ext cx="5716373" cy="2768190"/>
            <a:chOff x="2743200" y="2743200"/>
            <a:chExt cx="5716373" cy="2768190"/>
          </a:xfrm>
        </p:grpSpPr>
        <p:grpSp>
          <p:nvGrpSpPr>
            <p:cNvPr id="23" name="Group 22"/>
            <p:cNvGrpSpPr/>
            <p:nvPr/>
          </p:nvGrpSpPr>
          <p:grpSpPr>
            <a:xfrm>
              <a:off x="2743200" y="2743200"/>
              <a:ext cx="5716373" cy="2768190"/>
              <a:chOff x="2743200" y="2895600"/>
              <a:chExt cx="5716373" cy="2768190"/>
            </a:xfrm>
          </p:grpSpPr>
          <p:pic>
            <p:nvPicPr>
              <p:cNvPr id="2560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3200" y="3810000"/>
                <a:ext cx="5715000" cy="1853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743200" y="2895600"/>
                <a:ext cx="5716373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Algorithm 1: Here LA is a linear array with lower bound LB</a:t>
                </a:r>
              </a:p>
              <a:p>
                <a:r>
                  <a:rPr lang="en-US" b="1" dirty="0" smtClean="0"/>
                  <a:t>                       upper bound UB. The algorithm traverses LA</a:t>
                </a:r>
              </a:p>
              <a:p>
                <a:r>
                  <a:rPr lang="en-US" b="1" dirty="0" smtClean="0"/>
                  <a:t>                       by applying PROCESS to each element of LA.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2743200" y="3657600"/>
              <a:ext cx="5669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Traversing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1752600"/>
          <a:ext cx="1905000" cy="4171508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514600" y="1524000"/>
            <a:ext cx="5236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Accessing and processing of each element of array LA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exactly once and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sequentially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1219200" y="4191000"/>
            <a:ext cx="10668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5"/>
          <p:cNvGrpSpPr/>
          <p:nvPr/>
        </p:nvGrpSpPr>
        <p:grpSpPr>
          <a:xfrm>
            <a:off x="2743200" y="2514600"/>
            <a:ext cx="5716373" cy="2768190"/>
            <a:chOff x="2743200" y="2743200"/>
            <a:chExt cx="5716373" cy="2768190"/>
          </a:xfrm>
        </p:grpSpPr>
        <p:grpSp>
          <p:nvGrpSpPr>
            <p:cNvPr id="5" name="Group 22"/>
            <p:cNvGrpSpPr/>
            <p:nvPr/>
          </p:nvGrpSpPr>
          <p:grpSpPr>
            <a:xfrm>
              <a:off x="2743200" y="2743200"/>
              <a:ext cx="5716373" cy="2768190"/>
              <a:chOff x="2743200" y="2895600"/>
              <a:chExt cx="5716373" cy="2768190"/>
            </a:xfrm>
          </p:grpSpPr>
          <p:pic>
            <p:nvPicPr>
              <p:cNvPr id="2560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3200" y="3810000"/>
                <a:ext cx="5715000" cy="1853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743200" y="2895600"/>
                <a:ext cx="5716373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Algorithm 1: Here LA is a linear array with lower bound LB</a:t>
                </a:r>
              </a:p>
              <a:p>
                <a:r>
                  <a:rPr lang="en-US" b="1" dirty="0" smtClean="0"/>
                  <a:t>                       upper bound UB. The algorithm traverses LA</a:t>
                </a:r>
              </a:p>
              <a:p>
                <a:r>
                  <a:rPr lang="en-US" b="1" dirty="0" smtClean="0"/>
                  <a:t>                       by applying PROCESS to each element of LA.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2743200" y="3657600"/>
              <a:ext cx="5669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eft Arrow 26"/>
          <p:cNvSpPr/>
          <p:nvPr/>
        </p:nvSpPr>
        <p:spPr>
          <a:xfrm>
            <a:off x="7010400" y="3505200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05200" y="556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K=LB=1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Traversing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1752600"/>
          <a:ext cx="1905000" cy="4171508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514600" y="1524000"/>
            <a:ext cx="5236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Accessing and processing of each element of array LA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exactly once and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sequentially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1219200" y="4191000"/>
            <a:ext cx="10668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5"/>
          <p:cNvGrpSpPr/>
          <p:nvPr/>
        </p:nvGrpSpPr>
        <p:grpSpPr>
          <a:xfrm>
            <a:off x="2743200" y="2514600"/>
            <a:ext cx="5716373" cy="2768190"/>
            <a:chOff x="2743200" y="2743200"/>
            <a:chExt cx="5716373" cy="2768190"/>
          </a:xfrm>
        </p:grpSpPr>
        <p:grpSp>
          <p:nvGrpSpPr>
            <p:cNvPr id="5" name="Group 22"/>
            <p:cNvGrpSpPr/>
            <p:nvPr/>
          </p:nvGrpSpPr>
          <p:grpSpPr>
            <a:xfrm>
              <a:off x="2743200" y="2743200"/>
              <a:ext cx="5716373" cy="2768190"/>
              <a:chOff x="2743200" y="2895600"/>
              <a:chExt cx="5716373" cy="2768190"/>
            </a:xfrm>
          </p:grpSpPr>
          <p:pic>
            <p:nvPicPr>
              <p:cNvPr id="2560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3200" y="3810000"/>
                <a:ext cx="5715000" cy="1853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743200" y="2895600"/>
                <a:ext cx="5716373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Algorithm 1: Here LA is a linear array with lower bound LB</a:t>
                </a:r>
              </a:p>
              <a:p>
                <a:r>
                  <a:rPr lang="en-US" b="1" dirty="0" smtClean="0"/>
                  <a:t>                       upper bound UB. The algorithm traverses LA</a:t>
                </a:r>
              </a:p>
              <a:p>
                <a:r>
                  <a:rPr lang="en-US" b="1" dirty="0" smtClean="0"/>
                  <a:t>                       by applying PROCESS to each element of LA.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2743200" y="3657600"/>
              <a:ext cx="5669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eft Arrow 26"/>
          <p:cNvSpPr/>
          <p:nvPr/>
        </p:nvSpPr>
        <p:spPr>
          <a:xfrm>
            <a:off x="7239000" y="3886200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05200" y="556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K=1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7400" y="5486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N=10, UB=10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Then K≤UB means 1 ≤10 and thus, it is true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Traversing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1752600"/>
          <a:ext cx="1905000" cy="4171508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514600" y="1524000"/>
            <a:ext cx="5236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Accessing and processing of each element of array LA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exactly once and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sequentially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1219200" y="4191000"/>
            <a:ext cx="10668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5"/>
          <p:cNvGrpSpPr/>
          <p:nvPr/>
        </p:nvGrpSpPr>
        <p:grpSpPr>
          <a:xfrm>
            <a:off x="2743200" y="2514600"/>
            <a:ext cx="5716373" cy="2768190"/>
            <a:chOff x="2743200" y="2743200"/>
            <a:chExt cx="5716373" cy="2768190"/>
          </a:xfrm>
        </p:grpSpPr>
        <p:grpSp>
          <p:nvGrpSpPr>
            <p:cNvPr id="5" name="Group 22"/>
            <p:cNvGrpSpPr/>
            <p:nvPr/>
          </p:nvGrpSpPr>
          <p:grpSpPr>
            <a:xfrm>
              <a:off x="2743200" y="2743200"/>
              <a:ext cx="5716373" cy="2768190"/>
              <a:chOff x="2743200" y="2895600"/>
              <a:chExt cx="5716373" cy="2768190"/>
            </a:xfrm>
          </p:grpSpPr>
          <p:pic>
            <p:nvPicPr>
              <p:cNvPr id="2560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3200" y="3810000"/>
                <a:ext cx="5715000" cy="1853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743200" y="2895600"/>
                <a:ext cx="5716373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Algorithm 1: Here LA is a linear array with lower bound LB</a:t>
                </a:r>
              </a:p>
              <a:p>
                <a:r>
                  <a:rPr lang="en-US" b="1" dirty="0" smtClean="0"/>
                  <a:t>                       upper bound UB. The algorithm traverses LA</a:t>
                </a:r>
              </a:p>
              <a:p>
                <a:r>
                  <a:rPr lang="en-US" b="1" dirty="0" smtClean="0"/>
                  <a:t>                       by applying PROCESS to each element of LA.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2743200" y="3657600"/>
              <a:ext cx="5669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eft Arrow 26"/>
          <p:cNvSpPr/>
          <p:nvPr/>
        </p:nvSpPr>
        <p:spPr>
          <a:xfrm>
            <a:off x="8305800" y="4114800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05200" y="556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K=1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7400" y="5486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N=10, UB=10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Then K≤UB means 1 ≤10 and thus, it is true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Traversing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1752600"/>
          <a:ext cx="1905000" cy="4171508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514600" y="1524000"/>
            <a:ext cx="5236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Accessing and processing of each element of array LA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exactly once and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sequentially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1219200" y="4191000"/>
            <a:ext cx="10668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5"/>
          <p:cNvGrpSpPr/>
          <p:nvPr/>
        </p:nvGrpSpPr>
        <p:grpSpPr>
          <a:xfrm>
            <a:off x="2743200" y="2514600"/>
            <a:ext cx="5716373" cy="2768190"/>
            <a:chOff x="2743200" y="2743200"/>
            <a:chExt cx="5716373" cy="2768190"/>
          </a:xfrm>
        </p:grpSpPr>
        <p:grpSp>
          <p:nvGrpSpPr>
            <p:cNvPr id="5" name="Group 22"/>
            <p:cNvGrpSpPr/>
            <p:nvPr/>
          </p:nvGrpSpPr>
          <p:grpSpPr>
            <a:xfrm>
              <a:off x="2743200" y="2743200"/>
              <a:ext cx="5716373" cy="2768190"/>
              <a:chOff x="2743200" y="2895600"/>
              <a:chExt cx="5716373" cy="2768190"/>
            </a:xfrm>
          </p:grpSpPr>
          <p:pic>
            <p:nvPicPr>
              <p:cNvPr id="2560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3200" y="3810000"/>
                <a:ext cx="5715000" cy="1853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743200" y="2895600"/>
                <a:ext cx="5716373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Algorithm 1: Here LA is a linear array with lower bound LB</a:t>
                </a:r>
              </a:p>
              <a:p>
                <a:r>
                  <a:rPr lang="en-US" b="1" dirty="0" smtClean="0"/>
                  <a:t>                       upper bound UB. The algorithm traverses LA</a:t>
                </a:r>
              </a:p>
              <a:p>
                <a:r>
                  <a:rPr lang="en-US" b="1" dirty="0" smtClean="0"/>
                  <a:t>                       by applying PROCESS to each element of LA.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2743200" y="3657600"/>
              <a:ext cx="5669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eft Arrow 26"/>
          <p:cNvSpPr/>
          <p:nvPr/>
        </p:nvSpPr>
        <p:spPr>
          <a:xfrm>
            <a:off x="7467600" y="4495800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05200" y="5562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K=1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K=K+1 means K=2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7400" y="5486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N=10, UB=10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Then K≤UB means 1 ≤10 and thus, it is true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Traversing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1752600"/>
          <a:ext cx="1905000" cy="4171508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514600" y="1524000"/>
            <a:ext cx="5236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Accessing and processing of each element of array LA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exactly once and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sequentially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1219200" y="4191000"/>
            <a:ext cx="10668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5"/>
          <p:cNvGrpSpPr/>
          <p:nvPr/>
        </p:nvGrpSpPr>
        <p:grpSpPr>
          <a:xfrm>
            <a:off x="2743200" y="2514600"/>
            <a:ext cx="5716373" cy="2768190"/>
            <a:chOff x="2743200" y="2743200"/>
            <a:chExt cx="5716373" cy="2768190"/>
          </a:xfrm>
        </p:grpSpPr>
        <p:grpSp>
          <p:nvGrpSpPr>
            <p:cNvPr id="5" name="Group 22"/>
            <p:cNvGrpSpPr/>
            <p:nvPr/>
          </p:nvGrpSpPr>
          <p:grpSpPr>
            <a:xfrm>
              <a:off x="2743200" y="2743200"/>
              <a:ext cx="5716373" cy="2768190"/>
              <a:chOff x="2743200" y="2895600"/>
              <a:chExt cx="5716373" cy="2768190"/>
            </a:xfrm>
          </p:grpSpPr>
          <p:pic>
            <p:nvPicPr>
              <p:cNvPr id="2560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3200" y="3810000"/>
                <a:ext cx="5715000" cy="1853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743200" y="2895600"/>
                <a:ext cx="5716373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Algorithm 1: Here LA is a linear array with lower bound LB</a:t>
                </a:r>
              </a:p>
              <a:p>
                <a:r>
                  <a:rPr lang="en-US" b="1" dirty="0" smtClean="0"/>
                  <a:t>                       upper bound UB. The algorithm traverses LA</a:t>
                </a:r>
              </a:p>
              <a:p>
                <a:r>
                  <a:rPr lang="en-US" b="1" dirty="0" smtClean="0"/>
                  <a:t>                       by applying PROCESS to each element of LA.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2743200" y="3657600"/>
              <a:ext cx="5669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eft Arrow 26"/>
          <p:cNvSpPr/>
          <p:nvPr/>
        </p:nvSpPr>
        <p:spPr>
          <a:xfrm>
            <a:off x="7086600" y="3886200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05200" y="556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K=2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5486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K≤UB means 2 ≤10 and thus, it is true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C00000"/>
                </a:solidFill>
              </a:rPr>
              <a:t>Linear: </a:t>
            </a:r>
            <a:r>
              <a:rPr lang="en-US" sz="2400" u="sng" dirty="0" smtClean="0">
                <a:solidFill>
                  <a:schemeClr val="bg1"/>
                </a:solidFill>
              </a:rPr>
              <a:t>Elements form a sequence, i.e., liner list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838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Data Structure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828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C00000"/>
                </a:solidFill>
              </a:rPr>
              <a:t>Nonlinear: </a:t>
            </a:r>
            <a:r>
              <a:rPr lang="en-US" sz="2400" u="sng" dirty="0" smtClean="0">
                <a:solidFill>
                  <a:schemeClr val="bg1"/>
                </a:solidFill>
              </a:rPr>
              <a:t>Elements do not form a sequence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86000" y="1371600"/>
            <a:ext cx="2057400" cy="457200"/>
          </a:xfrm>
          <a:prstGeom prst="straightConnector1">
            <a:avLst/>
          </a:prstGeom>
          <a:ln w="6667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1371600"/>
            <a:ext cx="2209800" cy="457200"/>
          </a:xfrm>
          <a:prstGeom prst="straightConnector1">
            <a:avLst/>
          </a:prstGeom>
          <a:ln w="6667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09600" y="2667000"/>
            <a:ext cx="1371600" cy="762000"/>
          </a:xfrm>
          <a:prstGeom prst="straightConnector1">
            <a:avLst/>
          </a:prstGeom>
          <a:ln w="444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81200" y="2667000"/>
            <a:ext cx="1447800" cy="685800"/>
          </a:xfrm>
          <a:prstGeom prst="straightConnector1">
            <a:avLst/>
          </a:prstGeom>
          <a:ln w="444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248400" y="2667000"/>
            <a:ext cx="533400" cy="762000"/>
          </a:xfrm>
          <a:prstGeom prst="straightConnector1">
            <a:avLst/>
          </a:prstGeom>
          <a:ln w="444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8000" y="2667000"/>
            <a:ext cx="533400" cy="685800"/>
          </a:xfrm>
          <a:prstGeom prst="straightConnector1">
            <a:avLst/>
          </a:prstGeom>
          <a:ln w="444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3429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Array: </a:t>
            </a:r>
            <a:r>
              <a:rPr lang="en-US" dirty="0" smtClean="0">
                <a:solidFill>
                  <a:schemeClr val="bg1"/>
                </a:solidFill>
              </a:rPr>
              <a:t>Elements in sequential memory locations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0800" y="343793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Link list: </a:t>
            </a:r>
            <a:r>
              <a:rPr lang="en-US" dirty="0" smtClean="0">
                <a:solidFill>
                  <a:schemeClr val="bg1"/>
                </a:solidFill>
              </a:rPr>
              <a:t>Relationship between elements by means of pointer.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28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Graph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3600" y="37732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These two will be defined later.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228600" y="4495800"/>
            <a:ext cx="8915400" cy="1981200"/>
            <a:chOff x="228600" y="4495800"/>
            <a:chExt cx="8915400" cy="1981200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4495800"/>
              <a:ext cx="89154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5943600" y="5105400"/>
              <a:ext cx="2895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Operations that are performed on liner data structure.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5181600" y="1662332"/>
            <a:ext cx="39624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Traversing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1752600"/>
          <a:ext cx="1905000" cy="4171508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514600" y="1524000"/>
            <a:ext cx="5236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Accessing and processing of each element of array LA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exactly once and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sequentially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1219200" y="4191000"/>
            <a:ext cx="10668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5"/>
          <p:cNvGrpSpPr/>
          <p:nvPr/>
        </p:nvGrpSpPr>
        <p:grpSpPr>
          <a:xfrm>
            <a:off x="2743200" y="2514600"/>
            <a:ext cx="5716373" cy="2768190"/>
            <a:chOff x="2743200" y="2743200"/>
            <a:chExt cx="5716373" cy="2768190"/>
          </a:xfrm>
        </p:grpSpPr>
        <p:grpSp>
          <p:nvGrpSpPr>
            <p:cNvPr id="5" name="Group 22"/>
            <p:cNvGrpSpPr/>
            <p:nvPr/>
          </p:nvGrpSpPr>
          <p:grpSpPr>
            <a:xfrm>
              <a:off x="2743200" y="2743200"/>
              <a:ext cx="5716373" cy="2768190"/>
              <a:chOff x="2743200" y="2895600"/>
              <a:chExt cx="5716373" cy="2768190"/>
            </a:xfrm>
          </p:grpSpPr>
          <p:pic>
            <p:nvPicPr>
              <p:cNvPr id="2560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3200" y="3810000"/>
                <a:ext cx="5715000" cy="1853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743200" y="2895600"/>
                <a:ext cx="5716373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Algorithm 1: Here LA is a linear array with lower bound LB</a:t>
                </a:r>
              </a:p>
              <a:p>
                <a:r>
                  <a:rPr lang="en-US" b="1" dirty="0" smtClean="0"/>
                  <a:t>                       upper bound UB. The algorithm traverses LA</a:t>
                </a:r>
              </a:p>
              <a:p>
                <a:r>
                  <a:rPr lang="en-US" b="1" dirty="0" smtClean="0"/>
                  <a:t>                       by applying PROCESS to each element of LA.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2743200" y="3657600"/>
              <a:ext cx="5669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eft Arrow 26"/>
          <p:cNvSpPr/>
          <p:nvPr/>
        </p:nvSpPr>
        <p:spPr>
          <a:xfrm>
            <a:off x="8153400" y="4191000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05200" y="556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K=2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5486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K≤UB means 2 ≤10 and thus, it is true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Traversing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1752600"/>
          <a:ext cx="1905000" cy="4171508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514600" y="1524000"/>
            <a:ext cx="5236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Accessing and processing of each element of array LA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exactly once and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sequentially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1219200" y="4191000"/>
            <a:ext cx="10668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5"/>
          <p:cNvGrpSpPr/>
          <p:nvPr/>
        </p:nvGrpSpPr>
        <p:grpSpPr>
          <a:xfrm>
            <a:off x="2743200" y="2514600"/>
            <a:ext cx="5716373" cy="2768190"/>
            <a:chOff x="2743200" y="2743200"/>
            <a:chExt cx="5716373" cy="2768190"/>
          </a:xfrm>
        </p:grpSpPr>
        <p:grpSp>
          <p:nvGrpSpPr>
            <p:cNvPr id="5" name="Group 22"/>
            <p:cNvGrpSpPr/>
            <p:nvPr/>
          </p:nvGrpSpPr>
          <p:grpSpPr>
            <a:xfrm>
              <a:off x="2743200" y="2743200"/>
              <a:ext cx="5716373" cy="2768190"/>
              <a:chOff x="2743200" y="2895600"/>
              <a:chExt cx="5716373" cy="2768190"/>
            </a:xfrm>
          </p:grpSpPr>
          <p:pic>
            <p:nvPicPr>
              <p:cNvPr id="2560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3200" y="3810000"/>
                <a:ext cx="5715000" cy="1853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743200" y="2895600"/>
                <a:ext cx="5716373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Algorithm 1: Here LA is a linear array with lower bound LB</a:t>
                </a:r>
              </a:p>
              <a:p>
                <a:r>
                  <a:rPr lang="en-US" b="1" dirty="0" smtClean="0"/>
                  <a:t>                       upper bound UB. The algorithm traverses LA</a:t>
                </a:r>
              </a:p>
              <a:p>
                <a:r>
                  <a:rPr lang="en-US" b="1" dirty="0" smtClean="0"/>
                  <a:t>                       by applying PROCESS to each element of LA.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2743200" y="3657600"/>
              <a:ext cx="5669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eft Arrow 26"/>
          <p:cNvSpPr/>
          <p:nvPr/>
        </p:nvSpPr>
        <p:spPr>
          <a:xfrm>
            <a:off x="7467600" y="4495800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05200" y="5562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K=2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K=K+1 means K=3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5486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K≤UB means 2 ≤10 and thus, it is true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52800" y="3581400"/>
            <a:ext cx="457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This way it will continue and consider that the repetition is done for 9 times, that is K=10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Traversing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1752600"/>
          <a:ext cx="1905000" cy="4171508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514600" y="1524000"/>
            <a:ext cx="5236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Accessing and processing of each element of array LA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exactly once and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sequentially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1219200" y="4191000"/>
            <a:ext cx="10668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5"/>
          <p:cNvGrpSpPr/>
          <p:nvPr/>
        </p:nvGrpSpPr>
        <p:grpSpPr>
          <a:xfrm>
            <a:off x="2743200" y="2514600"/>
            <a:ext cx="5716373" cy="2768190"/>
            <a:chOff x="2743200" y="2743200"/>
            <a:chExt cx="5716373" cy="2768190"/>
          </a:xfrm>
        </p:grpSpPr>
        <p:grpSp>
          <p:nvGrpSpPr>
            <p:cNvPr id="5" name="Group 22"/>
            <p:cNvGrpSpPr/>
            <p:nvPr/>
          </p:nvGrpSpPr>
          <p:grpSpPr>
            <a:xfrm>
              <a:off x="2743200" y="2743200"/>
              <a:ext cx="5716373" cy="2768190"/>
              <a:chOff x="2743200" y="2895600"/>
              <a:chExt cx="5716373" cy="2768190"/>
            </a:xfrm>
          </p:grpSpPr>
          <p:pic>
            <p:nvPicPr>
              <p:cNvPr id="2560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3200" y="3810000"/>
                <a:ext cx="5715000" cy="1853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743200" y="2895600"/>
                <a:ext cx="5716373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Algorithm 1: Here LA is a linear array with lower bound LB</a:t>
                </a:r>
              </a:p>
              <a:p>
                <a:r>
                  <a:rPr lang="en-US" b="1" dirty="0" smtClean="0"/>
                  <a:t>                       upper bound UB. The algorithm traverses LA</a:t>
                </a:r>
              </a:p>
              <a:p>
                <a:r>
                  <a:rPr lang="en-US" b="1" dirty="0" smtClean="0"/>
                  <a:t>                       by applying PROCESS to each element of LA.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2743200" y="3657600"/>
              <a:ext cx="5669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eft Arrow 26"/>
          <p:cNvSpPr/>
          <p:nvPr/>
        </p:nvSpPr>
        <p:spPr>
          <a:xfrm>
            <a:off x="7162800" y="3886200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05200" y="556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K=10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5486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 ≤10 and thus, it is true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Traversing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1752600"/>
          <a:ext cx="1905000" cy="4171508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514600" y="1524000"/>
            <a:ext cx="5236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Accessing and processing of each element of array LA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exactly once and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sequentially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1219200" y="4191000"/>
            <a:ext cx="10668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5"/>
          <p:cNvGrpSpPr/>
          <p:nvPr/>
        </p:nvGrpSpPr>
        <p:grpSpPr>
          <a:xfrm>
            <a:off x="2743200" y="2514600"/>
            <a:ext cx="5716373" cy="2768190"/>
            <a:chOff x="2743200" y="2743200"/>
            <a:chExt cx="5716373" cy="2768190"/>
          </a:xfrm>
        </p:grpSpPr>
        <p:grpSp>
          <p:nvGrpSpPr>
            <p:cNvPr id="5" name="Group 22"/>
            <p:cNvGrpSpPr/>
            <p:nvPr/>
          </p:nvGrpSpPr>
          <p:grpSpPr>
            <a:xfrm>
              <a:off x="2743200" y="2743200"/>
              <a:ext cx="5716373" cy="2768190"/>
              <a:chOff x="2743200" y="2895600"/>
              <a:chExt cx="5716373" cy="2768190"/>
            </a:xfrm>
          </p:grpSpPr>
          <p:pic>
            <p:nvPicPr>
              <p:cNvPr id="2560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3200" y="3810000"/>
                <a:ext cx="5715000" cy="1853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743200" y="2895600"/>
                <a:ext cx="5716373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Algorithm 1: Here LA is a linear array with lower bound LB</a:t>
                </a:r>
              </a:p>
              <a:p>
                <a:r>
                  <a:rPr lang="en-US" b="1" dirty="0" smtClean="0"/>
                  <a:t>                       upper bound UB. The algorithm traverses LA</a:t>
                </a:r>
              </a:p>
              <a:p>
                <a:r>
                  <a:rPr lang="en-US" b="1" dirty="0" smtClean="0"/>
                  <a:t>                       by applying PROCESS to each element of LA.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2743200" y="3657600"/>
              <a:ext cx="5669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eft Arrow 26"/>
          <p:cNvSpPr/>
          <p:nvPr/>
        </p:nvSpPr>
        <p:spPr>
          <a:xfrm>
            <a:off x="8305800" y="4191000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05200" y="556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K=10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5486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 ≤10 and thus, it is true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Traversing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1752600"/>
          <a:ext cx="1905000" cy="4171508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514600" y="1524000"/>
            <a:ext cx="5236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Accessing and processing of each element of array LA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exactly once and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sequentially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1219200" y="4191000"/>
            <a:ext cx="10668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5"/>
          <p:cNvGrpSpPr/>
          <p:nvPr/>
        </p:nvGrpSpPr>
        <p:grpSpPr>
          <a:xfrm>
            <a:off x="2743200" y="2514600"/>
            <a:ext cx="5716373" cy="2768190"/>
            <a:chOff x="2743200" y="2743200"/>
            <a:chExt cx="5716373" cy="2768190"/>
          </a:xfrm>
        </p:grpSpPr>
        <p:grpSp>
          <p:nvGrpSpPr>
            <p:cNvPr id="5" name="Group 22"/>
            <p:cNvGrpSpPr/>
            <p:nvPr/>
          </p:nvGrpSpPr>
          <p:grpSpPr>
            <a:xfrm>
              <a:off x="2743200" y="2743200"/>
              <a:ext cx="5716373" cy="2768190"/>
              <a:chOff x="2743200" y="2895600"/>
              <a:chExt cx="5716373" cy="2768190"/>
            </a:xfrm>
          </p:grpSpPr>
          <p:pic>
            <p:nvPicPr>
              <p:cNvPr id="2560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3200" y="3810000"/>
                <a:ext cx="5715000" cy="1853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743200" y="2895600"/>
                <a:ext cx="5716373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Algorithm 1: Here LA is a linear array with lower bound LB</a:t>
                </a:r>
              </a:p>
              <a:p>
                <a:r>
                  <a:rPr lang="en-US" b="1" dirty="0" smtClean="0"/>
                  <a:t>                       upper bound UB. The algorithm traverses LA</a:t>
                </a:r>
              </a:p>
              <a:p>
                <a:r>
                  <a:rPr lang="en-US" b="1" dirty="0" smtClean="0"/>
                  <a:t>                       by applying PROCESS to each element of LA.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2743200" y="3657600"/>
              <a:ext cx="5669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eft Arrow 26"/>
          <p:cNvSpPr/>
          <p:nvPr/>
        </p:nvSpPr>
        <p:spPr>
          <a:xfrm>
            <a:off x="7391400" y="4495800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05200" y="5562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K=10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K=K+1 means K=11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5486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 ≤10 and thus, it is true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Traversing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1752600"/>
          <a:ext cx="1905000" cy="4171508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514600" y="1524000"/>
            <a:ext cx="5236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Accessing and processing of each element of array LA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exactly once and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sequentially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1219200" y="4191000"/>
            <a:ext cx="10668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5"/>
          <p:cNvGrpSpPr/>
          <p:nvPr/>
        </p:nvGrpSpPr>
        <p:grpSpPr>
          <a:xfrm>
            <a:off x="2743200" y="2514600"/>
            <a:ext cx="5716373" cy="2768190"/>
            <a:chOff x="2743200" y="2743200"/>
            <a:chExt cx="5716373" cy="2768190"/>
          </a:xfrm>
        </p:grpSpPr>
        <p:grpSp>
          <p:nvGrpSpPr>
            <p:cNvPr id="5" name="Group 22"/>
            <p:cNvGrpSpPr/>
            <p:nvPr/>
          </p:nvGrpSpPr>
          <p:grpSpPr>
            <a:xfrm>
              <a:off x="2743200" y="2743200"/>
              <a:ext cx="5716373" cy="2768190"/>
              <a:chOff x="2743200" y="2895600"/>
              <a:chExt cx="5716373" cy="2768190"/>
            </a:xfrm>
          </p:grpSpPr>
          <p:pic>
            <p:nvPicPr>
              <p:cNvPr id="2560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3200" y="3810000"/>
                <a:ext cx="5715000" cy="1853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743200" y="2895600"/>
                <a:ext cx="5716373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Algorithm 1: Here LA is a linear array with lower bound LB</a:t>
                </a:r>
              </a:p>
              <a:p>
                <a:r>
                  <a:rPr lang="en-US" b="1" dirty="0" smtClean="0"/>
                  <a:t>                       upper bound UB. The algorithm traverses LA</a:t>
                </a:r>
              </a:p>
              <a:p>
                <a:r>
                  <a:rPr lang="en-US" b="1" dirty="0" smtClean="0"/>
                  <a:t>                       by applying PROCESS to each element of LA.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2743200" y="3657600"/>
              <a:ext cx="5669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eft Arrow 26"/>
          <p:cNvSpPr/>
          <p:nvPr/>
        </p:nvSpPr>
        <p:spPr>
          <a:xfrm>
            <a:off x="7162800" y="3886200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05200" y="556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K=11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5486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 ≤10 and thus, it is false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Traversing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1752600"/>
          <a:ext cx="1905000" cy="4171508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514600" y="1524000"/>
            <a:ext cx="5236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Accessing and processing of each element of array LA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exactly once and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sequentially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1219200" y="4191000"/>
            <a:ext cx="10668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5"/>
          <p:cNvGrpSpPr/>
          <p:nvPr/>
        </p:nvGrpSpPr>
        <p:grpSpPr>
          <a:xfrm>
            <a:off x="2743200" y="2514600"/>
            <a:ext cx="5716373" cy="2768190"/>
            <a:chOff x="2743200" y="2743200"/>
            <a:chExt cx="5716373" cy="2768190"/>
          </a:xfrm>
        </p:grpSpPr>
        <p:grpSp>
          <p:nvGrpSpPr>
            <p:cNvPr id="5" name="Group 22"/>
            <p:cNvGrpSpPr/>
            <p:nvPr/>
          </p:nvGrpSpPr>
          <p:grpSpPr>
            <a:xfrm>
              <a:off x="2743200" y="2743200"/>
              <a:ext cx="5716373" cy="2768190"/>
              <a:chOff x="2743200" y="2895600"/>
              <a:chExt cx="5716373" cy="2768190"/>
            </a:xfrm>
          </p:grpSpPr>
          <p:pic>
            <p:nvPicPr>
              <p:cNvPr id="2560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3200" y="3810000"/>
                <a:ext cx="5715000" cy="1853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743200" y="2895600"/>
                <a:ext cx="5716373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Algorithm 1: Here LA is a linear array with lower bound LB</a:t>
                </a:r>
              </a:p>
              <a:p>
                <a:r>
                  <a:rPr lang="en-US" b="1" dirty="0" smtClean="0"/>
                  <a:t>                       upper bound UB. The algorithm traverses LA</a:t>
                </a:r>
              </a:p>
              <a:p>
                <a:r>
                  <a:rPr lang="en-US" b="1" dirty="0" smtClean="0"/>
                  <a:t>                       by applying PROCESS to each element of LA.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2743200" y="3657600"/>
              <a:ext cx="5669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eft Arrow 26"/>
          <p:cNvSpPr/>
          <p:nvPr/>
        </p:nvSpPr>
        <p:spPr>
          <a:xfrm>
            <a:off x="3733800" y="5105400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05200" y="556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K=11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5486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 ≤10 and thus, it is false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Traversing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1752600"/>
          <a:ext cx="1905000" cy="4171508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1219200" y="4191000"/>
            <a:ext cx="10668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5"/>
          <p:cNvGrpSpPr/>
          <p:nvPr/>
        </p:nvGrpSpPr>
        <p:grpSpPr>
          <a:xfrm>
            <a:off x="2743200" y="1371600"/>
            <a:ext cx="5716373" cy="2768190"/>
            <a:chOff x="2743200" y="1600200"/>
            <a:chExt cx="5716373" cy="2768190"/>
          </a:xfrm>
        </p:grpSpPr>
        <p:grpSp>
          <p:nvGrpSpPr>
            <p:cNvPr id="5" name="Group 22"/>
            <p:cNvGrpSpPr/>
            <p:nvPr/>
          </p:nvGrpSpPr>
          <p:grpSpPr>
            <a:xfrm>
              <a:off x="2743200" y="1600200"/>
              <a:ext cx="5716373" cy="2768190"/>
              <a:chOff x="2743200" y="1752600"/>
              <a:chExt cx="5716373" cy="2768190"/>
            </a:xfrm>
          </p:grpSpPr>
          <p:pic>
            <p:nvPicPr>
              <p:cNvPr id="2560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3200" y="2667000"/>
                <a:ext cx="5715000" cy="1853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743200" y="1752600"/>
                <a:ext cx="5716373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Algorithm 1: Here LA is a linear array with lower bound LB</a:t>
                </a:r>
              </a:p>
              <a:p>
                <a:r>
                  <a:rPr lang="en-US" b="1" dirty="0" smtClean="0"/>
                  <a:t>                       upper bound UB. The algorithm traverses LA</a:t>
                </a:r>
              </a:p>
              <a:p>
                <a:r>
                  <a:rPr lang="en-US" b="1" dirty="0" smtClean="0"/>
                  <a:t>                       by applying PROCESS to each element of LA.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2743200" y="2514600"/>
              <a:ext cx="5669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257800"/>
            <a:ext cx="3686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2818027" y="4334470"/>
            <a:ext cx="5716373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Algorithm 1: Here LA is a linear array with lower bound LB</a:t>
            </a:r>
          </a:p>
          <a:p>
            <a:r>
              <a:rPr lang="en-US" b="1" dirty="0" smtClean="0"/>
              <a:t>                       upper bound UB. The algorithm traverses LA</a:t>
            </a:r>
          </a:p>
          <a:p>
            <a:r>
              <a:rPr lang="en-US" b="1" dirty="0" smtClean="0"/>
              <a:t>                       by applying PROCESS to each element of LA.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18027" y="5248870"/>
            <a:ext cx="5669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3200" y="54102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Alternate Algorithm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Traversing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6200" y="1846880"/>
          <a:ext cx="1752600" cy="4553920"/>
        </p:xfrm>
        <a:graphic>
          <a:graphicData uri="http://schemas.openxmlformats.org/drawingml/2006/table">
            <a:tbl>
              <a:tblPr/>
              <a:tblGrid>
                <a:gridCol w="701040"/>
                <a:gridCol w="105156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SL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69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Roll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CGPA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Vrinda"/>
                        </a:rPr>
                        <a:t>3.5</a:t>
                      </a: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Vrinda"/>
                        </a:rPr>
                        <a:t>3.25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Vrinda"/>
                        </a:rPr>
                        <a:t>3.5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Vrinda"/>
                        </a:rPr>
                        <a:t>3.75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Vrinda"/>
                        </a:rPr>
                        <a:t>3.9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8393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Vrinda"/>
                        </a:rPr>
                        <a:t>3.00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838200" y="45720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828800" y="25540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Is it possible to use traversing algorithm (Algorithm Traverse) in counting the number of students in JKKNIU whose CGPA is greater than 3.5 in 2018?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686864" y="838200"/>
            <a:ext cx="3429000" cy="1682260"/>
            <a:chOff x="5381157" y="1365740"/>
            <a:chExt cx="3762843" cy="159653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57825" y="1676400"/>
              <a:ext cx="3686175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5381157" y="1365740"/>
              <a:ext cx="2543643" cy="350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Algorithm Traverse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828800" y="3352800"/>
            <a:ext cx="6705600" cy="3124200"/>
            <a:chOff x="1828800" y="3352800"/>
            <a:chExt cx="6705600" cy="3124200"/>
          </a:xfrm>
        </p:grpSpPr>
        <p:sp>
          <p:nvSpPr>
            <p:cNvPr id="28" name="Rectangle 27"/>
            <p:cNvSpPr/>
            <p:nvPr/>
          </p:nvSpPr>
          <p:spPr>
            <a:xfrm>
              <a:off x="1905000" y="3352800"/>
              <a:ext cx="6629400" cy="3124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0" rtlCol="0" anchor="t"/>
            <a:lstStyle/>
            <a:p>
              <a:r>
                <a:rPr lang="en-US" b="1" dirty="0" smtClean="0"/>
                <a:t>Let </a:t>
              </a:r>
              <a:r>
                <a:rPr lang="en-US" b="1" i="1" dirty="0" smtClean="0"/>
                <a:t>SL</a:t>
              </a:r>
              <a:r>
                <a:rPr lang="en-US" b="1" dirty="0" smtClean="0"/>
                <a:t> of size </a:t>
              </a:r>
              <a:r>
                <a:rPr lang="en-US" b="1" i="1" dirty="0" smtClean="0"/>
                <a:t>N</a:t>
              </a:r>
              <a:r>
                <a:rPr lang="en-US" b="1" dirty="0" smtClean="0"/>
                <a:t> is an array of student list. Its index means the roll no of a student and the value of each index contains their CGPA till 2018. Use </a:t>
              </a:r>
              <a:r>
                <a:rPr lang="en-US" b="1" i="1" dirty="0" smtClean="0"/>
                <a:t>T</a:t>
              </a:r>
              <a:r>
                <a:rPr lang="en-US" b="1" dirty="0" smtClean="0"/>
                <a:t> to count the number of students whose CGPA&gt;=3.5. Here, </a:t>
              </a:r>
              <a:r>
                <a:rPr lang="en-US" b="1" i="1" dirty="0" smtClean="0"/>
                <a:t>LB</a:t>
              </a:r>
              <a:r>
                <a:rPr lang="en-US" b="1" dirty="0" smtClean="0"/>
                <a:t>=1 and </a:t>
              </a:r>
              <a:r>
                <a:rPr lang="en-US" b="1" i="1" dirty="0" smtClean="0"/>
                <a:t>UB</a:t>
              </a:r>
              <a:r>
                <a:rPr lang="en-US" b="1" dirty="0" smtClean="0"/>
                <a:t>=</a:t>
              </a:r>
              <a:r>
                <a:rPr lang="en-US" b="1" i="1" dirty="0" smtClean="0"/>
                <a:t>N</a:t>
              </a:r>
              <a:r>
                <a:rPr lang="en-US" b="1" dirty="0" smtClean="0"/>
                <a:t>.</a:t>
              </a:r>
            </a:p>
            <a:p>
              <a:endParaRPr lang="en-US" b="1" dirty="0" smtClean="0"/>
            </a:p>
            <a:p>
              <a:r>
                <a:rPr lang="en-US" b="1" dirty="0" smtClean="0"/>
                <a:t>Step 1:  T=0 [Initialization]</a:t>
              </a:r>
            </a:p>
            <a:p>
              <a:r>
                <a:rPr lang="en-US" b="1" dirty="0" smtClean="0"/>
                <a:t>Step 2:  Repeat for K=LB to UB</a:t>
              </a:r>
            </a:p>
            <a:p>
              <a:r>
                <a:rPr lang="en-US" b="1" dirty="0" smtClean="0"/>
                <a:t>Step 3:  If SL[K]&gt;=3.5 then T=T+1;</a:t>
              </a:r>
            </a:p>
            <a:p>
              <a:r>
                <a:rPr lang="en-US" b="1" dirty="0" smtClean="0"/>
                <a:t>              [End of loop]</a:t>
              </a:r>
            </a:p>
            <a:p>
              <a:r>
                <a:rPr lang="en-US" b="1" dirty="0" smtClean="0"/>
                <a:t>Step 4:  Return;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8800" y="33528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Algorithm CGPA:</a:t>
              </a:r>
              <a:endParaRPr lang="en-US" b="1" dirty="0"/>
            </a:p>
          </p:txBody>
        </p:sp>
        <p:cxnSp>
          <p:nvCxnSpPr>
            <p:cNvPr id="31" name="Straight Connector 30"/>
            <p:cNvCxnSpPr>
              <a:endCxn id="28" idx="3"/>
            </p:cNvCxnSpPr>
            <p:nvPr/>
          </p:nvCxnSpPr>
          <p:spPr>
            <a:xfrm>
              <a:off x="3733800" y="4876800"/>
              <a:ext cx="4800600" cy="38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Traversing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6200" y="1846880"/>
          <a:ext cx="1524000" cy="4553920"/>
        </p:xfrm>
        <a:graphic>
          <a:graphicData uri="http://schemas.openxmlformats.org/drawingml/2006/table">
            <a:tbl>
              <a:tblPr/>
              <a:tblGrid>
                <a:gridCol w="6096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SL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69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Roll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CGPA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Vrinda"/>
                        </a:rPr>
                        <a:t>3.5</a:t>
                      </a: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Vrinda"/>
                        </a:rPr>
                        <a:t>3.25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Vrinda"/>
                        </a:rPr>
                        <a:t>3.5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Vrinda"/>
                        </a:rPr>
                        <a:t>3.75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Vrinda"/>
                        </a:rPr>
                        <a:t>3.9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8393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Vrinda"/>
                        </a:rPr>
                        <a:t>3.00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600200" y="2514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Let results of all the departments are stored in SL sequentially and the Dept’s LB (DLB) and Dept’s UB (DUB) of each dept is known. How to process for a specific dept?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5686864" y="838200"/>
            <a:ext cx="3429000" cy="1682260"/>
            <a:chOff x="5381157" y="1365740"/>
            <a:chExt cx="3762843" cy="159653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57825" y="1676400"/>
              <a:ext cx="3686175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5381157" y="1365740"/>
              <a:ext cx="2543643" cy="350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Algorithm Traverse</a:t>
              </a:r>
              <a:endParaRPr lang="en-US" dirty="0"/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1524000" y="3505199"/>
            <a:ext cx="7620000" cy="3124201"/>
            <a:chOff x="1828800" y="3352800"/>
            <a:chExt cx="7315200" cy="2668588"/>
          </a:xfrm>
        </p:grpSpPr>
        <p:sp>
          <p:nvSpPr>
            <p:cNvPr id="28" name="Rectangle 27"/>
            <p:cNvSpPr/>
            <p:nvPr/>
          </p:nvSpPr>
          <p:spPr>
            <a:xfrm>
              <a:off x="1905000" y="3352800"/>
              <a:ext cx="7239000" cy="26685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0" rtlCol="0" anchor="t"/>
            <a:lstStyle/>
            <a:p>
              <a:r>
                <a:rPr lang="en-US" b="1" dirty="0" smtClean="0"/>
                <a:t>Let </a:t>
              </a:r>
              <a:r>
                <a:rPr lang="en-US" b="1" i="1" dirty="0" smtClean="0"/>
                <a:t>SL</a:t>
              </a:r>
              <a:r>
                <a:rPr lang="en-US" b="1" dirty="0" smtClean="0"/>
                <a:t> of size </a:t>
              </a:r>
              <a:r>
                <a:rPr lang="en-US" b="1" i="1" dirty="0" smtClean="0"/>
                <a:t>N</a:t>
              </a:r>
              <a:r>
                <a:rPr lang="en-US" b="1" dirty="0" smtClean="0"/>
                <a:t> is an array of student list. Its index means the roll no of a student and the value of each index contains their CGPA till 2018. Use </a:t>
              </a:r>
              <a:r>
                <a:rPr lang="en-US" b="1" i="1" dirty="0" smtClean="0"/>
                <a:t>T</a:t>
              </a:r>
              <a:r>
                <a:rPr lang="en-US" b="1" dirty="0" smtClean="0"/>
                <a:t> to count the number of students whose CGPA&gt;=3.5. Here, </a:t>
              </a:r>
              <a:r>
                <a:rPr lang="en-US" b="1" i="1" dirty="0" smtClean="0"/>
                <a:t>LB</a:t>
              </a:r>
              <a:r>
                <a:rPr lang="en-US" b="1" dirty="0" smtClean="0"/>
                <a:t>=1 and </a:t>
              </a:r>
              <a:r>
                <a:rPr lang="en-US" b="1" i="1" dirty="0" smtClean="0"/>
                <a:t>UB</a:t>
              </a:r>
              <a:r>
                <a:rPr lang="en-US" b="1" dirty="0" smtClean="0"/>
                <a:t>=</a:t>
              </a:r>
              <a:r>
                <a:rPr lang="en-US" b="1" i="1" dirty="0" smtClean="0"/>
                <a:t>N</a:t>
              </a:r>
              <a:r>
                <a:rPr lang="en-US" b="1" dirty="0" smtClean="0"/>
                <a:t>.</a:t>
              </a:r>
            </a:p>
            <a:p>
              <a:endParaRPr lang="en-US" b="1" dirty="0" smtClean="0"/>
            </a:p>
            <a:p>
              <a:r>
                <a:rPr lang="en-US" b="1" dirty="0" smtClean="0"/>
                <a:t>Step 1:  T=0 [Initialization]</a:t>
              </a:r>
            </a:p>
            <a:p>
              <a:r>
                <a:rPr lang="en-US" b="1" dirty="0" smtClean="0"/>
                <a:t>Step 2:  Read the value of DLB and DUB</a:t>
              </a:r>
            </a:p>
            <a:p>
              <a:r>
                <a:rPr lang="en-US" b="1" dirty="0" smtClean="0"/>
                <a:t>Step 3:  Repeat for K=DLB to DUB</a:t>
              </a:r>
            </a:p>
            <a:p>
              <a:r>
                <a:rPr lang="en-US" b="1" dirty="0" smtClean="0"/>
                <a:t>Step 4:  If SL[K]&gt;=3.5 then T=T+1;</a:t>
              </a:r>
            </a:p>
            <a:p>
              <a:r>
                <a:rPr lang="en-US" b="1" dirty="0" smtClean="0"/>
                <a:t>              [End of loop]</a:t>
              </a:r>
            </a:p>
            <a:p>
              <a:r>
                <a:rPr lang="en-US" b="1" dirty="0" smtClean="0"/>
                <a:t>Step 5:  Return;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8800" y="33528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Algorithm CGPA:</a:t>
              </a:r>
              <a:endParaRPr lang="en-US" b="1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657600" y="4459288"/>
              <a:ext cx="5354726" cy="38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C00000"/>
                </a:solidFill>
              </a:rPr>
              <a:t>Linear: </a:t>
            </a:r>
            <a:r>
              <a:rPr lang="en-US" sz="2400" u="sng" dirty="0" smtClean="0">
                <a:solidFill>
                  <a:schemeClr val="bg1"/>
                </a:solidFill>
              </a:rPr>
              <a:t>Elements form a sequence, i.e., liner list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838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Data Structure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828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C00000"/>
                </a:solidFill>
              </a:rPr>
              <a:t>Nonlinear: </a:t>
            </a:r>
            <a:r>
              <a:rPr lang="en-US" sz="2400" u="sng" dirty="0" smtClean="0">
                <a:solidFill>
                  <a:schemeClr val="bg1"/>
                </a:solidFill>
              </a:rPr>
              <a:t>Elements do not form a sequence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86000" y="1371600"/>
            <a:ext cx="2057400" cy="457200"/>
          </a:xfrm>
          <a:prstGeom prst="straightConnector1">
            <a:avLst/>
          </a:prstGeom>
          <a:ln w="6667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1371600"/>
            <a:ext cx="2209800" cy="457200"/>
          </a:xfrm>
          <a:prstGeom prst="straightConnector1">
            <a:avLst/>
          </a:prstGeom>
          <a:ln w="6667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09600" y="2667000"/>
            <a:ext cx="1371600" cy="762000"/>
          </a:xfrm>
          <a:prstGeom prst="straightConnector1">
            <a:avLst/>
          </a:prstGeom>
          <a:ln w="444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81200" y="2667000"/>
            <a:ext cx="1447800" cy="685800"/>
          </a:xfrm>
          <a:prstGeom prst="straightConnector1">
            <a:avLst/>
          </a:prstGeom>
          <a:ln w="444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248400" y="2667000"/>
            <a:ext cx="533400" cy="762000"/>
          </a:xfrm>
          <a:prstGeom prst="straightConnector1">
            <a:avLst/>
          </a:prstGeom>
          <a:ln w="444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8000" y="2667000"/>
            <a:ext cx="533400" cy="685800"/>
          </a:xfrm>
          <a:prstGeom prst="straightConnector1">
            <a:avLst/>
          </a:prstGeom>
          <a:ln w="444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3429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Array: </a:t>
            </a:r>
            <a:r>
              <a:rPr lang="en-US" dirty="0" smtClean="0">
                <a:solidFill>
                  <a:schemeClr val="bg1"/>
                </a:solidFill>
              </a:rPr>
              <a:t>Elements in sequential memory locations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0800" y="343793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Link list: </a:t>
            </a:r>
            <a:r>
              <a:rPr lang="en-US" dirty="0" smtClean="0">
                <a:solidFill>
                  <a:schemeClr val="bg1"/>
                </a:solidFill>
              </a:rPr>
              <a:t>Relationship between elements by means of pointer.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28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Graph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3600" y="37732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These two will be defined later.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-76200" y="3200400"/>
            <a:ext cx="3733800" cy="2398931"/>
            <a:chOff x="-76200" y="4114800"/>
            <a:chExt cx="3733800" cy="2398931"/>
          </a:xfrm>
        </p:grpSpPr>
        <p:sp>
          <p:nvSpPr>
            <p:cNvPr id="28" name="Oval 27"/>
            <p:cNvSpPr/>
            <p:nvPr/>
          </p:nvSpPr>
          <p:spPr>
            <a:xfrm>
              <a:off x="-76200" y="4114800"/>
              <a:ext cx="2286000" cy="14478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2000" y="5867400"/>
              <a:ext cx="2895600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Our target is to explain it first.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29" idx="0"/>
            </p:cNvCxnSpPr>
            <p:nvPr/>
          </p:nvCxnSpPr>
          <p:spPr>
            <a:xfrm flipH="1" flipV="1">
              <a:off x="1752600" y="5486400"/>
              <a:ext cx="457200" cy="3810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and Deletion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905000" y="1509932"/>
            <a:ext cx="7239000" cy="2635098"/>
            <a:chOff x="1905000" y="1509932"/>
            <a:chExt cx="7239000" cy="263509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1675" y="1828800"/>
              <a:ext cx="7172325" cy="2316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905000" y="1509932"/>
              <a:ext cx="624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Scenario 1: Simply adding at the end of the array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and Deletion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2"/>
          <p:cNvGrpSpPr/>
          <p:nvPr/>
        </p:nvGrpSpPr>
        <p:grpSpPr>
          <a:xfrm>
            <a:off x="1905000" y="1405596"/>
            <a:ext cx="7239000" cy="2635098"/>
            <a:chOff x="1905000" y="1509932"/>
            <a:chExt cx="7239000" cy="263509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1675" y="1828800"/>
              <a:ext cx="7172325" cy="2316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905000" y="1509932"/>
              <a:ext cx="624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Scenario 1: Simply adding at the end of the array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52600" y="2562226"/>
            <a:ext cx="7391400" cy="4067174"/>
            <a:chOff x="1752600" y="2562226"/>
            <a:chExt cx="7391400" cy="406717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-30000" contrast="30000"/>
            </a:blip>
            <a:srcRect/>
            <a:stretch>
              <a:fillRect/>
            </a:stretch>
          </p:blipFill>
          <p:spPr bwMode="auto">
            <a:xfrm>
              <a:off x="6477000" y="2566329"/>
              <a:ext cx="26574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16"/>
            <p:cNvGrpSpPr/>
            <p:nvPr/>
          </p:nvGrpSpPr>
          <p:grpSpPr>
            <a:xfrm>
              <a:off x="1752600" y="2562226"/>
              <a:ext cx="7391400" cy="4067174"/>
              <a:chOff x="1786596" y="2309213"/>
              <a:chExt cx="7357404" cy="4272562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30000" contrast="30000"/>
              </a:blip>
              <a:srcRect/>
              <a:stretch>
                <a:fillRect/>
              </a:stretch>
            </p:blipFill>
            <p:spPr bwMode="auto">
              <a:xfrm>
                <a:off x="1790700" y="2438400"/>
                <a:ext cx="7353300" cy="414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1786596" y="2309213"/>
                <a:ext cx="5791200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Scenario 2:  Insertion and deletion in/from a sorted list.</a:t>
                </a:r>
                <a:endParaRPr lang="en-US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3810000" y="28194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J=9</a:t>
            </a:r>
          </a:p>
          <a:p>
            <a:pPr algn="ctr"/>
            <a:r>
              <a:rPr lang="en-US" dirty="0" smtClean="0"/>
              <a:t>For example K=7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5638800" y="31242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J=9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9 ≥7 is </a:t>
            </a:r>
            <a:r>
              <a:rPr lang="en-US" b="1" u="sng" dirty="0" smtClean="0">
                <a:solidFill>
                  <a:schemeClr val="bg1"/>
                </a:solidFill>
              </a:rPr>
              <a:t>true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4191000" y="37338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J=9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9 ≥7 is </a:t>
            </a:r>
            <a:r>
              <a:rPr lang="en-US" b="1" u="sng" dirty="0" smtClean="0">
                <a:solidFill>
                  <a:schemeClr val="bg1"/>
                </a:solidFill>
              </a:rPr>
              <a:t>true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38864" y="3657600"/>
            <a:ext cx="866336" cy="5334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05200" y="3657600"/>
            <a:ext cx="609600" cy="5334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4"/>
          <p:cNvGrpSpPr/>
          <p:nvPr/>
        </p:nvGrpSpPr>
        <p:grpSpPr>
          <a:xfrm>
            <a:off x="-14068" y="5242560"/>
            <a:ext cx="547468" cy="701040"/>
            <a:chOff x="-14068" y="5181600"/>
            <a:chExt cx="547468" cy="701040"/>
          </a:xfrm>
        </p:grpSpPr>
        <p:sp>
          <p:nvSpPr>
            <p:cNvPr id="28" name="Oval 27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4191000" y="37338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J=9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9 ≥7 is </a:t>
            </a:r>
            <a:r>
              <a:rPr lang="en-US" b="1" u="sng" dirty="0" smtClean="0">
                <a:solidFill>
                  <a:schemeClr val="bg1"/>
                </a:solidFill>
              </a:rPr>
              <a:t>true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38864" y="3657600"/>
            <a:ext cx="866336" cy="5334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05200" y="3657600"/>
            <a:ext cx="609600" cy="5334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4"/>
          <p:cNvGrpSpPr/>
          <p:nvPr/>
        </p:nvGrpSpPr>
        <p:grpSpPr>
          <a:xfrm>
            <a:off x="-14068" y="5257800"/>
            <a:ext cx="547468" cy="701040"/>
            <a:chOff x="-14068" y="5181600"/>
            <a:chExt cx="547468" cy="701040"/>
          </a:xfrm>
        </p:grpSpPr>
        <p:sp>
          <p:nvSpPr>
            <p:cNvPr id="28" name="Oval 27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3810000" y="40386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b="1" dirty="0" smtClean="0"/>
              <a:t>J=9-1=8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9 ≥7 is </a:t>
            </a:r>
            <a:r>
              <a:rPr lang="en-US" b="1" u="sng" dirty="0" smtClean="0">
                <a:solidFill>
                  <a:schemeClr val="bg1"/>
                </a:solidFill>
              </a:rPr>
              <a:t>true</a:t>
            </a:r>
            <a:endParaRPr lang="en-US" b="1" u="sng" dirty="0">
              <a:solidFill>
                <a:schemeClr val="bg1"/>
              </a:solidFill>
            </a:endParaRPr>
          </a:p>
        </p:txBody>
      </p:sp>
      <p:grpSp>
        <p:nvGrpSpPr>
          <p:cNvPr id="25" name="Group 14"/>
          <p:cNvGrpSpPr/>
          <p:nvPr/>
        </p:nvGrpSpPr>
        <p:grpSpPr>
          <a:xfrm>
            <a:off x="-14068" y="5257800"/>
            <a:ext cx="547468" cy="701040"/>
            <a:chOff x="-14068" y="5181600"/>
            <a:chExt cx="547468" cy="701040"/>
          </a:xfrm>
        </p:grpSpPr>
        <p:sp>
          <p:nvSpPr>
            <p:cNvPr id="26" name="Oval 25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3810000" y="40386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b="1" dirty="0" smtClean="0"/>
              <a:t>J=9-1=8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9 ≥7 is </a:t>
            </a:r>
            <a:r>
              <a:rPr lang="en-US" b="1" u="sng" dirty="0" smtClean="0">
                <a:solidFill>
                  <a:schemeClr val="bg1"/>
                </a:solidFill>
              </a:rPr>
              <a:t>true</a:t>
            </a:r>
            <a:endParaRPr lang="en-US" b="1" u="sng" dirty="0">
              <a:solidFill>
                <a:schemeClr val="bg1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-14068" y="4876800"/>
            <a:ext cx="547468" cy="701040"/>
            <a:chOff x="-14068" y="5181600"/>
            <a:chExt cx="547468" cy="701040"/>
          </a:xfrm>
        </p:grpSpPr>
        <p:sp>
          <p:nvSpPr>
            <p:cNvPr id="17" name="Oval 16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5562600" y="31242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J=9-1=8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8 ≥7 is </a:t>
            </a:r>
            <a:r>
              <a:rPr lang="en-US" b="1" u="sng" dirty="0" smtClean="0">
                <a:solidFill>
                  <a:schemeClr val="bg1"/>
                </a:solidFill>
              </a:rPr>
              <a:t>true</a:t>
            </a:r>
            <a:endParaRPr lang="en-US" b="1" u="sng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4068" y="4876800"/>
            <a:ext cx="547468" cy="701040"/>
            <a:chOff x="-14068" y="5181600"/>
            <a:chExt cx="547468" cy="701040"/>
          </a:xfrm>
        </p:grpSpPr>
        <p:sp>
          <p:nvSpPr>
            <p:cNvPr id="17" name="Oval 16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C00000"/>
                </a:solidFill>
              </a:rPr>
              <a:t>Linear: </a:t>
            </a:r>
            <a:r>
              <a:rPr lang="en-US" sz="2400" u="sng" dirty="0" smtClean="0">
                <a:solidFill>
                  <a:schemeClr val="bg1"/>
                </a:solidFill>
              </a:rPr>
              <a:t>Elements form a sequence, i.e., liner list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838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Data Structure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828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C00000"/>
                </a:solidFill>
              </a:rPr>
              <a:t>Nonlinear: </a:t>
            </a:r>
            <a:r>
              <a:rPr lang="en-US" sz="2400" u="sng" dirty="0" smtClean="0">
                <a:solidFill>
                  <a:schemeClr val="bg1"/>
                </a:solidFill>
              </a:rPr>
              <a:t>Elements do not form a sequence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86000" y="1371600"/>
            <a:ext cx="2057400" cy="457200"/>
          </a:xfrm>
          <a:prstGeom prst="straightConnector1">
            <a:avLst/>
          </a:prstGeom>
          <a:ln w="6667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1371600"/>
            <a:ext cx="2209800" cy="457200"/>
          </a:xfrm>
          <a:prstGeom prst="straightConnector1">
            <a:avLst/>
          </a:prstGeom>
          <a:ln w="6667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09600" y="2667000"/>
            <a:ext cx="1371600" cy="762000"/>
          </a:xfrm>
          <a:prstGeom prst="straightConnector1">
            <a:avLst/>
          </a:prstGeom>
          <a:ln w="444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81200" y="2667000"/>
            <a:ext cx="1447800" cy="685800"/>
          </a:xfrm>
          <a:prstGeom prst="straightConnector1">
            <a:avLst/>
          </a:prstGeom>
          <a:ln w="444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248400" y="2667000"/>
            <a:ext cx="533400" cy="762000"/>
          </a:xfrm>
          <a:prstGeom prst="straightConnector1">
            <a:avLst/>
          </a:prstGeom>
          <a:ln w="444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8000" y="2667000"/>
            <a:ext cx="533400" cy="685800"/>
          </a:xfrm>
          <a:prstGeom prst="straightConnector1">
            <a:avLst/>
          </a:prstGeom>
          <a:ln w="444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3429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Array: </a:t>
            </a:r>
            <a:r>
              <a:rPr lang="en-US" dirty="0" smtClean="0">
                <a:solidFill>
                  <a:schemeClr val="bg1"/>
                </a:solidFill>
              </a:rPr>
              <a:t>Elements in sequential memory locations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0800" y="343793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Link list: </a:t>
            </a:r>
            <a:r>
              <a:rPr lang="en-US" dirty="0" smtClean="0">
                <a:solidFill>
                  <a:schemeClr val="bg1"/>
                </a:solidFill>
              </a:rPr>
              <a:t>Relationship between elements by means of pointer.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28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Graph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3600" y="37732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These two will be defined later.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105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Liner Array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800" y="5105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Multi-dimensional Array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>
            <a:endCxn id="26" idx="0"/>
          </p:cNvCxnSpPr>
          <p:nvPr/>
        </p:nvCxnSpPr>
        <p:spPr>
          <a:xfrm flipH="1">
            <a:off x="495300" y="4419600"/>
            <a:ext cx="723900" cy="6858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219200" y="4419600"/>
            <a:ext cx="609600" cy="6858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4114800" y="37338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J=9-1=8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8 ≥7 is </a:t>
            </a:r>
            <a:r>
              <a:rPr lang="en-US" b="1" u="sng" dirty="0" smtClean="0">
                <a:solidFill>
                  <a:schemeClr val="bg1"/>
                </a:solidFill>
              </a:rPr>
              <a:t>true</a:t>
            </a:r>
            <a:endParaRPr lang="en-US" b="1" u="sng" dirty="0">
              <a:solidFill>
                <a:schemeClr val="bg1"/>
              </a:solidFill>
            </a:endParaRPr>
          </a:p>
        </p:txBody>
      </p:sp>
      <p:grpSp>
        <p:nvGrpSpPr>
          <p:cNvPr id="17" name="Group 14"/>
          <p:cNvGrpSpPr/>
          <p:nvPr/>
        </p:nvGrpSpPr>
        <p:grpSpPr>
          <a:xfrm>
            <a:off x="-14068" y="4876800"/>
            <a:ext cx="547468" cy="701040"/>
            <a:chOff x="-14068" y="5181600"/>
            <a:chExt cx="547468" cy="701040"/>
          </a:xfrm>
        </p:grpSpPr>
        <p:sp>
          <p:nvSpPr>
            <p:cNvPr id="21" name="Oval 20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4114800" y="37338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J=9-1=8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8 ≥7 is </a:t>
            </a:r>
            <a:r>
              <a:rPr lang="en-US" b="1" u="sng" dirty="0" smtClean="0">
                <a:solidFill>
                  <a:schemeClr val="bg1"/>
                </a:solidFill>
              </a:rPr>
              <a:t>true</a:t>
            </a:r>
            <a:endParaRPr lang="en-US" b="1" u="sng" dirty="0">
              <a:solidFill>
                <a:schemeClr val="bg1"/>
              </a:solidFill>
            </a:endParaRPr>
          </a:p>
        </p:txBody>
      </p:sp>
      <p:grpSp>
        <p:nvGrpSpPr>
          <p:cNvPr id="17" name="Group 14"/>
          <p:cNvGrpSpPr/>
          <p:nvPr/>
        </p:nvGrpSpPr>
        <p:grpSpPr>
          <a:xfrm>
            <a:off x="-14068" y="4876800"/>
            <a:ext cx="547468" cy="701040"/>
            <a:chOff x="-14068" y="5181600"/>
            <a:chExt cx="547468" cy="701040"/>
          </a:xfrm>
        </p:grpSpPr>
        <p:sp>
          <p:nvSpPr>
            <p:cNvPr id="21" name="Oval 20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3810000" y="40386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b="1" dirty="0" smtClean="0"/>
              <a:t>J=8-1=7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8 ≥7 is </a:t>
            </a:r>
            <a:r>
              <a:rPr lang="en-US" b="1" u="sng" dirty="0" smtClean="0">
                <a:solidFill>
                  <a:schemeClr val="bg1"/>
                </a:solidFill>
              </a:rPr>
              <a:t>true</a:t>
            </a:r>
            <a:endParaRPr lang="en-US" b="1" u="sng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4068" y="4876800"/>
            <a:ext cx="547468" cy="701040"/>
            <a:chOff x="-14068" y="5181600"/>
            <a:chExt cx="547468" cy="701040"/>
          </a:xfrm>
        </p:grpSpPr>
        <p:sp>
          <p:nvSpPr>
            <p:cNvPr id="17" name="Oval 16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3810000" y="40386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b="1" dirty="0" smtClean="0"/>
              <a:t>J=8-1=7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8 ≥7 is </a:t>
            </a:r>
            <a:r>
              <a:rPr lang="en-US" b="1" u="sng" dirty="0" smtClean="0">
                <a:solidFill>
                  <a:schemeClr val="bg1"/>
                </a:solidFill>
              </a:rPr>
              <a:t>true</a:t>
            </a:r>
            <a:endParaRPr lang="en-US" b="1" u="sng" dirty="0">
              <a:solidFill>
                <a:schemeClr val="bg1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-14068" y="4495800"/>
            <a:ext cx="547468" cy="701040"/>
            <a:chOff x="-14068" y="5181600"/>
            <a:chExt cx="547468" cy="701040"/>
          </a:xfrm>
        </p:grpSpPr>
        <p:sp>
          <p:nvSpPr>
            <p:cNvPr id="17" name="Oval 16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5486400" y="31242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J=7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7 ≥7 is </a:t>
            </a:r>
            <a:r>
              <a:rPr lang="en-US" b="1" u="sng" dirty="0" smtClean="0">
                <a:solidFill>
                  <a:schemeClr val="bg1"/>
                </a:solidFill>
              </a:rPr>
              <a:t>true</a:t>
            </a:r>
            <a:endParaRPr lang="en-US" b="1" u="sng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4068" y="4495800"/>
            <a:ext cx="547468" cy="701040"/>
            <a:chOff x="-14068" y="5181600"/>
            <a:chExt cx="547468" cy="701040"/>
          </a:xfrm>
        </p:grpSpPr>
        <p:sp>
          <p:nvSpPr>
            <p:cNvPr id="17" name="Oval 16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4038600" y="37338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J=7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7 ≥7 is </a:t>
            </a:r>
            <a:r>
              <a:rPr lang="en-US" b="1" u="sng" dirty="0" smtClean="0">
                <a:solidFill>
                  <a:schemeClr val="bg1"/>
                </a:solidFill>
              </a:rPr>
              <a:t>true</a:t>
            </a:r>
            <a:endParaRPr lang="en-US" b="1" u="sng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4068" y="4495800"/>
            <a:ext cx="547468" cy="701040"/>
            <a:chOff x="-14068" y="5181600"/>
            <a:chExt cx="547468" cy="701040"/>
          </a:xfrm>
        </p:grpSpPr>
        <p:sp>
          <p:nvSpPr>
            <p:cNvPr id="17" name="Oval 16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4038600" y="37338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J=7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7 ≥7 is </a:t>
            </a:r>
            <a:r>
              <a:rPr lang="en-US" b="1" u="sng" dirty="0" smtClean="0">
                <a:solidFill>
                  <a:schemeClr val="bg1"/>
                </a:solidFill>
              </a:rPr>
              <a:t>true</a:t>
            </a:r>
            <a:endParaRPr lang="en-US" b="1" u="sng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4068" y="4495800"/>
            <a:ext cx="547468" cy="701040"/>
            <a:chOff x="-14068" y="5181600"/>
            <a:chExt cx="547468" cy="701040"/>
          </a:xfrm>
        </p:grpSpPr>
        <p:sp>
          <p:nvSpPr>
            <p:cNvPr id="17" name="Oval 16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3657600" y="40386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b="1" dirty="0" smtClean="0"/>
              <a:t>J=7-1=6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7 ≥7 is </a:t>
            </a:r>
            <a:r>
              <a:rPr lang="en-US" b="1" u="sng" dirty="0" smtClean="0">
                <a:solidFill>
                  <a:schemeClr val="bg1"/>
                </a:solidFill>
              </a:rPr>
              <a:t>true</a:t>
            </a:r>
            <a:endParaRPr lang="en-US" b="1" u="sng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4068" y="4495800"/>
            <a:ext cx="547468" cy="701040"/>
            <a:chOff x="-14068" y="5181600"/>
            <a:chExt cx="547468" cy="701040"/>
          </a:xfrm>
        </p:grpSpPr>
        <p:sp>
          <p:nvSpPr>
            <p:cNvPr id="17" name="Oval 16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3657600" y="40386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b="1" dirty="0" smtClean="0"/>
              <a:t>J=7-1=6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7 ≥7 is </a:t>
            </a:r>
            <a:r>
              <a:rPr lang="en-US" b="1" u="sng" dirty="0" smtClean="0">
                <a:solidFill>
                  <a:schemeClr val="bg1"/>
                </a:solidFill>
              </a:rPr>
              <a:t>true</a:t>
            </a:r>
            <a:endParaRPr lang="en-US" b="1" u="sng" dirty="0">
              <a:solidFill>
                <a:schemeClr val="bg1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-14068" y="4142936"/>
            <a:ext cx="547468" cy="701040"/>
            <a:chOff x="-14068" y="5181600"/>
            <a:chExt cx="547468" cy="701040"/>
          </a:xfrm>
        </p:grpSpPr>
        <p:sp>
          <p:nvSpPr>
            <p:cNvPr id="17" name="Oval 16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5638800" y="31242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J=6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6 ≥7 is </a:t>
            </a:r>
            <a:r>
              <a:rPr lang="en-US" b="1" u="sng" dirty="0" smtClean="0">
                <a:solidFill>
                  <a:schemeClr val="bg1"/>
                </a:solidFill>
              </a:rPr>
              <a:t>False</a:t>
            </a:r>
            <a:endParaRPr lang="en-US" b="1" u="sng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4068" y="4142936"/>
            <a:ext cx="547468" cy="701040"/>
            <a:chOff x="-14068" y="5181600"/>
            <a:chExt cx="547468" cy="701040"/>
          </a:xfrm>
        </p:grpSpPr>
        <p:sp>
          <p:nvSpPr>
            <p:cNvPr id="17" name="Oval 16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This one dimensional array.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4478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List of finite n homogenous data elements.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29051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895600"/>
            <a:ext cx="2895600" cy="4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86200"/>
            <a:ext cx="2926080" cy="46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4419600" y="1981200"/>
            <a:ext cx="3733800" cy="2362200"/>
            <a:chOff x="4419600" y="1981200"/>
            <a:chExt cx="3733800" cy="2362200"/>
          </a:xfrm>
        </p:grpSpPr>
        <p:sp>
          <p:nvSpPr>
            <p:cNvPr id="14" name="Right Brace 13"/>
            <p:cNvSpPr/>
            <p:nvPr/>
          </p:nvSpPr>
          <p:spPr>
            <a:xfrm>
              <a:off x="4419600" y="1981200"/>
              <a:ext cx="914400" cy="2362200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29718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Representation style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3962400" y="43434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ITEM=18</a:t>
            </a:r>
          </a:p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J=6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6 ≥7 is </a:t>
            </a:r>
            <a:r>
              <a:rPr lang="en-US" b="1" u="sng" dirty="0" smtClean="0">
                <a:solidFill>
                  <a:schemeClr val="bg1"/>
                </a:solidFill>
              </a:rPr>
              <a:t>False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3962400" y="43434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ITEM=18</a:t>
            </a:r>
          </a:p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J=6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6 ≥7 is </a:t>
            </a:r>
            <a:r>
              <a:rPr lang="en-US" b="1" u="sng" dirty="0" smtClean="0">
                <a:solidFill>
                  <a:schemeClr val="bg1"/>
                </a:solidFill>
              </a:rPr>
              <a:t>False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3429000" y="46482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ITEM=18</a:t>
            </a:r>
          </a:p>
          <a:p>
            <a:pPr algn="ctr"/>
            <a:r>
              <a:rPr lang="en-US" b="1" dirty="0" smtClean="0"/>
              <a:t>N=9+1=10</a:t>
            </a:r>
          </a:p>
          <a:p>
            <a:pPr algn="ctr"/>
            <a:r>
              <a:rPr lang="en-US" dirty="0" smtClean="0"/>
              <a:t>J=6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6 ≥7 is </a:t>
            </a:r>
            <a:r>
              <a:rPr lang="en-US" b="1" u="sng" dirty="0" smtClean="0">
                <a:solidFill>
                  <a:schemeClr val="bg1"/>
                </a:solidFill>
              </a:rPr>
              <a:t>False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3429000" y="46482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ITEM=18</a:t>
            </a:r>
          </a:p>
          <a:p>
            <a:pPr algn="ctr"/>
            <a:r>
              <a:rPr lang="en-US" dirty="0" smtClean="0"/>
              <a:t>N=10</a:t>
            </a:r>
          </a:p>
          <a:p>
            <a:pPr algn="ctr"/>
            <a:r>
              <a:rPr lang="en-US" dirty="0" smtClean="0"/>
              <a:t>J=6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6 ≥7 is </a:t>
            </a:r>
            <a:r>
              <a:rPr lang="en-US" b="1" u="sng" dirty="0" smtClean="0">
                <a:solidFill>
                  <a:schemeClr val="bg1"/>
                </a:solidFill>
              </a:rPr>
              <a:t>False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47800" y="1600200"/>
            <a:ext cx="7696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//Move J to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elements to their next position and start  it from the last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Left Arrow 22"/>
          <p:cNvSpPr/>
          <p:nvPr/>
        </p:nvSpPr>
        <p:spPr>
          <a:xfrm>
            <a:off x="3048000" y="49530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62600" y="38100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ITEM=18</a:t>
            </a:r>
          </a:p>
          <a:p>
            <a:pPr algn="ctr"/>
            <a:r>
              <a:rPr lang="en-US" dirty="0" smtClean="0"/>
              <a:t>N=10</a:t>
            </a:r>
          </a:p>
          <a:p>
            <a:pPr algn="ctr"/>
            <a:r>
              <a:rPr lang="en-US" dirty="0" smtClean="0"/>
              <a:t>J=6</a:t>
            </a:r>
          </a:p>
          <a:p>
            <a:pPr algn="ctr"/>
            <a:r>
              <a:rPr lang="en-US" dirty="0" smtClean="0"/>
              <a:t>K=7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 ≥K means 6 ≥7 is </a:t>
            </a:r>
            <a:r>
              <a:rPr lang="en-US" b="1" u="sng" dirty="0" smtClean="0">
                <a:solidFill>
                  <a:schemeClr val="bg1"/>
                </a:solidFill>
              </a:rPr>
              <a:t>False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52400" y="1828800"/>
            <a:ext cx="43434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INSERT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inserts an element ITEM into the </a:t>
            </a:r>
            <a:r>
              <a:rPr lang="en-US" sz="2000" dirty="0" err="1" smtClean="0"/>
              <a:t>Kth</a:t>
            </a:r>
            <a:r>
              <a:rPr lang="en-US" sz="2000" dirty="0" smtClean="0"/>
              <a:t> position in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J:=N</a:t>
            </a:r>
          </a:p>
          <a:p>
            <a:r>
              <a:rPr lang="en-US" sz="2000" dirty="0" smtClean="0"/>
              <a:t>Step 2: Repeat Steps 3 and 4 while J≥K</a:t>
            </a:r>
          </a:p>
          <a:p>
            <a:r>
              <a:rPr lang="en-US" sz="2000" dirty="0" smtClean="0"/>
              <a:t>Step 3: Set LA[J+1]=La[J]</a:t>
            </a:r>
          </a:p>
          <a:p>
            <a:r>
              <a:rPr lang="en-US" sz="2000" dirty="0" smtClean="0"/>
              <a:t>Step 4: Set J=J-1</a:t>
            </a:r>
          </a:p>
          <a:p>
            <a:r>
              <a:rPr lang="en-US" sz="2000" dirty="0" smtClean="0"/>
              <a:t>Step 5: Set LA[K]=ITEM</a:t>
            </a:r>
          </a:p>
          <a:p>
            <a:r>
              <a:rPr lang="en-US" sz="2000" dirty="0" smtClean="0"/>
              <a:t>Step 6: Set N=N+1</a:t>
            </a:r>
          </a:p>
          <a:p>
            <a:r>
              <a:rPr lang="en-US" sz="2000" dirty="0" smtClean="0"/>
              <a:t>Step 7: Exit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648200" y="1828800"/>
            <a:ext cx="43434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 smtClean="0"/>
              <a:t>int</a:t>
            </a:r>
            <a:r>
              <a:rPr lang="en-US" sz="2000" dirty="0" smtClean="0"/>
              <a:t> INSERT(</a:t>
            </a:r>
            <a:r>
              <a:rPr lang="en-US" sz="2000" dirty="0" err="1" smtClean="0"/>
              <a:t>int</a:t>
            </a:r>
            <a:r>
              <a:rPr lang="en-US" sz="2000" dirty="0" smtClean="0"/>
              <a:t> LA, </a:t>
            </a:r>
            <a:r>
              <a:rPr lang="en-US" sz="2000" dirty="0" err="1" smtClean="0"/>
              <a:t>int</a:t>
            </a:r>
            <a:r>
              <a:rPr lang="en-US" sz="2000" dirty="0" smtClean="0"/>
              <a:t> N, </a:t>
            </a:r>
            <a:r>
              <a:rPr lang="en-US" sz="2000" dirty="0" err="1" smtClean="0"/>
              <a:t>int</a:t>
            </a:r>
            <a:r>
              <a:rPr lang="en-US" sz="2000" dirty="0" smtClean="0"/>
              <a:t> K, </a:t>
            </a:r>
            <a:r>
              <a:rPr lang="en-US" sz="2000" dirty="0" err="1" smtClean="0"/>
              <a:t>int</a:t>
            </a:r>
            <a:r>
              <a:rPr lang="en-US" sz="2000" dirty="0" smtClean="0"/>
              <a:t> ITEM)</a:t>
            </a:r>
          </a:p>
          <a:p>
            <a:r>
              <a:rPr lang="en-US" sz="2000" dirty="0" smtClean="0"/>
              <a:t>{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int</a:t>
            </a:r>
            <a:r>
              <a:rPr lang="en-US" sz="2000" dirty="0" smtClean="0"/>
              <a:t> J;</a:t>
            </a:r>
          </a:p>
          <a:p>
            <a:r>
              <a:rPr lang="en-US" sz="2000" dirty="0" smtClean="0"/>
              <a:t> J=N-1;    //Step 1</a:t>
            </a:r>
          </a:p>
          <a:p>
            <a:r>
              <a:rPr lang="en-US" sz="2000" dirty="0" smtClean="0"/>
              <a:t> while(J≥K)     //Step 2</a:t>
            </a:r>
          </a:p>
          <a:p>
            <a:r>
              <a:rPr lang="en-US" sz="2000" dirty="0" smtClean="0"/>
              <a:t>    {</a:t>
            </a:r>
          </a:p>
          <a:p>
            <a:r>
              <a:rPr lang="en-US" sz="2000" dirty="0" smtClean="0"/>
              <a:t>      LA[J+1]=LA[J];    //Step 3</a:t>
            </a:r>
          </a:p>
          <a:p>
            <a:r>
              <a:rPr lang="en-US" sz="2000" dirty="0" smtClean="0"/>
              <a:t>      J=J-1;          //Step 4</a:t>
            </a:r>
          </a:p>
          <a:p>
            <a:r>
              <a:rPr lang="en-US" sz="2000" dirty="0" smtClean="0"/>
              <a:t>    }</a:t>
            </a:r>
          </a:p>
          <a:p>
            <a:r>
              <a:rPr lang="en-US" sz="2000" dirty="0" smtClean="0"/>
              <a:t> LA[K]=ITEM;     //Step 5</a:t>
            </a:r>
          </a:p>
          <a:p>
            <a:r>
              <a:rPr lang="en-US" sz="2000" dirty="0" smtClean="0"/>
              <a:t> N=N-1;          //Step 6</a:t>
            </a:r>
          </a:p>
          <a:p>
            <a:r>
              <a:rPr lang="en-US" sz="2000" dirty="0" smtClean="0"/>
              <a:t> for(</a:t>
            </a:r>
            <a:r>
              <a:rPr lang="en-US" sz="2000" dirty="0" err="1" smtClean="0"/>
              <a:t>int</a:t>
            </a:r>
            <a:r>
              <a:rPr lang="en-US" sz="2000" dirty="0" smtClean="0"/>
              <a:t> I=0;I&lt;N;I++)</a:t>
            </a:r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printf</a:t>
            </a:r>
            <a:r>
              <a:rPr lang="en-US" sz="2000" dirty="0" smtClean="0"/>
              <a:t>(“%d, “,LA[I]);</a:t>
            </a:r>
          </a:p>
          <a:p>
            <a:r>
              <a:rPr lang="en-US" sz="2000" dirty="0" smtClean="0"/>
              <a:t> return N;     //Step 7</a:t>
            </a:r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1447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Algorithm INSERT: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1295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 Program of Algorithm INSERT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905000" y="3048000"/>
            <a:ext cx="2895600" cy="838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191000" y="3352800"/>
            <a:ext cx="6096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819400" y="3886200"/>
            <a:ext cx="2209800" cy="609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905000" y="4191000"/>
            <a:ext cx="3124200" cy="609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667000" y="4800600"/>
            <a:ext cx="21336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133600" y="5029200"/>
            <a:ext cx="26670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5638800"/>
            <a:ext cx="33528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trike="sngStrike" dirty="0" smtClean="0">
                <a:solidFill>
                  <a:schemeClr val="bg1"/>
                </a:solidFill>
              </a:rPr>
              <a:t>Insertion and </a:t>
            </a:r>
            <a:r>
              <a:rPr lang="en-US" sz="2000" u="sng" dirty="0" smtClean="0">
                <a:solidFill>
                  <a:schemeClr val="bg1"/>
                </a:solidFill>
              </a:rPr>
              <a:t>Deletion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819400" y="1828800"/>
            <a:ext cx="5867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DELETE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deletes </a:t>
            </a:r>
            <a:r>
              <a:rPr lang="en-US" sz="2000" dirty="0" err="1" smtClean="0"/>
              <a:t>Kth</a:t>
            </a:r>
            <a:r>
              <a:rPr lang="en-US" sz="2000" dirty="0" smtClean="0"/>
              <a:t> element from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ITEM=LA[K]</a:t>
            </a:r>
          </a:p>
          <a:p>
            <a:r>
              <a:rPr lang="en-US" sz="2000" dirty="0" smtClean="0"/>
              <a:t>Step 2: Print the value of ITEM</a:t>
            </a:r>
          </a:p>
          <a:p>
            <a:r>
              <a:rPr lang="en-US" sz="2000" dirty="0" smtClean="0"/>
              <a:t>Step 3: Repeat for J=K to N-1</a:t>
            </a:r>
          </a:p>
          <a:p>
            <a:r>
              <a:rPr lang="en-US" sz="2000" dirty="0" smtClean="0"/>
              <a:t>Step 4: Set LA[J]=La[J+1]</a:t>
            </a:r>
          </a:p>
          <a:p>
            <a:r>
              <a:rPr lang="en-US" sz="2000" dirty="0" smtClean="0"/>
              <a:t>Step 5: Set N=N-1</a:t>
            </a:r>
          </a:p>
          <a:p>
            <a:r>
              <a:rPr lang="en-US" sz="2000" dirty="0" smtClean="0"/>
              <a:t>Step 6: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trike="sngStrike" dirty="0" smtClean="0">
                <a:solidFill>
                  <a:schemeClr val="bg1"/>
                </a:solidFill>
              </a:rPr>
              <a:t>Insertion and </a:t>
            </a:r>
            <a:r>
              <a:rPr lang="en-US" sz="2000" u="sng" dirty="0" smtClean="0">
                <a:solidFill>
                  <a:schemeClr val="bg1"/>
                </a:solidFill>
              </a:rPr>
              <a:t>Deletion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819400" y="1828800"/>
            <a:ext cx="5867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DELETE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deletes </a:t>
            </a:r>
            <a:r>
              <a:rPr lang="en-US" sz="2000" dirty="0" err="1" smtClean="0"/>
              <a:t>Kth</a:t>
            </a:r>
            <a:r>
              <a:rPr lang="en-US" sz="2000" dirty="0" smtClean="0"/>
              <a:t> element from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ITEM=LA[K]</a:t>
            </a:r>
          </a:p>
          <a:p>
            <a:r>
              <a:rPr lang="en-US" sz="2000" dirty="0" smtClean="0"/>
              <a:t>Step 2: Print the value of ITEM</a:t>
            </a:r>
          </a:p>
          <a:p>
            <a:r>
              <a:rPr lang="en-US" sz="2000" dirty="0" smtClean="0"/>
              <a:t>Step 3: Repeat for J=K to N-1</a:t>
            </a:r>
          </a:p>
          <a:p>
            <a:r>
              <a:rPr lang="en-US" sz="2000" dirty="0" smtClean="0"/>
              <a:t>Step 4: Set LA[J]=La[J+1]</a:t>
            </a:r>
          </a:p>
          <a:p>
            <a:r>
              <a:rPr lang="en-US" sz="2000" dirty="0" smtClean="0"/>
              <a:t>Step 5: Set N=N-1</a:t>
            </a:r>
          </a:p>
          <a:p>
            <a:r>
              <a:rPr lang="en-US" sz="2000" dirty="0" smtClean="0"/>
              <a:t>Step 6: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3" name="Left Arrow 12"/>
          <p:cNvSpPr/>
          <p:nvPr/>
        </p:nvSpPr>
        <p:spPr>
          <a:xfrm>
            <a:off x="5486400" y="30480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096000" y="40386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For example, K=7</a:t>
            </a:r>
          </a:p>
          <a:p>
            <a:pPr algn="ctr"/>
            <a:r>
              <a:rPr lang="en-US" dirty="0" smtClean="0"/>
              <a:t>ITEM=19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trike="sngStrike" dirty="0" smtClean="0">
                <a:solidFill>
                  <a:schemeClr val="bg1"/>
                </a:solidFill>
              </a:rPr>
              <a:t>Insertion and </a:t>
            </a:r>
            <a:r>
              <a:rPr lang="en-US" sz="2000" u="sng" dirty="0" smtClean="0">
                <a:solidFill>
                  <a:schemeClr val="bg1"/>
                </a:solidFill>
              </a:rPr>
              <a:t>Deletion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819400" y="1828800"/>
            <a:ext cx="5867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DELETE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deletes </a:t>
            </a:r>
            <a:r>
              <a:rPr lang="en-US" sz="2000" dirty="0" err="1" smtClean="0"/>
              <a:t>Kth</a:t>
            </a:r>
            <a:r>
              <a:rPr lang="en-US" sz="2000" dirty="0" smtClean="0"/>
              <a:t> element from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ITEM=LA[K]</a:t>
            </a:r>
          </a:p>
          <a:p>
            <a:r>
              <a:rPr lang="en-US" sz="2000" dirty="0" smtClean="0"/>
              <a:t>Step 2: Print the value of ITEM</a:t>
            </a:r>
          </a:p>
          <a:p>
            <a:r>
              <a:rPr lang="en-US" sz="2000" dirty="0" smtClean="0"/>
              <a:t>Step 3: Repeat for J=K to N-1</a:t>
            </a:r>
          </a:p>
          <a:p>
            <a:r>
              <a:rPr lang="en-US" sz="2000" dirty="0" smtClean="0"/>
              <a:t>Step 4: Set LA[J]=La[J+1]</a:t>
            </a:r>
          </a:p>
          <a:p>
            <a:r>
              <a:rPr lang="en-US" sz="2000" dirty="0" smtClean="0"/>
              <a:t>Step 5: Set N=N-1</a:t>
            </a:r>
          </a:p>
          <a:p>
            <a:r>
              <a:rPr lang="en-US" sz="2000" dirty="0" smtClean="0"/>
              <a:t>Step 6: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3" name="Left Arrow 12"/>
          <p:cNvSpPr/>
          <p:nvPr/>
        </p:nvSpPr>
        <p:spPr>
          <a:xfrm>
            <a:off x="6019800" y="32766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096000" y="40386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For example, K=7</a:t>
            </a:r>
          </a:p>
          <a:p>
            <a:pPr algn="ctr"/>
            <a:r>
              <a:rPr lang="en-US" dirty="0" smtClean="0"/>
              <a:t>ITEM=19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trike="sngStrike" dirty="0" smtClean="0">
                <a:solidFill>
                  <a:schemeClr val="bg1"/>
                </a:solidFill>
              </a:rPr>
              <a:t>Insertion and </a:t>
            </a:r>
            <a:r>
              <a:rPr lang="en-US" sz="2000" u="sng" dirty="0" smtClean="0">
                <a:solidFill>
                  <a:schemeClr val="bg1"/>
                </a:solidFill>
              </a:rPr>
              <a:t>Deletion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819400" y="1828800"/>
            <a:ext cx="5867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DELETE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deletes </a:t>
            </a:r>
            <a:r>
              <a:rPr lang="en-US" sz="2000" dirty="0" err="1" smtClean="0"/>
              <a:t>Kth</a:t>
            </a:r>
            <a:r>
              <a:rPr lang="en-US" sz="2000" dirty="0" smtClean="0"/>
              <a:t> element from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ITEM=LA[K]</a:t>
            </a:r>
          </a:p>
          <a:p>
            <a:r>
              <a:rPr lang="en-US" sz="2000" dirty="0" smtClean="0"/>
              <a:t>Step 2: Print the value of ITEM</a:t>
            </a:r>
          </a:p>
          <a:p>
            <a:r>
              <a:rPr lang="en-US" sz="2000" dirty="0" smtClean="0"/>
              <a:t>Step 3: Repeat for J=K to N-1</a:t>
            </a:r>
          </a:p>
          <a:p>
            <a:r>
              <a:rPr lang="en-US" sz="2000" dirty="0" smtClean="0"/>
              <a:t>Step 4: Set LA[J]=La[J+1]</a:t>
            </a:r>
          </a:p>
          <a:p>
            <a:r>
              <a:rPr lang="en-US" sz="2000" dirty="0" smtClean="0"/>
              <a:t>Step 5: Set N=N-1</a:t>
            </a:r>
          </a:p>
          <a:p>
            <a:r>
              <a:rPr lang="en-US" sz="2000" dirty="0" smtClean="0"/>
              <a:t>Step 6: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3" name="Left Arrow 12"/>
          <p:cNvSpPr/>
          <p:nvPr/>
        </p:nvSpPr>
        <p:spPr>
          <a:xfrm>
            <a:off x="5943600" y="36576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096000" y="40386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For example, K=7</a:t>
            </a:r>
          </a:p>
          <a:p>
            <a:pPr algn="ctr"/>
            <a:r>
              <a:rPr lang="en-US" dirty="0" smtClean="0"/>
              <a:t>ITEM=19</a:t>
            </a:r>
          </a:p>
          <a:p>
            <a:pPr algn="ctr"/>
            <a:r>
              <a:rPr lang="en-US" sz="2000" b="1" dirty="0" smtClean="0"/>
              <a:t>J=K=7</a:t>
            </a:r>
          </a:p>
          <a:p>
            <a:pPr algn="ctr"/>
            <a:r>
              <a:rPr lang="en-US" sz="2000" b="1" dirty="0" smtClean="0"/>
              <a:t>J</a:t>
            </a:r>
            <a:r>
              <a:rPr lang="en-US" sz="2000" dirty="0" smtClean="0"/>
              <a:t> ≤ </a:t>
            </a:r>
            <a:r>
              <a:rPr lang="en-US" sz="2000" b="1" dirty="0" smtClean="0"/>
              <a:t>N-1 is true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This one dimensional array.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4478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List of finite n homogenous data elements.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29051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143000" y="2590800"/>
          <a:ext cx="6553199" cy="914400"/>
        </p:xfrm>
        <a:graphic>
          <a:graphicData uri="http://schemas.openxmlformats.org/drawingml/2006/table">
            <a:tbl>
              <a:tblPr/>
              <a:tblGrid>
                <a:gridCol w="1219199"/>
                <a:gridCol w="609600"/>
                <a:gridCol w="609600"/>
                <a:gridCol w="685800"/>
                <a:gridCol w="533400"/>
                <a:gridCol w="533400"/>
                <a:gridCol w="609600"/>
                <a:gridCol w="609600"/>
                <a:gridCol w="609600"/>
                <a:gridCol w="533400"/>
              </a:tblGrid>
              <a:tr h="390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Elements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Index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219200" y="4038600"/>
          <a:ext cx="6553199" cy="914400"/>
        </p:xfrm>
        <a:graphic>
          <a:graphicData uri="http://schemas.openxmlformats.org/drawingml/2006/table">
            <a:tbl>
              <a:tblPr/>
              <a:tblGrid>
                <a:gridCol w="1219199"/>
                <a:gridCol w="609600"/>
                <a:gridCol w="609600"/>
                <a:gridCol w="685800"/>
                <a:gridCol w="533400"/>
                <a:gridCol w="533400"/>
                <a:gridCol w="609600"/>
                <a:gridCol w="609600"/>
                <a:gridCol w="609600"/>
                <a:gridCol w="533400"/>
              </a:tblGrid>
              <a:tr h="390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Elements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A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D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Index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trike="sngStrike" dirty="0" smtClean="0">
                <a:solidFill>
                  <a:schemeClr val="bg1"/>
                </a:solidFill>
              </a:rPr>
              <a:t>Insertion and </a:t>
            </a:r>
            <a:r>
              <a:rPr lang="en-US" sz="2000" u="sng" dirty="0" smtClean="0">
                <a:solidFill>
                  <a:schemeClr val="bg1"/>
                </a:solidFill>
              </a:rPr>
              <a:t>Deletion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819400" y="1828800"/>
            <a:ext cx="5867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DELETE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deletes </a:t>
            </a:r>
            <a:r>
              <a:rPr lang="en-US" sz="2000" dirty="0" err="1" smtClean="0"/>
              <a:t>Kth</a:t>
            </a:r>
            <a:r>
              <a:rPr lang="en-US" sz="2000" dirty="0" smtClean="0"/>
              <a:t> element from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ITEM=LA[K]</a:t>
            </a:r>
          </a:p>
          <a:p>
            <a:r>
              <a:rPr lang="en-US" sz="2000" dirty="0" smtClean="0"/>
              <a:t>Step 2: Print the value of ITEM</a:t>
            </a:r>
          </a:p>
          <a:p>
            <a:r>
              <a:rPr lang="en-US" sz="2000" dirty="0" smtClean="0"/>
              <a:t>Step 3: Repeat for J=K to N-1</a:t>
            </a:r>
          </a:p>
          <a:p>
            <a:r>
              <a:rPr lang="en-US" sz="2000" dirty="0" smtClean="0"/>
              <a:t>Step 4: Set LA[J]=La[J+1]</a:t>
            </a:r>
          </a:p>
          <a:p>
            <a:r>
              <a:rPr lang="en-US" sz="2000" dirty="0" smtClean="0"/>
              <a:t>Step 5: Set N=N-1</a:t>
            </a:r>
          </a:p>
          <a:p>
            <a:r>
              <a:rPr lang="en-US" sz="2000" dirty="0" smtClean="0"/>
              <a:t>Step 6: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6096000" y="40386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K=7</a:t>
            </a:r>
          </a:p>
          <a:p>
            <a:pPr algn="ctr"/>
            <a:r>
              <a:rPr lang="en-US" dirty="0" smtClean="0"/>
              <a:t>ITEM=19</a:t>
            </a:r>
          </a:p>
          <a:p>
            <a:pPr algn="ctr"/>
            <a:r>
              <a:rPr lang="en-US" dirty="0" smtClean="0"/>
              <a:t>J=7</a:t>
            </a:r>
          </a:p>
          <a:p>
            <a:pPr algn="ctr"/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5410200" y="38862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4068" y="4495800"/>
            <a:ext cx="547468" cy="701040"/>
            <a:chOff x="-14068" y="5181600"/>
            <a:chExt cx="547468" cy="701040"/>
          </a:xfrm>
        </p:grpSpPr>
        <p:sp>
          <p:nvSpPr>
            <p:cNvPr id="17" name="Oval 16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trike="sngStrike" dirty="0" smtClean="0">
                <a:solidFill>
                  <a:schemeClr val="bg1"/>
                </a:solidFill>
              </a:rPr>
              <a:t>Insertion and </a:t>
            </a:r>
            <a:r>
              <a:rPr lang="en-US" sz="2000" u="sng" dirty="0" smtClean="0">
                <a:solidFill>
                  <a:schemeClr val="bg1"/>
                </a:solidFill>
              </a:rPr>
              <a:t>Deletion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819400" y="1828800"/>
            <a:ext cx="5867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DELETE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deletes </a:t>
            </a:r>
            <a:r>
              <a:rPr lang="en-US" sz="2000" dirty="0" err="1" smtClean="0"/>
              <a:t>Kth</a:t>
            </a:r>
            <a:r>
              <a:rPr lang="en-US" sz="2000" dirty="0" smtClean="0"/>
              <a:t> element from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ITEM=LA[K]</a:t>
            </a:r>
          </a:p>
          <a:p>
            <a:r>
              <a:rPr lang="en-US" sz="2000" dirty="0" smtClean="0"/>
              <a:t>Step 2: Print the value of ITEM</a:t>
            </a:r>
          </a:p>
          <a:p>
            <a:r>
              <a:rPr lang="en-US" sz="2000" dirty="0" smtClean="0"/>
              <a:t>Step 3: Repeat for J=K to N-1</a:t>
            </a:r>
          </a:p>
          <a:p>
            <a:r>
              <a:rPr lang="en-US" sz="2000" dirty="0" smtClean="0"/>
              <a:t>Step 4: Set LA[J]=La[J+1]</a:t>
            </a:r>
          </a:p>
          <a:p>
            <a:r>
              <a:rPr lang="en-US" sz="2000" dirty="0" smtClean="0"/>
              <a:t>Step 5: Set N=N-1</a:t>
            </a:r>
          </a:p>
          <a:p>
            <a:r>
              <a:rPr lang="en-US" sz="2000" dirty="0" smtClean="0"/>
              <a:t>Step 6: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6096000" y="40386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K=7</a:t>
            </a:r>
          </a:p>
          <a:p>
            <a:pPr algn="ctr"/>
            <a:r>
              <a:rPr lang="en-US" dirty="0" smtClean="0"/>
              <a:t>ITEM=19</a:t>
            </a:r>
          </a:p>
          <a:p>
            <a:pPr algn="ctr"/>
            <a:r>
              <a:rPr lang="en-US" dirty="0" smtClean="0"/>
              <a:t>J=7</a:t>
            </a:r>
          </a:p>
          <a:p>
            <a:pPr algn="ctr"/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5410200" y="38862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-14068" y="4495800"/>
            <a:ext cx="547468" cy="701040"/>
            <a:chOff x="-14068" y="5181600"/>
            <a:chExt cx="547468" cy="701040"/>
          </a:xfrm>
        </p:grpSpPr>
        <p:sp>
          <p:nvSpPr>
            <p:cNvPr id="17" name="Oval 16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trike="sngStrike" dirty="0" smtClean="0">
                <a:solidFill>
                  <a:schemeClr val="bg1"/>
                </a:solidFill>
              </a:rPr>
              <a:t>Insertion and </a:t>
            </a:r>
            <a:r>
              <a:rPr lang="en-US" sz="2000" u="sng" dirty="0" smtClean="0">
                <a:solidFill>
                  <a:schemeClr val="bg1"/>
                </a:solidFill>
              </a:rPr>
              <a:t>Deletion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819400" y="1828800"/>
            <a:ext cx="5867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DELETE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deletes </a:t>
            </a:r>
            <a:r>
              <a:rPr lang="en-US" sz="2000" dirty="0" err="1" smtClean="0"/>
              <a:t>Kth</a:t>
            </a:r>
            <a:r>
              <a:rPr lang="en-US" sz="2000" dirty="0" smtClean="0"/>
              <a:t> element from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ITEM=LA[K]</a:t>
            </a:r>
          </a:p>
          <a:p>
            <a:r>
              <a:rPr lang="en-US" sz="2000" dirty="0" smtClean="0"/>
              <a:t>Step 2: Print the value of ITEM</a:t>
            </a:r>
          </a:p>
          <a:p>
            <a:r>
              <a:rPr lang="en-US" sz="2000" dirty="0" smtClean="0"/>
              <a:t>Step 3: Repeat for J=K to N-1</a:t>
            </a:r>
          </a:p>
          <a:p>
            <a:r>
              <a:rPr lang="en-US" sz="2000" dirty="0" smtClean="0"/>
              <a:t>Step 4: Set LA[J]=La[J+1]</a:t>
            </a:r>
          </a:p>
          <a:p>
            <a:r>
              <a:rPr lang="en-US" sz="2000" dirty="0" smtClean="0"/>
              <a:t>Step 5: Set N=N-1</a:t>
            </a:r>
          </a:p>
          <a:p>
            <a:r>
              <a:rPr lang="en-US" sz="2000" dirty="0" smtClean="0"/>
              <a:t>Step 6: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6096000" y="40386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K=7</a:t>
            </a:r>
          </a:p>
          <a:p>
            <a:pPr algn="ctr"/>
            <a:r>
              <a:rPr lang="en-US" dirty="0" smtClean="0"/>
              <a:t>ITEM=19</a:t>
            </a:r>
          </a:p>
          <a:p>
            <a:pPr algn="ctr"/>
            <a:r>
              <a:rPr lang="en-US" sz="2400" b="1" dirty="0" smtClean="0"/>
              <a:t>J=7+1=8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5943600" y="36576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-14068" y="4495800"/>
            <a:ext cx="547468" cy="701040"/>
            <a:chOff x="-14068" y="5181600"/>
            <a:chExt cx="547468" cy="701040"/>
          </a:xfrm>
        </p:grpSpPr>
        <p:sp>
          <p:nvSpPr>
            <p:cNvPr id="17" name="Oval 16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trike="sngStrike" dirty="0" smtClean="0">
                <a:solidFill>
                  <a:schemeClr val="bg1"/>
                </a:solidFill>
              </a:rPr>
              <a:t>Insertion and </a:t>
            </a:r>
            <a:r>
              <a:rPr lang="en-US" sz="2000" u="sng" dirty="0" smtClean="0">
                <a:solidFill>
                  <a:schemeClr val="bg1"/>
                </a:solidFill>
              </a:rPr>
              <a:t>Deletion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819400" y="1828800"/>
            <a:ext cx="5867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DELETE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deletes </a:t>
            </a:r>
            <a:r>
              <a:rPr lang="en-US" sz="2000" dirty="0" err="1" smtClean="0"/>
              <a:t>Kth</a:t>
            </a:r>
            <a:r>
              <a:rPr lang="en-US" sz="2000" dirty="0" smtClean="0"/>
              <a:t> element from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ITEM=LA[K]</a:t>
            </a:r>
          </a:p>
          <a:p>
            <a:r>
              <a:rPr lang="en-US" sz="2000" dirty="0" smtClean="0"/>
              <a:t>Step 2: Print the value of ITEM</a:t>
            </a:r>
          </a:p>
          <a:p>
            <a:r>
              <a:rPr lang="en-US" sz="2000" dirty="0" smtClean="0"/>
              <a:t>Step 3: Repeat for J=K to N-1</a:t>
            </a:r>
          </a:p>
          <a:p>
            <a:r>
              <a:rPr lang="en-US" sz="2000" dirty="0" smtClean="0"/>
              <a:t>Step 4: Set LA[J]=La[J+1]</a:t>
            </a:r>
          </a:p>
          <a:p>
            <a:r>
              <a:rPr lang="en-US" sz="2000" dirty="0" smtClean="0"/>
              <a:t>Step 5: Set N=N-1</a:t>
            </a:r>
          </a:p>
          <a:p>
            <a:r>
              <a:rPr lang="en-US" sz="2000" dirty="0" smtClean="0"/>
              <a:t>Step 6: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6096000" y="40386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K=7</a:t>
            </a:r>
          </a:p>
          <a:p>
            <a:pPr algn="ctr"/>
            <a:r>
              <a:rPr lang="en-US" dirty="0" smtClean="0"/>
              <a:t>ITEM=19</a:t>
            </a:r>
          </a:p>
          <a:p>
            <a:pPr algn="ctr"/>
            <a:r>
              <a:rPr lang="en-US" dirty="0" smtClean="0"/>
              <a:t>J=7+1=8</a:t>
            </a:r>
          </a:p>
          <a:p>
            <a:pPr algn="ctr"/>
            <a:r>
              <a:rPr lang="en-US" sz="2400" b="1" dirty="0" smtClean="0"/>
              <a:t>J ≤ N-1</a:t>
            </a:r>
          </a:p>
          <a:p>
            <a:pPr algn="ctr"/>
            <a:r>
              <a:rPr lang="en-US" sz="2400" b="1" dirty="0" smtClean="0"/>
              <a:t> is True</a:t>
            </a:r>
            <a:endParaRPr lang="en-US" sz="2400" b="1" dirty="0"/>
          </a:p>
        </p:txBody>
      </p:sp>
      <p:sp>
        <p:nvSpPr>
          <p:cNvPr id="13" name="Left Arrow 12"/>
          <p:cNvSpPr/>
          <p:nvPr/>
        </p:nvSpPr>
        <p:spPr>
          <a:xfrm>
            <a:off x="5943600" y="36576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-14068" y="4861560"/>
            <a:ext cx="547468" cy="701040"/>
            <a:chOff x="-14068" y="5181600"/>
            <a:chExt cx="547468" cy="701040"/>
          </a:xfrm>
        </p:grpSpPr>
        <p:sp>
          <p:nvSpPr>
            <p:cNvPr id="17" name="Oval 16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trike="sngStrike" dirty="0" smtClean="0">
                <a:solidFill>
                  <a:schemeClr val="bg1"/>
                </a:solidFill>
              </a:rPr>
              <a:t>Insertion and </a:t>
            </a:r>
            <a:r>
              <a:rPr lang="en-US" sz="2000" u="sng" dirty="0" smtClean="0">
                <a:solidFill>
                  <a:schemeClr val="bg1"/>
                </a:solidFill>
              </a:rPr>
              <a:t>Deletion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819400" y="1828800"/>
            <a:ext cx="5867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DELETE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deletes </a:t>
            </a:r>
            <a:r>
              <a:rPr lang="en-US" sz="2000" dirty="0" err="1" smtClean="0"/>
              <a:t>Kth</a:t>
            </a:r>
            <a:r>
              <a:rPr lang="en-US" sz="2000" dirty="0" smtClean="0"/>
              <a:t> element from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ITEM=LA[K]</a:t>
            </a:r>
          </a:p>
          <a:p>
            <a:r>
              <a:rPr lang="en-US" sz="2000" dirty="0" smtClean="0"/>
              <a:t>Step 2: Print the value of ITEM</a:t>
            </a:r>
          </a:p>
          <a:p>
            <a:r>
              <a:rPr lang="en-US" sz="2000" dirty="0" smtClean="0"/>
              <a:t>Step 3: Repeat for J=K to N-1</a:t>
            </a:r>
          </a:p>
          <a:p>
            <a:r>
              <a:rPr lang="en-US" sz="2000" dirty="0" smtClean="0"/>
              <a:t>Step 4: Set LA[J]=La[J+1]</a:t>
            </a:r>
          </a:p>
          <a:p>
            <a:r>
              <a:rPr lang="en-US" sz="2000" dirty="0" smtClean="0"/>
              <a:t>Step 5: Set N=N-1</a:t>
            </a:r>
          </a:p>
          <a:p>
            <a:r>
              <a:rPr lang="en-US" sz="2000" dirty="0" smtClean="0"/>
              <a:t>Step 6: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6096000" y="40386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K=7</a:t>
            </a:r>
          </a:p>
          <a:p>
            <a:pPr algn="ctr"/>
            <a:r>
              <a:rPr lang="en-US" dirty="0" smtClean="0"/>
              <a:t>ITEM=19</a:t>
            </a:r>
          </a:p>
          <a:p>
            <a:pPr algn="ctr"/>
            <a:r>
              <a:rPr lang="en-US" dirty="0" smtClean="0"/>
              <a:t>J=8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5486400" y="39624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-14068" y="4861560"/>
            <a:ext cx="547468" cy="701040"/>
            <a:chOff x="-14068" y="5181600"/>
            <a:chExt cx="547468" cy="701040"/>
          </a:xfrm>
        </p:grpSpPr>
        <p:sp>
          <p:nvSpPr>
            <p:cNvPr id="17" name="Oval 16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trike="sngStrike" dirty="0" smtClean="0">
                <a:solidFill>
                  <a:schemeClr val="bg1"/>
                </a:solidFill>
              </a:rPr>
              <a:t>Insertion and </a:t>
            </a:r>
            <a:r>
              <a:rPr lang="en-US" sz="2000" u="sng" dirty="0" smtClean="0">
                <a:solidFill>
                  <a:schemeClr val="bg1"/>
                </a:solidFill>
              </a:rPr>
              <a:t>Deletion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819400" y="1828800"/>
            <a:ext cx="5867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DELETE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deletes </a:t>
            </a:r>
            <a:r>
              <a:rPr lang="en-US" sz="2000" dirty="0" err="1" smtClean="0"/>
              <a:t>Kth</a:t>
            </a:r>
            <a:r>
              <a:rPr lang="en-US" sz="2000" dirty="0" smtClean="0"/>
              <a:t> element from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ITEM=LA[K]</a:t>
            </a:r>
          </a:p>
          <a:p>
            <a:r>
              <a:rPr lang="en-US" sz="2000" dirty="0" smtClean="0"/>
              <a:t>Step 2: Print the value of ITEM</a:t>
            </a:r>
          </a:p>
          <a:p>
            <a:r>
              <a:rPr lang="en-US" sz="2000" dirty="0" smtClean="0"/>
              <a:t>Step 3: Repeat for J=K to N-1</a:t>
            </a:r>
          </a:p>
          <a:p>
            <a:r>
              <a:rPr lang="en-US" sz="2000" dirty="0" smtClean="0"/>
              <a:t>Step 4: Set LA[J]=La[J+1]</a:t>
            </a:r>
          </a:p>
          <a:p>
            <a:r>
              <a:rPr lang="en-US" sz="2000" dirty="0" smtClean="0"/>
              <a:t>Step 5: Set N=N-1</a:t>
            </a:r>
          </a:p>
          <a:p>
            <a:r>
              <a:rPr lang="en-US" sz="2000" dirty="0" smtClean="0"/>
              <a:t>Step 6: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6096000" y="40386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K=7</a:t>
            </a:r>
          </a:p>
          <a:p>
            <a:pPr algn="ctr"/>
            <a:r>
              <a:rPr lang="en-US" dirty="0" smtClean="0"/>
              <a:t>ITEM=19</a:t>
            </a:r>
          </a:p>
          <a:p>
            <a:pPr algn="ctr"/>
            <a:r>
              <a:rPr lang="en-US" dirty="0" smtClean="0"/>
              <a:t>J=8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5486400" y="39624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-14068" y="4861560"/>
            <a:ext cx="547468" cy="701040"/>
            <a:chOff x="-14068" y="5181600"/>
            <a:chExt cx="547468" cy="701040"/>
          </a:xfrm>
        </p:grpSpPr>
        <p:sp>
          <p:nvSpPr>
            <p:cNvPr id="17" name="Oval 16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trike="sngStrike" dirty="0" smtClean="0">
                <a:solidFill>
                  <a:schemeClr val="bg1"/>
                </a:solidFill>
              </a:rPr>
              <a:t>Insertion and </a:t>
            </a:r>
            <a:r>
              <a:rPr lang="en-US" sz="2000" u="sng" dirty="0" smtClean="0">
                <a:solidFill>
                  <a:schemeClr val="bg1"/>
                </a:solidFill>
              </a:rPr>
              <a:t>Deletion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819400" y="1828800"/>
            <a:ext cx="5867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DELETE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deletes </a:t>
            </a:r>
            <a:r>
              <a:rPr lang="en-US" sz="2000" dirty="0" err="1" smtClean="0"/>
              <a:t>Kth</a:t>
            </a:r>
            <a:r>
              <a:rPr lang="en-US" sz="2000" dirty="0" smtClean="0"/>
              <a:t> element from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ITEM=LA[K]</a:t>
            </a:r>
          </a:p>
          <a:p>
            <a:r>
              <a:rPr lang="en-US" sz="2000" dirty="0" smtClean="0"/>
              <a:t>Step 2: Print the value of ITEM</a:t>
            </a:r>
          </a:p>
          <a:p>
            <a:r>
              <a:rPr lang="en-US" sz="2000" dirty="0" smtClean="0"/>
              <a:t>Step 3: Repeat for J=K to N-1</a:t>
            </a:r>
          </a:p>
          <a:p>
            <a:r>
              <a:rPr lang="en-US" sz="2000" dirty="0" smtClean="0"/>
              <a:t>Step 4: Set LA[J]=La[J+1]</a:t>
            </a:r>
          </a:p>
          <a:p>
            <a:r>
              <a:rPr lang="en-US" sz="2000" dirty="0" smtClean="0"/>
              <a:t>Step 5: Set N=N-1</a:t>
            </a:r>
          </a:p>
          <a:p>
            <a:r>
              <a:rPr lang="en-US" sz="2000" dirty="0" smtClean="0"/>
              <a:t>Step 6: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6096000" y="40386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K=7</a:t>
            </a:r>
          </a:p>
          <a:p>
            <a:pPr algn="ctr"/>
            <a:r>
              <a:rPr lang="en-US" dirty="0" smtClean="0"/>
              <a:t>ITEM=19</a:t>
            </a:r>
          </a:p>
          <a:p>
            <a:pPr algn="ctr"/>
            <a:r>
              <a:rPr lang="en-US" dirty="0" smtClean="0"/>
              <a:t>J=8+1=9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5867400" y="36576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-14068" y="4861560"/>
            <a:ext cx="547468" cy="701040"/>
            <a:chOff x="-14068" y="5181600"/>
            <a:chExt cx="547468" cy="701040"/>
          </a:xfrm>
        </p:grpSpPr>
        <p:sp>
          <p:nvSpPr>
            <p:cNvPr id="17" name="Oval 16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trike="sngStrike" dirty="0" smtClean="0">
                <a:solidFill>
                  <a:schemeClr val="bg1"/>
                </a:solidFill>
              </a:rPr>
              <a:t>Insertion and </a:t>
            </a:r>
            <a:r>
              <a:rPr lang="en-US" sz="2000" u="sng" dirty="0" smtClean="0">
                <a:solidFill>
                  <a:schemeClr val="bg1"/>
                </a:solidFill>
              </a:rPr>
              <a:t>Deletion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819400" y="1828800"/>
            <a:ext cx="5867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DELETE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deletes </a:t>
            </a:r>
            <a:r>
              <a:rPr lang="en-US" sz="2000" dirty="0" err="1" smtClean="0"/>
              <a:t>Kth</a:t>
            </a:r>
            <a:r>
              <a:rPr lang="en-US" sz="2000" dirty="0" smtClean="0"/>
              <a:t> element from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ITEM=LA[K]</a:t>
            </a:r>
          </a:p>
          <a:p>
            <a:r>
              <a:rPr lang="en-US" sz="2000" dirty="0" smtClean="0"/>
              <a:t>Step 2: Print the value of ITEM</a:t>
            </a:r>
          </a:p>
          <a:p>
            <a:r>
              <a:rPr lang="en-US" sz="2000" dirty="0" smtClean="0"/>
              <a:t>Step 3: Repeat for J=K to N-1</a:t>
            </a:r>
          </a:p>
          <a:p>
            <a:r>
              <a:rPr lang="en-US" sz="2000" dirty="0" smtClean="0"/>
              <a:t>Step 4: Set LA[J]=La[J+1]</a:t>
            </a:r>
          </a:p>
          <a:p>
            <a:r>
              <a:rPr lang="en-US" sz="2000" dirty="0" smtClean="0"/>
              <a:t>Step 5: Set N=N-1</a:t>
            </a:r>
          </a:p>
          <a:p>
            <a:r>
              <a:rPr lang="en-US" sz="2000" dirty="0" smtClean="0"/>
              <a:t>Step 6: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6096000" y="40386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N=9</a:t>
            </a:r>
          </a:p>
          <a:p>
            <a:pPr algn="ctr"/>
            <a:r>
              <a:rPr lang="en-US" dirty="0" smtClean="0"/>
              <a:t>K=7</a:t>
            </a:r>
          </a:p>
          <a:p>
            <a:pPr algn="ctr"/>
            <a:r>
              <a:rPr lang="en-US" dirty="0" smtClean="0"/>
              <a:t>ITEM=19</a:t>
            </a:r>
          </a:p>
          <a:p>
            <a:pPr algn="ctr"/>
            <a:r>
              <a:rPr lang="en-US" dirty="0" smtClean="0"/>
              <a:t>J=9</a:t>
            </a:r>
          </a:p>
          <a:p>
            <a:pPr algn="ctr"/>
            <a:r>
              <a:rPr lang="en-US" sz="2400" b="1" dirty="0" smtClean="0"/>
              <a:t>J ≤N-1 is False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5867400" y="36576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-14068" y="4861560"/>
            <a:ext cx="547468" cy="701040"/>
            <a:chOff x="-14068" y="5181600"/>
            <a:chExt cx="547468" cy="701040"/>
          </a:xfrm>
        </p:grpSpPr>
        <p:sp>
          <p:nvSpPr>
            <p:cNvPr id="17" name="Oval 16"/>
            <p:cNvSpPr/>
            <p:nvPr/>
          </p:nvSpPr>
          <p:spPr>
            <a:xfrm>
              <a:off x="-14068" y="5181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562600"/>
              <a:ext cx="533400" cy="3200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J+1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trike="sngStrike" dirty="0" smtClean="0">
                <a:solidFill>
                  <a:schemeClr val="bg1"/>
                </a:solidFill>
              </a:rPr>
              <a:t>Insertion and </a:t>
            </a:r>
            <a:r>
              <a:rPr lang="en-US" sz="2000" u="sng" dirty="0" smtClean="0">
                <a:solidFill>
                  <a:schemeClr val="bg1"/>
                </a:solidFill>
              </a:rPr>
              <a:t>Deletion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819400" y="1828800"/>
            <a:ext cx="5867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DELETE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deletes </a:t>
            </a:r>
            <a:r>
              <a:rPr lang="en-US" sz="2000" dirty="0" err="1" smtClean="0"/>
              <a:t>Kth</a:t>
            </a:r>
            <a:r>
              <a:rPr lang="en-US" sz="2000" dirty="0" smtClean="0"/>
              <a:t> element from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ITEM=LA[K]</a:t>
            </a:r>
          </a:p>
          <a:p>
            <a:r>
              <a:rPr lang="en-US" sz="2000" dirty="0" smtClean="0"/>
              <a:t>Step 2: Print the value of ITEM</a:t>
            </a:r>
          </a:p>
          <a:p>
            <a:r>
              <a:rPr lang="en-US" sz="2000" dirty="0" smtClean="0"/>
              <a:t>Step 3: Repeat for J=K to N-1</a:t>
            </a:r>
          </a:p>
          <a:p>
            <a:r>
              <a:rPr lang="en-US" sz="2000" dirty="0" smtClean="0"/>
              <a:t>Step 4: Set LA[J]=La[J+1]</a:t>
            </a:r>
          </a:p>
          <a:p>
            <a:r>
              <a:rPr lang="en-US" sz="2000" dirty="0" smtClean="0"/>
              <a:t>Step 5: Set N=N-1</a:t>
            </a:r>
          </a:p>
          <a:p>
            <a:r>
              <a:rPr lang="en-US" sz="2000" dirty="0" smtClean="0"/>
              <a:t>Step 6: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6096000" y="40386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/>
              <a:t>N=9-1=8</a:t>
            </a:r>
          </a:p>
          <a:p>
            <a:pPr algn="ctr"/>
            <a:r>
              <a:rPr lang="en-US" dirty="0" smtClean="0"/>
              <a:t>K=7</a:t>
            </a:r>
          </a:p>
          <a:p>
            <a:pPr algn="ctr"/>
            <a:r>
              <a:rPr lang="en-US" dirty="0" smtClean="0"/>
              <a:t>ITEM=19</a:t>
            </a:r>
          </a:p>
          <a:p>
            <a:pPr algn="ctr"/>
            <a:r>
              <a:rPr lang="en-US" dirty="0" smtClean="0"/>
              <a:t>J=9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4800600" y="42672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trike="sngStrike" dirty="0" smtClean="0">
                <a:solidFill>
                  <a:schemeClr val="bg1"/>
                </a:solidFill>
              </a:rPr>
              <a:t>Insertion and </a:t>
            </a:r>
            <a:r>
              <a:rPr lang="en-US" sz="2000" u="sng" dirty="0" smtClean="0">
                <a:solidFill>
                  <a:schemeClr val="bg1"/>
                </a:solidFill>
              </a:rPr>
              <a:t>Deletion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819400" y="1828800"/>
            <a:ext cx="5867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DELETE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deletes </a:t>
            </a:r>
            <a:r>
              <a:rPr lang="en-US" sz="2000" dirty="0" err="1" smtClean="0"/>
              <a:t>Kth</a:t>
            </a:r>
            <a:r>
              <a:rPr lang="en-US" sz="2000" dirty="0" smtClean="0"/>
              <a:t> element from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ITEM=LA[K]</a:t>
            </a:r>
          </a:p>
          <a:p>
            <a:r>
              <a:rPr lang="en-US" sz="2000" dirty="0" smtClean="0"/>
              <a:t>Step 2: Print the value of ITEM</a:t>
            </a:r>
          </a:p>
          <a:p>
            <a:r>
              <a:rPr lang="en-US" sz="2000" dirty="0" smtClean="0"/>
              <a:t>Step 3: Repeat for J=K to N-1</a:t>
            </a:r>
          </a:p>
          <a:p>
            <a:r>
              <a:rPr lang="en-US" sz="2000" dirty="0" smtClean="0"/>
              <a:t>Step 4: Set LA[J]=La[J+1]</a:t>
            </a:r>
          </a:p>
          <a:p>
            <a:r>
              <a:rPr lang="en-US" sz="2000" dirty="0" smtClean="0"/>
              <a:t>Step 5: Set N=N-1</a:t>
            </a:r>
          </a:p>
          <a:p>
            <a:r>
              <a:rPr lang="en-US" sz="2000" dirty="0" smtClean="0"/>
              <a:t>Step 6: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N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6096000" y="40386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N=10</a:t>
            </a:r>
          </a:p>
          <a:p>
            <a:pPr algn="ctr"/>
            <a:r>
              <a:rPr lang="en-US" dirty="0" smtClean="0"/>
              <a:t>K=7</a:t>
            </a:r>
          </a:p>
          <a:p>
            <a:pPr algn="ctr"/>
            <a:r>
              <a:rPr lang="en-US" dirty="0" smtClean="0"/>
              <a:t>ITEM=19</a:t>
            </a:r>
          </a:p>
          <a:p>
            <a:pPr algn="ctr"/>
            <a:r>
              <a:rPr lang="en-US" dirty="0" smtClean="0"/>
              <a:t>J=9</a:t>
            </a:r>
          </a:p>
          <a:p>
            <a:pPr algn="ctr"/>
            <a:r>
              <a:rPr lang="en-US" dirty="0" smtClean="0"/>
              <a:t>N=9-1=8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4800600" y="42672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This one dimensional array.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4478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List of finite n homogenous data elements.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29051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143000" y="2590800"/>
          <a:ext cx="6553199" cy="914400"/>
        </p:xfrm>
        <a:graphic>
          <a:graphicData uri="http://schemas.openxmlformats.org/drawingml/2006/table">
            <a:tbl>
              <a:tblPr/>
              <a:tblGrid>
                <a:gridCol w="1219199"/>
                <a:gridCol w="609600"/>
                <a:gridCol w="609600"/>
                <a:gridCol w="685800"/>
                <a:gridCol w="533400"/>
                <a:gridCol w="533400"/>
                <a:gridCol w="609600"/>
                <a:gridCol w="609600"/>
                <a:gridCol w="609600"/>
                <a:gridCol w="533400"/>
              </a:tblGrid>
              <a:tr h="390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Elements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Index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219200" y="4038600"/>
          <a:ext cx="6553199" cy="914400"/>
        </p:xfrm>
        <a:graphic>
          <a:graphicData uri="http://schemas.openxmlformats.org/drawingml/2006/table">
            <a:tbl>
              <a:tblPr/>
              <a:tblGrid>
                <a:gridCol w="1219199"/>
                <a:gridCol w="609600"/>
                <a:gridCol w="609600"/>
                <a:gridCol w="685800"/>
                <a:gridCol w="533400"/>
                <a:gridCol w="533400"/>
                <a:gridCol w="609600"/>
                <a:gridCol w="609600"/>
                <a:gridCol w="609600"/>
                <a:gridCol w="533400"/>
              </a:tblGrid>
              <a:tr h="390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Elements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A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D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Index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22"/>
          <p:cNvGrpSpPr/>
          <p:nvPr/>
        </p:nvGrpSpPr>
        <p:grpSpPr>
          <a:xfrm>
            <a:off x="8001000" y="4114800"/>
            <a:ext cx="609600" cy="685800"/>
            <a:chOff x="8001000" y="4114800"/>
            <a:chExt cx="609600" cy="6858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001000" y="4114800"/>
              <a:ext cx="609600" cy="685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8001000" y="4114800"/>
              <a:ext cx="533400" cy="685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772400" y="51054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 array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trike="sngStrike" dirty="0" smtClean="0">
                <a:solidFill>
                  <a:schemeClr val="bg1"/>
                </a:solidFill>
              </a:rPr>
              <a:t>Insertion and </a:t>
            </a:r>
            <a:r>
              <a:rPr lang="en-US" sz="2000" u="sng" dirty="0" smtClean="0">
                <a:solidFill>
                  <a:schemeClr val="bg1"/>
                </a:solidFill>
              </a:rPr>
              <a:t>Deletion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819400" y="1828800"/>
            <a:ext cx="5867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DELETE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deletes </a:t>
            </a:r>
            <a:r>
              <a:rPr lang="en-US" sz="2000" dirty="0" err="1" smtClean="0"/>
              <a:t>Kth</a:t>
            </a:r>
            <a:r>
              <a:rPr lang="en-US" sz="2000" dirty="0" smtClean="0"/>
              <a:t> element from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ITEM=LA[K]</a:t>
            </a:r>
          </a:p>
          <a:p>
            <a:r>
              <a:rPr lang="en-US" sz="2000" dirty="0" smtClean="0"/>
              <a:t>Step 2: Print the value of ITEM</a:t>
            </a:r>
          </a:p>
          <a:p>
            <a:r>
              <a:rPr lang="en-US" sz="2000" dirty="0" smtClean="0"/>
              <a:t>Step 3: Repeat for J=K to N-1</a:t>
            </a:r>
          </a:p>
          <a:p>
            <a:r>
              <a:rPr lang="en-US" sz="2000" dirty="0" smtClean="0"/>
              <a:t>Step 4: Set LA[J]=La[J+1]</a:t>
            </a:r>
          </a:p>
          <a:p>
            <a:r>
              <a:rPr lang="en-US" sz="2000" dirty="0" smtClean="0"/>
              <a:t>Step 5: Set N=N-1</a:t>
            </a:r>
          </a:p>
          <a:p>
            <a:r>
              <a:rPr lang="en-US" sz="2000" dirty="0" smtClean="0"/>
              <a:t>Step 6: Exit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4831798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N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6096000" y="4038600"/>
            <a:ext cx="3048000" cy="2362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N=10</a:t>
            </a:r>
          </a:p>
          <a:p>
            <a:pPr algn="ctr"/>
            <a:r>
              <a:rPr lang="en-US" dirty="0" smtClean="0"/>
              <a:t>K=7</a:t>
            </a:r>
          </a:p>
          <a:p>
            <a:pPr algn="ctr"/>
            <a:r>
              <a:rPr lang="en-US" dirty="0" smtClean="0"/>
              <a:t>ITEM=19</a:t>
            </a:r>
          </a:p>
          <a:p>
            <a:pPr algn="ctr"/>
            <a:r>
              <a:rPr lang="en-US" dirty="0" smtClean="0"/>
              <a:t>J=9</a:t>
            </a:r>
          </a:p>
          <a:p>
            <a:pPr algn="ctr"/>
            <a:r>
              <a:rPr lang="en-US" dirty="0" smtClean="0"/>
              <a:t>N=9-1=8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4038600" y="4572000"/>
            <a:ext cx="1828800" cy="4572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52400" y="1828800"/>
            <a:ext cx="42672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Algorithm DELETE (LA, N, K, ITEM)</a:t>
            </a:r>
          </a:p>
          <a:p>
            <a:r>
              <a:rPr lang="en-US" sz="2000" dirty="0" smtClean="0"/>
              <a:t>Here LA is a linear array with N elements and 1≤K≤N</a:t>
            </a:r>
          </a:p>
          <a:p>
            <a:r>
              <a:rPr lang="en-US" sz="2000" dirty="0" smtClean="0"/>
              <a:t>The algorithm deletes </a:t>
            </a:r>
            <a:r>
              <a:rPr lang="en-US" sz="2000" dirty="0" err="1" smtClean="0"/>
              <a:t>Kth</a:t>
            </a:r>
            <a:r>
              <a:rPr lang="en-US" sz="2000" dirty="0" smtClean="0"/>
              <a:t> element from LA.</a:t>
            </a:r>
          </a:p>
          <a:p>
            <a:endParaRPr lang="en-US" sz="2000" dirty="0" smtClean="0"/>
          </a:p>
          <a:p>
            <a:r>
              <a:rPr lang="en-US" sz="2000" dirty="0" smtClean="0"/>
              <a:t>Step 1: Set ITEM=LA[K]</a:t>
            </a:r>
          </a:p>
          <a:p>
            <a:r>
              <a:rPr lang="en-US" sz="2000" dirty="0" smtClean="0"/>
              <a:t>Step 2: Print the value of ITEM</a:t>
            </a:r>
          </a:p>
          <a:p>
            <a:r>
              <a:rPr lang="en-US" sz="2000" dirty="0" smtClean="0"/>
              <a:t>Step 3: Repeat for J=K to N-1</a:t>
            </a:r>
          </a:p>
          <a:p>
            <a:r>
              <a:rPr lang="en-US" sz="2000" dirty="0" smtClean="0"/>
              <a:t>Step 4: Set LA[J]=La[J+1]</a:t>
            </a:r>
          </a:p>
          <a:p>
            <a:r>
              <a:rPr lang="en-US" sz="2000" dirty="0" smtClean="0"/>
              <a:t>Step 5: Set N=N-1</a:t>
            </a:r>
          </a:p>
          <a:p>
            <a:r>
              <a:rPr lang="en-US" sz="2000" dirty="0" smtClean="0"/>
              <a:t>Step 6: Exit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Insertion </a:t>
            </a:r>
            <a:r>
              <a:rPr lang="en-US" sz="2000" u="sng" strike="sngStrike" dirty="0" smtClean="0">
                <a:solidFill>
                  <a:schemeClr val="bg1"/>
                </a:solidFill>
              </a:rPr>
              <a:t>and Deletion</a:t>
            </a:r>
            <a:endParaRPr lang="en-US" sz="2000" u="sng" strike="sngStrike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1828800"/>
            <a:ext cx="43434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 smtClean="0"/>
              <a:t>int</a:t>
            </a:r>
            <a:r>
              <a:rPr lang="en-US" sz="2000" dirty="0" smtClean="0"/>
              <a:t> DELETE(</a:t>
            </a:r>
            <a:r>
              <a:rPr lang="en-US" sz="2000" dirty="0" err="1" smtClean="0"/>
              <a:t>int</a:t>
            </a:r>
            <a:r>
              <a:rPr lang="en-US" sz="2000" dirty="0" smtClean="0"/>
              <a:t> LA, </a:t>
            </a:r>
            <a:r>
              <a:rPr lang="en-US" sz="2000" dirty="0" err="1" smtClean="0"/>
              <a:t>int</a:t>
            </a:r>
            <a:r>
              <a:rPr lang="en-US" sz="2000" dirty="0" smtClean="0"/>
              <a:t> N, </a:t>
            </a:r>
            <a:r>
              <a:rPr lang="en-US" sz="2000" dirty="0" err="1" smtClean="0"/>
              <a:t>int</a:t>
            </a:r>
            <a:r>
              <a:rPr lang="en-US" sz="2000" dirty="0" smtClean="0"/>
              <a:t> K, </a:t>
            </a:r>
            <a:r>
              <a:rPr lang="en-US" sz="2000" dirty="0" err="1" smtClean="0"/>
              <a:t>int</a:t>
            </a:r>
            <a:r>
              <a:rPr lang="en-US" sz="2000" dirty="0" smtClean="0"/>
              <a:t> ITEM)</a:t>
            </a:r>
          </a:p>
          <a:p>
            <a:r>
              <a:rPr lang="en-US" sz="2000" dirty="0" smtClean="0"/>
              <a:t>{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int</a:t>
            </a:r>
            <a:r>
              <a:rPr lang="en-US" sz="2000" dirty="0" smtClean="0"/>
              <a:t> J;</a:t>
            </a:r>
          </a:p>
          <a:p>
            <a:r>
              <a:rPr lang="en-US" sz="2000" dirty="0" smtClean="0"/>
              <a:t> ITEM=LA[K];    //Step 1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printf</a:t>
            </a:r>
            <a:r>
              <a:rPr lang="en-US" sz="2000" dirty="0" smtClean="0"/>
              <a:t>(“%d”, ITEM)     //Step 2</a:t>
            </a:r>
          </a:p>
          <a:p>
            <a:r>
              <a:rPr lang="en-US" sz="2000" dirty="0" smtClean="0"/>
              <a:t> for(J=K;J&lt;N-1;J++)     //Step 3</a:t>
            </a:r>
          </a:p>
          <a:p>
            <a:r>
              <a:rPr lang="en-US" sz="2000" dirty="0" smtClean="0"/>
              <a:t>      LA[J]=LA[J+1];    //Step 4</a:t>
            </a:r>
          </a:p>
          <a:p>
            <a:r>
              <a:rPr lang="en-US" sz="2000" dirty="0" smtClean="0"/>
              <a:t>N=N-1;          //Step 5</a:t>
            </a:r>
          </a:p>
          <a:p>
            <a:r>
              <a:rPr lang="en-US" sz="2000" dirty="0" smtClean="0"/>
              <a:t>return N;     //Step 6</a:t>
            </a:r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1447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Algorithm DELETE: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1295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 Program of Algorithm DELETE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590800" y="3048000"/>
            <a:ext cx="2209800" cy="762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352800" y="3276600"/>
            <a:ext cx="1447800" cy="838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124200" y="3581400"/>
            <a:ext cx="1676400" cy="838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743200" y="3962400"/>
            <a:ext cx="2286000" cy="762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057400" y="4267200"/>
            <a:ext cx="2667000" cy="762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447800" y="4495800"/>
            <a:ext cx="3276600" cy="838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Sorting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429000" y="1828800"/>
            <a:ext cx="5257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Given an array LA. It contains N elements. The values of the elements are not stored in the array in any sorting order. Our task is to sort the elements in the array LA.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3954246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Sorting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05200" y="99060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Bubble Sort Strategy: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3954246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25" name="Rainbow Soap Bubbles Slow Motion Free Motion Graphic Downloa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1543050"/>
            <a:ext cx="6400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Sorting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05200" y="99060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Bubble Sort Strategy: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3954246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1371600" y="5334000"/>
            <a:ext cx="9144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239000" y="1676400"/>
          <a:ext cx="1219200" cy="3954246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286000" y="48768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Checking all N elements, move the largest one to upward index position and finally put it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133600" y="3048000"/>
            <a:ext cx="44958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doing that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Sorting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05200" y="99060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Bubble Sort Strategy: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3954246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2667000" y="4953000"/>
            <a:ext cx="9144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447800" y="1676400"/>
          <a:ext cx="1219200" cy="3954246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581400" y="4495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Checking first N-1 elements, move the largest one to upward index position and finally put here the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highest.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819400" y="3048000"/>
            <a:ext cx="44958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doing that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600200" y="5715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After 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cycle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391400" y="1676400"/>
          <a:ext cx="1219200" cy="3954246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Sorting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05200" y="99060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/>
              <a:t>Bubble Sort Strategy: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" y="1684554"/>
          <a:ext cx="1219200" cy="3954246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10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4038600" y="4648200"/>
            <a:ext cx="9144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447800" y="1676400"/>
          <a:ext cx="1219200" cy="3954246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953000" y="41148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Checking first N-2 elements, move the largest one to upward index position and finally put here the 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highest.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114800" y="2514600"/>
            <a:ext cx="3657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doing that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600200" y="5715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After 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cycle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819400" y="1676400"/>
          <a:ext cx="1219200" cy="3954246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819400" y="5715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After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 cycle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772400" y="1676400"/>
          <a:ext cx="1219200" cy="3954246"/>
        </p:xfrm>
        <a:graphic>
          <a:graphicData uri="http://schemas.openxmlformats.org/drawingml/2006/table">
            <a:tbl>
              <a:tblPr/>
              <a:tblGrid>
                <a:gridCol w="304800"/>
                <a:gridCol w="914400"/>
              </a:tblGrid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LA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628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Vrinda"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7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Vrinda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Vrinda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Sorting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47444"/>
            <a:ext cx="6210300" cy="528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Sorting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" y="1061818"/>
            <a:ext cx="4229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900" y="2890618"/>
            <a:ext cx="4095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2850" y="3790950"/>
            <a:ext cx="42291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7868" y="4648200"/>
            <a:ext cx="41052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562600"/>
            <a:ext cx="4286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Sorting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362200" y="1524001"/>
            <a:ext cx="6753225" cy="4267200"/>
            <a:chOff x="1143000" y="1524000"/>
            <a:chExt cx="7972425" cy="460057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1905000"/>
              <a:ext cx="7972425" cy="421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1524000"/>
              <a:ext cx="1666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This one dimensional array.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4478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List of finite n homogenous data elements.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143000" y="1981200"/>
          <a:ext cx="6553199" cy="914400"/>
        </p:xfrm>
        <a:graphic>
          <a:graphicData uri="http://schemas.openxmlformats.org/drawingml/2006/table">
            <a:tbl>
              <a:tblPr/>
              <a:tblGrid>
                <a:gridCol w="1219199"/>
                <a:gridCol w="609600"/>
                <a:gridCol w="609600"/>
                <a:gridCol w="685800"/>
                <a:gridCol w="533400"/>
                <a:gridCol w="533400"/>
                <a:gridCol w="609600"/>
                <a:gridCol w="609600"/>
                <a:gridCol w="609600"/>
                <a:gridCol w="533400"/>
              </a:tblGrid>
              <a:tr h="390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Elements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Index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81200" y="3352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Lower bound (LB)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3352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Upper bound (UB)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4" idx="0"/>
          </p:cNvCxnSpPr>
          <p:nvPr/>
        </p:nvCxnSpPr>
        <p:spPr>
          <a:xfrm flipH="1" flipV="1">
            <a:off x="2667000" y="2971800"/>
            <a:ext cx="2286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flipV="1">
            <a:off x="7315200" y="2895600"/>
            <a:ext cx="7620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86200" y="4114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Length=UB-LB+1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81200" y="3810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: Smallest index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24600" y="3810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: Largest index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Searching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28600" y="1600200"/>
            <a:ext cx="876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Searching refers to the operation of finding an ITEM in a location LOC in an array DATA.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Output: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Successful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Unsuccessful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algorithm that one chooses  depends on the way the information in the DATA is organized.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Example: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Linear search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Binary search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Searching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85800" y="2057400"/>
            <a:ext cx="7762875" cy="3571875"/>
            <a:chOff x="685800" y="2057400"/>
            <a:chExt cx="7762875" cy="35718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2057400"/>
              <a:ext cx="7762875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7021" b="14894"/>
            <a:stretch>
              <a:fillRect/>
            </a:stretch>
          </p:blipFill>
          <p:spPr bwMode="auto">
            <a:xfrm>
              <a:off x="762000" y="2077328"/>
              <a:ext cx="155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867400"/>
            <a:ext cx="1619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667000" y="5867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O(n)=n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Searching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6858000" cy="470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1066800" y="6115928"/>
            <a:ext cx="6477000" cy="457200"/>
            <a:chOff x="1066800" y="6115928"/>
            <a:chExt cx="6477000" cy="4572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800" y="6115928"/>
              <a:ext cx="1600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3200" y="6172200"/>
              <a:ext cx="229552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ight Arrow 16"/>
            <p:cNvSpPr/>
            <p:nvPr/>
          </p:nvSpPr>
          <p:spPr>
            <a:xfrm>
              <a:off x="5181600" y="6172200"/>
              <a:ext cx="609600" cy="3810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43600" y="61722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O(n)=└</a:t>
              </a:r>
              <a:r>
                <a:rPr lang="en-US" dirty="0" smtClean="0">
                  <a:solidFill>
                    <a:schemeClr val="bg1"/>
                  </a:solidFill>
                </a:rPr>
                <a:t> log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dirty="0" smtClean="0">
                  <a:solidFill>
                    <a:schemeClr val="bg1"/>
                  </a:solidFill>
                </a:rPr>
                <a:t>n </a:t>
              </a:r>
              <a:r>
                <a:rPr lang="en-US" dirty="0" smtClean="0">
                  <a:solidFill>
                    <a:schemeClr val="bg1"/>
                  </a:solidFill>
                </a:rPr>
                <a:t>┘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Searching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906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09600" y="1600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Two-dimensional array  A of size m x 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Each element of the array is specified by A[J, </a:t>
            </a:r>
            <a:r>
              <a:rPr lang="en-US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] where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1≤</a:t>
            </a:r>
            <a:r>
              <a:rPr lang="en-US" i="1" dirty="0" smtClean="0">
                <a:solidFill>
                  <a:schemeClr val="bg1"/>
                </a:solidFill>
              </a:rPr>
              <a:t>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≤</a:t>
            </a:r>
            <a:r>
              <a:rPr lang="en-US" i="1" dirty="0" smtClean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,		1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≤</a:t>
            </a:r>
            <a:r>
              <a:rPr lang="en-US" i="1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≤</a:t>
            </a:r>
            <a:r>
              <a:rPr lang="en-US" i="1" dirty="0" smtClean="0">
                <a:solidFill>
                  <a:schemeClr val="bg1"/>
                </a:solidFill>
              </a:rPr>
              <a:t>n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993"/>
          <a:stretch>
            <a:fillRect/>
          </a:stretch>
        </p:blipFill>
        <p:spPr bwMode="auto">
          <a:xfrm>
            <a:off x="4038600" y="2286000"/>
            <a:ext cx="4572000" cy="183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191000"/>
            <a:ext cx="6276975" cy="187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6172200"/>
            <a:ext cx="5638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Searching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906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09600" y="1600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Two-dimensional array  A of size m x 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Each element of the array is specified by A[J, </a:t>
            </a:r>
            <a:r>
              <a:rPr lang="en-US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] where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1≤</a:t>
            </a:r>
            <a:r>
              <a:rPr lang="en-US" i="1" dirty="0" smtClean="0">
                <a:solidFill>
                  <a:schemeClr val="bg1"/>
                </a:solidFill>
              </a:rPr>
              <a:t>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≤</a:t>
            </a:r>
            <a:r>
              <a:rPr lang="en-US" i="1" dirty="0" smtClean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,		1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≤</a:t>
            </a:r>
            <a:r>
              <a:rPr lang="en-US" i="1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≤</a:t>
            </a:r>
            <a:r>
              <a:rPr lang="en-US" i="1" dirty="0" smtClean="0">
                <a:solidFill>
                  <a:schemeClr val="bg1"/>
                </a:solidFill>
              </a:rPr>
              <a:t>n</a:t>
            </a:r>
          </a:p>
          <a:p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Memory Representation: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90800"/>
            <a:ext cx="4100513" cy="392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Searching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4724400"/>
            <a:ext cx="914400" cy="762000"/>
            <a:chOff x="1219200" y="4191000"/>
            <a:chExt cx="106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192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572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200" y="4953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906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09600" y="1600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Two-dimensional array  A of size m x 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Each element of the array is specified by A[J, </a:t>
            </a:r>
            <a:r>
              <a:rPr lang="en-US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] where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1≤</a:t>
            </a:r>
            <a:r>
              <a:rPr lang="en-US" i="1" dirty="0" smtClean="0">
                <a:solidFill>
                  <a:schemeClr val="bg1"/>
                </a:solidFill>
              </a:rPr>
              <a:t>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≤</a:t>
            </a:r>
            <a:r>
              <a:rPr lang="en-US" i="1" dirty="0" smtClean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,		1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≤</a:t>
            </a:r>
            <a:r>
              <a:rPr lang="en-US" i="1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≤</a:t>
            </a:r>
            <a:r>
              <a:rPr lang="en-US" i="1" dirty="0" smtClean="0">
                <a:solidFill>
                  <a:schemeClr val="bg1"/>
                </a:solidFill>
              </a:rPr>
              <a:t>n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667000"/>
            <a:ext cx="2000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Linear Array: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This one dimensional array.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2581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51816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8330</Words>
  <Application>Microsoft Office PowerPoint</Application>
  <PresentationFormat>On-screen Show (4:3)</PresentationFormat>
  <Paragraphs>2499</Paragraphs>
  <Slides>85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</dc:creator>
  <cp:lastModifiedBy>Kamal</cp:lastModifiedBy>
  <cp:revision>131</cp:revision>
  <dcterms:created xsi:type="dcterms:W3CDTF">2018-03-13T11:27:28Z</dcterms:created>
  <dcterms:modified xsi:type="dcterms:W3CDTF">2018-04-25T06:32:53Z</dcterms:modified>
</cp:coreProperties>
</file>