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81" r:id="rId2"/>
    <p:sldId id="282" r:id="rId3"/>
    <p:sldId id="283" r:id="rId4"/>
    <p:sldId id="284" r:id="rId5"/>
    <p:sldId id="285" r:id="rId6"/>
    <p:sldId id="286" r:id="rId7"/>
    <p:sldId id="287" r:id="rId8"/>
    <p:sldId id="288" r:id="rId9"/>
    <p:sldId id="289" r:id="rId10"/>
    <p:sldId id="290" r:id="rId11"/>
    <p:sldId id="291" r:id="rId12"/>
    <p:sldId id="292" r:id="rId13"/>
    <p:sldId id="293" r:id="rId14"/>
    <p:sldId id="294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828" y="-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C62061-30B7-403E-9990-1EFC7F9B55ED}" type="datetimeFigureOut">
              <a:rPr lang="en-US" smtClean="0"/>
              <a:pPr/>
              <a:t>6/22/2019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5D1091-5C72-47F8-BDF5-C5016DA6F2B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5D1091-5C72-47F8-BDF5-C5016DA6F2B1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5D1091-5C72-47F8-BDF5-C5016DA6F2B1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5D1091-5C72-47F8-BDF5-C5016DA6F2B1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5D1091-5C72-47F8-BDF5-C5016DA6F2B1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5D1091-5C72-47F8-BDF5-C5016DA6F2B1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5D1091-5C72-47F8-BDF5-C5016DA6F2B1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5D1091-5C72-47F8-BDF5-C5016DA6F2B1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5D1091-5C72-47F8-BDF5-C5016DA6F2B1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5D1091-5C72-47F8-BDF5-C5016DA6F2B1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5D1091-5C72-47F8-BDF5-C5016DA6F2B1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5D1091-5C72-47F8-BDF5-C5016DA6F2B1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5D1091-5C72-47F8-BDF5-C5016DA6F2B1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5D1091-5C72-47F8-BDF5-C5016DA6F2B1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5D1091-5C72-47F8-BDF5-C5016DA6F2B1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06BF7-45E8-4C52-B536-F03C255C3741}" type="datetimeFigureOut">
              <a:rPr lang="en-US" smtClean="0"/>
              <a:pPr/>
              <a:t>6/22/2019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B5E97-770D-498E-A8EE-31F6EF87B8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06BF7-45E8-4C52-B536-F03C255C3741}" type="datetimeFigureOut">
              <a:rPr lang="en-US" smtClean="0"/>
              <a:pPr/>
              <a:t>6/22/2019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B5E97-770D-498E-A8EE-31F6EF87B8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06BF7-45E8-4C52-B536-F03C255C3741}" type="datetimeFigureOut">
              <a:rPr lang="en-US" smtClean="0"/>
              <a:pPr/>
              <a:t>6/22/2019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B5E97-770D-498E-A8EE-31F6EF87B8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06BF7-45E8-4C52-B536-F03C255C3741}" type="datetimeFigureOut">
              <a:rPr lang="en-US" smtClean="0"/>
              <a:pPr/>
              <a:t>6/22/2019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B5E97-770D-498E-A8EE-31F6EF87B8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06BF7-45E8-4C52-B536-F03C255C3741}" type="datetimeFigureOut">
              <a:rPr lang="en-US" smtClean="0"/>
              <a:pPr/>
              <a:t>6/22/2019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B5E97-770D-498E-A8EE-31F6EF87B8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06BF7-45E8-4C52-B536-F03C255C3741}" type="datetimeFigureOut">
              <a:rPr lang="en-US" smtClean="0"/>
              <a:pPr/>
              <a:t>6/22/2019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B5E97-770D-498E-A8EE-31F6EF87B8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06BF7-45E8-4C52-B536-F03C255C3741}" type="datetimeFigureOut">
              <a:rPr lang="en-US" smtClean="0"/>
              <a:pPr/>
              <a:t>6/22/2019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B5E97-770D-498E-A8EE-31F6EF87B8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06BF7-45E8-4C52-B536-F03C255C3741}" type="datetimeFigureOut">
              <a:rPr lang="en-US" smtClean="0"/>
              <a:pPr/>
              <a:t>6/22/2019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B5E97-770D-498E-A8EE-31F6EF87B8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06BF7-45E8-4C52-B536-F03C255C3741}" type="datetimeFigureOut">
              <a:rPr lang="en-US" smtClean="0"/>
              <a:pPr/>
              <a:t>6/22/2019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B5E97-770D-498E-A8EE-31F6EF87B8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06BF7-45E8-4C52-B536-F03C255C3741}" type="datetimeFigureOut">
              <a:rPr lang="en-US" smtClean="0"/>
              <a:pPr/>
              <a:t>6/22/2019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B5E97-770D-498E-A8EE-31F6EF87B8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06BF7-45E8-4C52-B536-F03C255C3741}" type="datetimeFigureOut">
              <a:rPr lang="en-US" smtClean="0"/>
              <a:pPr/>
              <a:t>6/22/2019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B5E97-770D-498E-A8EE-31F6EF87B8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606BF7-45E8-4C52-B536-F03C255C3741}" type="datetimeFigureOut">
              <a:rPr lang="en-US" smtClean="0"/>
              <a:pPr/>
              <a:t>6/22/2019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CB5E97-770D-498E-A8EE-31F6EF87B8E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19"/>
          <p:cNvSpPr txBox="1"/>
          <p:nvPr/>
        </p:nvSpPr>
        <p:spPr>
          <a:xfrm>
            <a:off x="990600" y="0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chemeClr val="bg1"/>
                </a:solidFill>
              </a:rPr>
              <a:t>CSE 403: Computer Graphics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4800" y="914400"/>
            <a:ext cx="4419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u="sng" dirty="0" smtClean="0"/>
              <a:t>HIDDEN SURFACE:</a:t>
            </a:r>
            <a:endParaRPr lang="en-US" sz="2000" b="1" u="sng" dirty="0"/>
          </a:p>
        </p:txBody>
      </p:sp>
      <p:sp>
        <p:nvSpPr>
          <p:cNvPr id="9" name="TextBox 8"/>
          <p:cNvSpPr txBox="1"/>
          <p:nvPr/>
        </p:nvSpPr>
        <p:spPr>
          <a:xfrm>
            <a:off x="2514600" y="6553200"/>
            <a:ext cx="358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Prof. Dr. A. H. M. </a:t>
            </a:r>
            <a:r>
              <a:rPr lang="en-US" dirty="0" err="1" smtClean="0">
                <a:solidFill>
                  <a:schemeClr val="bg1"/>
                </a:solidFill>
              </a:rPr>
              <a:t>Kamal</a:t>
            </a:r>
            <a:r>
              <a:rPr lang="en-US" dirty="0" smtClean="0">
                <a:solidFill>
                  <a:schemeClr val="bg1"/>
                </a:solidFill>
              </a:rPr>
              <a:t>, CSE, JKKNIU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57200" y="1295400"/>
            <a:ext cx="8534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When we view a picture containing non-transparent objects and surfaces, then we cannot see those objects from view which are behind from objects closer to eye. We must remove these hidden surfaces to get a realistic screen image. The identification and removal of these surfaces is called </a:t>
            </a:r>
            <a:r>
              <a:rPr lang="en-US" b="1" dirty="0" smtClean="0"/>
              <a:t>Hidden-surface problem</a:t>
            </a:r>
            <a:r>
              <a:rPr lang="en-US" dirty="0" smtClean="0"/>
              <a:t>.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143000" y="5791200"/>
            <a:ext cx="2895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Front transparent object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5181600" y="5638800"/>
            <a:ext cx="2895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Front non-transparent object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828800" y="2438400"/>
            <a:ext cx="7086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When we want to display a 3D object on a 2D screen, we need to identify those parts of a screen that are visible from a chosen viewing position.</a:t>
            </a:r>
            <a:endParaRPr lang="en-US" dirty="0"/>
          </a:p>
        </p:txBody>
      </p:sp>
      <p:grpSp>
        <p:nvGrpSpPr>
          <p:cNvPr id="51" name="Group 50"/>
          <p:cNvGrpSpPr/>
          <p:nvPr/>
        </p:nvGrpSpPr>
        <p:grpSpPr>
          <a:xfrm>
            <a:off x="5029200" y="3124200"/>
            <a:ext cx="2667000" cy="2362200"/>
            <a:chOff x="5029200" y="3124200"/>
            <a:chExt cx="2667000" cy="2362200"/>
          </a:xfrm>
        </p:grpSpPr>
        <p:grpSp>
          <p:nvGrpSpPr>
            <p:cNvPr id="23" name="Group 22"/>
            <p:cNvGrpSpPr/>
            <p:nvPr/>
          </p:nvGrpSpPr>
          <p:grpSpPr>
            <a:xfrm>
              <a:off x="5029200" y="3124200"/>
              <a:ext cx="2667000" cy="2362200"/>
              <a:chOff x="5029200" y="3124200"/>
              <a:chExt cx="2667000" cy="2362200"/>
            </a:xfrm>
          </p:grpSpPr>
          <p:sp>
            <p:nvSpPr>
              <p:cNvPr id="12" name="Oval 11"/>
              <p:cNvSpPr/>
              <p:nvPr/>
            </p:nvSpPr>
            <p:spPr>
              <a:xfrm>
                <a:off x="6705600" y="3124200"/>
                <a:ext cx="990600" cy="12192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Oval 18"/>
              <p:cNvSpPr/>
              <p:nvPr/>
            </p:nvSpPr>
            <p:spPr>
              <a:xfrm>
                <a:off x="5029200" y="3200400"/>
                <a:ext cx="990600" cy="12192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Oval 12"/>
              <p:cNvSpPr/>
              <p:nvPr/>
            </p:nvSpPr>
            <p:spPr>
              <a:xfrm>
                <a:off x="5257800" y="3429000"/>
                <a:ext cx="2362200" cy="20574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3" name="Group 42"/>
            <p:cNvGrpSpPr/>
            <p:nvPr/>
          </p:nvGrpSpPr>
          <p:grpSpPr>
            <a:xfrm>
              <a:off x="5638800" y="3810000"/>
              <a:ext cx="1600200" cy="1295400"/>
              <a:chOff x="5638800" y="3810000"/>
              <a:chExt cx="1600200" cy="1295400"/>
            </a:xfrm>
          </p:grpSpPr>
          <p:sp>
            <p:nvSpPr>
              <p:cNvPr id="25" name="Oval 24"/>
              <p:cNvSpPr/>
              <p:nvPr/>
            </p:nvSpPr>
            <p:spPr>
              <a:xfrm>
                <a:off x="5943600" y="4724400"/>
                <a:ext cx="1066800" cy="381000"/>
              </a:xfrm>
              <a:prstGeom prst="ellipse">
                <a:avLst/>
              </a:prstGeom>
              <a:solidFill>
                <a:schemeClr val="accent2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Isosceles Triangle 27"/>
              <p:cNvSpPr/>
              <p:nvPr/>
            </p:nvSpPr>
            <p:spPr>
              <a:xfrm>
                <a:off x="6275696" y="3989696"/>
                <a:ext cx="373040" cy="609600"/>
              </a:xfrm>
              <a:prstGeom prst="triangle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Heart 28"/>
              <p:cNvSpPr/>
              <p:nvPr/>
            </p:nvSpPr>
            <p:spPr>
              <a:xfrm>
                <a:off x="5638800" y="3810000"/>
                <a:ext cx="381000" cy="381000"/>
              </a:xfrm>
              <a:prstGeom prst="heart">
                <a:avLst/>
              </a:prstGeom>
              <a:solidFill>
                <a:srgbClr val="7030A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Heart 29"/>
              <p:cNvSpPr/>
              <p:nvPr/>
            </p:nvSpPr>
            <p:spPr>
              <a:xfrm>
                <a:off x="6858000" y="3810000"/>
                <a:ext cx="381000" cy="381000"/>
              </a:xfrm>
              <a:prstGeom prst="heart">
                <a:avLst/>
              </a:prstGeom>
              <a:solidFill>
                <a:srgbClr val="7030A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Oval 30"/>
              <p:cNvSpPr/>
              <p:nvPr/>
            </p:nvSpPr>
            <p:spPr>
              <a:xfrm>
                <a:off x="6019800" y="4876800"/>
                <a:ext cx="914400" cy="45719"/>
              </a:xfrm>
              <a:prstGeom prst="ellipse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50" name="Group 49"/>
          <p:cNvGrpSpPr/>
          <p:nvPr/>
        </p:nvGrpSpPr>
        <p:grpSpPr>
          <a:xfrm>
            <a:off x="685800" y="3200400"/>
            <a:ext cx="2590800" cy="2362200"/>
            <a:chOff x="685800" y="3200400"/>
            <a:chExt cx="2590800" cy="2362200"/>
          </a:xfrm>
        </p:grpSpPr>
        <p:sp>
          <p:nvSpPr>
            <p:cNvPr id="11" name="Oval 10"/>
            <p:cNvSpPr/>
            <p:nvPr/>
          </p:nvSpPr>
          <p:spPr>
            <a:xfrm>
              <a:off x="2286000" y="3200400"/>
              <a:ext cx="990600" cy="12192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Oval 17"/>
            <p:cNvSpPr/>
            <p:nvPr/>
          </p:nvSpPr>
          <p:spPr>
            <a:xfrm>
              <a:off x="685800" y="3200400"/>
              <a:ext cx="990600" cy="12192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Heart 46"/>
            <p:cNvSpPr/>
            <p:nvPr/>
          </p:nvSpPr>
          <p:spPr>
            <a:xfrm>
              <a:off x="1191904" y="3962400"/>
              <a:ext cx="381000" cy="381000"/>
            </a:xfrm>
            <a:prstGeom prst="heart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Heart 47"/>
            <p:cNvSpPr/>
            <p:nvPr/>
          </p:nvSpPr>
          <p:spPr>
            <a:xfrm>
              <a:off x="2411104" y="3962400"/>
              <a:ext cx="381000" cy="381000"/>
            </a:xfrm>
            <a:prstGeom prst="heart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/>
            <p:cNvSpPr/>
            <p:nvPr/>
          </p:nvSpPr>
          <p:spPr>
            <a:xfrm>
              <a:off x="838200" y="3505200"/>
              <a:ext cx="2362200" cy="2057400"/>
            </a:xfrm>
            <a:prstGeom prst="ellipse">
              <a:avLst/>
            </a:prstGeom>
            <a:solidFill>
              <a:schemeClr val="tx1">
                <a:alpha val="37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Oval 44"/>
            <p:cNvSpPr/>
            <p:nvPr/>
          </p:nvSpPr>
          <p:spPr>
            <a:xfrm>
              <a:off x="1496704" y="4876800"/>
              <a:ext cx="1066800" cy="381000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Isosceles Triangle 45"/>
            <p:cNvSpPr/>
            <p:nvPr/>
          </p:nvSpPr>
          <p:spPr>
            <a:xfrm>
              <a:off x="1828800" y="4142096"/>
              <a:ext cx="373040" cy="609600"/>
            </a:xfrm>
            <a:prstGeom prst="triangle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Oval 48"/>
            <p:cNvSpPr/>
            <p:nvPr/>
          </p:nvSpPr>
          <p:spPr>
            <a:xfrm>
              <a:off x="1572904" y="5029200"/>
              <a:ext cx="914400" cy="45719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2" name="Group 51"/>
          <p:cNvGrpSpPr/>
          <p:nvPr/>
        </p:nvGrpSpPr>
        <p:grpSpPr>
          <a:xfrm>
            <a:off x="7772400" y="0"/>
            <a:ext cx="914400" cy="838200"/>
            <a:chOff x="5029200" y="3124200"/>
            <a:chExt cx="2667000" cy="2362200"/>
          </a:xfrm>
        </p:grpSpPr>
        <p:grpSp>
          <p:nvGrpSpPr>
            <p:cNvPr id="53" name="Group 22"/>
            <p:cNvGrpSpPr/>
            <p:nvPr/>
          </p:nvGrpSpPr>
          <p:grpSpPr>
            <a:xfrm>
              <a:off x="5029200" y="3124200"/>
              <a:ext cx="2667000" cy="2362200"/>
              <a:chOff x="5029200" y="3124200"/>
              <a:chExt cx="2667000" cy="2362200"/>
            </a:xfrm>
          </p:grpSpPr>
          <p:sp>
            <p:nvSpPr>
              <p:cNvPr id="60" name="Oval 59"/>
              <p:cNvSpPr/>
              <p:nvPr/>
            </p:nvSpPr>
            <p:spPr>
              <a:xfrm>
                <a:off x="6705600" y="3124200"/>
                <a:ext cx="990600" cy="12192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1" name="Oval 60"/>
              <p:cNvSpPr/>
              <p:nvPr/>
            </p:nvSpPr>
            <p:spPr>
              <a:xfrm>
                <a:off x="5029200" y="3200400"/>
                <a:ext cx="990600" cy="12192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2" name="Oval 61"/>
              <p:cNvSpPr/>
              <p:nvPr/>
            </p:nvSpPr>
            <p:spPr>
              <a:xfrm>
                <a:off x="5257800" y="3429000"/>
                <a:ext cx="2362200" cy="20574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4" name="Group 42"/>
            <p:cNvGrpSpPr/>
            <p:nvPr/>
          </p:nvGrpSpPr>
          <p:grpSpPr>
            <a:xfrm>
              <a:off x="5638800" y="3810000"/>
              <a:ext cx="1600200" cy="1295400"/>
              <a:chOff x="5638800" y="3810000"/>
              <a:chExt cx="1600200" cy="1295400"/>
            </a:xfrm>
          </p:grpSpPr>
          <p:sp>
            <p:nvSpPr>
              <p:cNvPr id="55" name="Oval 54"/>
              <p:cNvSpPr/>
              <p:nvPr/>
            </p:nvSpPr>
            <p:spPr>
              <a:xfrm>
                <a:off x="5943600" y="4724400"/>
                <a:ext cx="1066800" cy="381000"/>
              </a:xfrm>
              <a:prstGeom prst="ellipse">
                <a:avLst/>
              </a:prstGeom>
              <a:solidFill>
                <a:schemeClr val="accent2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6" name="Isosceles Triangle 55"/>
              <p:cNvSpPr/>
              <p:nvPr/>
            </p:nvSpPr>
            <p:spPr>
              <a:xfrm>
                <a:off x="6275696" y="3989696"/>
                <a:ext cx="373040" cy="609600"/>
              </a:xfrm>
              <a:prstGeom prst="triangle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7" name="Heart 56"/>
              <p:cNvSpPr/>
              <p:nvPr/>
            </p:nvSpPr>
            <p:spPr>
              <a:xfrm>
                <a:off x="5638800" y="3810000"/>
                <a:ext cx="381000" cy="381000"/>
              </a:xfrm>
              <a:prstGeom prst="heart">
                <a:avLst/>
              </a:prstGeom>
              <a:solidFill>
                <a:srgbClr val="7030A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8" name="Heart 57"/>
              <p:cNvSpPr/>
              <p:nvPr/>
            </p:nvSpPr>
            <p:spPr>
              <a:xfrm>
                <a:off x="6858000" y="3810000"/>
                <a:ext cx="381000" cy="381000"/>
              </a:xfrm>
              <a:prstGeom prst="heart">
                <a:avLst/>
              </a:prstGeom>
              <a:solidFill>
                <a:srgbClr val="7030A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9" name="Oval 58"/>
              <p:cNvSpPr/>
              <p:nvPr/>
            </p:nvSpPr>
            <p:spPr>
              <a:xfrm>
                <a:off x="6019800" y="4876800"/>
                <a:ext cx="914400" cy="45719"/>
              </a:xfrm>
              <a:prstGeom prst="ellipse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19"/>
          <p:cNvSpPr txBox="1"/>
          <p:nvPr/>
        </p:nvSpPr>
        <p:spPr>
          <a:xfrm>
            <a:off x="990600" y="0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chemeClr val="bg1"/>
                </a:solidFill>
              </a:rPr>
              <a:t>CSE 403: Computer Graphics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4800" y="914400"/>
            <a:ext cx="4419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u="sng" dirty="0" smtClean="0"/>
              <a:t>RAY TRACING</a:t>
            </a:r>
            <a:r>
              <a:rPr lang="en-US" sz="2000" b="1" u="sng" dirty="0" smtClean="0"/>
              <a:t>:</a:t>
            </a:r>
            <a:endParaRPr lang="en-US" sz="2000" b="1" u="sng" dirty="0"/>
          </a:p>
        </p:txBody>
      </p:sp>
      <p:sp>
        <p:nvSpPr>
          <p:cNvPr id="9" name="TextBox 8"/>
          <p:cNvSpPr txBox="1"/>
          <p:nvPr/>
        </p:nvSpPr>
        <p:spPr>
          <a:xfrm>
            <a:off x="2514600" y="6553200"/>
            <a:ext cx="358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Prof. Dr. A. H. M. </a:t>
            </a:r>
            <a:r>
              <a:rPr lang="en-US" dirty="0" err="1" smtClean="0">
                <a:solidFill>
                  <a:schemeClr val="bg1"/>
                </a:solidFill>
              </a:rPr>
              <a:t>Kamal</a:t>
            </a:r>
            <a:r>
              <a:rPr lang="en-US" dirty="0" smtClean="0">
                <a:solidFill>
                  <a:schemeClr val="bg1"/>
                </a:solidFill>
              </a:rPr>
              <a:t>, CSE, JKKNIU</a:t>
            </a:r>
            <a:endParaRPr lang="en-US" dirty="0">
              <a:solidFill>
                <a:schemeClr val="bg1"/>
              </a:solidFill>
            </a:endParaRPr>
          </a:p>
        </p:txBody>
      </p:sp>
      <p:grpSp>
        <p:nvGrpSpPr>
          <p:cNvPr id="2" name="Group 24"/>
          <p:cNvGrpSpPr/>
          <p:nvPr/>
        </p:nvGrpSpPr>
        <p:grpSpPr>
          <a:xfrm>
            <a:off x="7772400" y="0"/>
            <a:ext cx="914400" cy="838200"/>
            <a:chOff x="5029200" y="3124200"/>
            <a:chExt cx="2667000" cy="2362200"/>
          </a:xfrm>
        </p:grpSpPr>
        <p:grpSp>
          <p:nvGrpSpPr>
            <p:cNvPr id="3" name="Group 22"/>
            <p:cNvGrpSpPr/>
            <p:nvPr/>
          </p:nvGrpSpPr>
          <p:grpSpPr>
            <a:xfrm>
              <a:off x="5029200" y="3124200"/>
              <a:ext cx="2667000" cy="2362200"/>
              <a:chOff x="5029200" y="3124200"/>
              <a:chExt cx="2667000" cy="2362200"/>
            </a:xfrm>
          </p:grpSpPr>
          <p:sp>
            <p:nvSpPr>
              <p:cNvPr id="33" name="Oval 32"/>
              <p:cNvSpPr/>
              <p:nvPr/>
            </p:nvSpPr>
            <p:spPr>
              <a:xfrm>
                <a:off x="6705600" y="3124200"/>
                <a:ext cx="990600" cy="12192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Oval 33"/>
              <p:cNvSpPr/>
              <p:nvPr/>
            </p:nvSpPr>
            <p:spPr>
              <a:xfrm>
                <a:off x="5029200" y="3200400"/>
                <a:ext cx="990600" cy="12192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Oval 34"/>
              <p:cNvSpPr/>
              <p:nvPr/>
            </p:nvSpPr>
            <p:spPr>
              <a:xfrm>
                <a:off x="5257800" y="3429000"/>
                <a:ext cx="2362200" cy="20574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" name="Group 42"/>
            <p:cNvGrpSpPr/>
            <p:nvPr/>
          </p:nvGrpSpPr>
          <p:grpSpPr>
            <a:xfrm>
              <a:off x="5638800" y="3810000"/>
              <a:ext cx="1600200" cy="1295400"/>
              <a:chOff x="5638800" y="3810000"/>
              <a:chExt cx="1600200" cy="1295400"/>
            </a:xfrm>
          </p:grpSpPr>
          <p:sp>
            <p:nvSpPr>
              <p:cNvPr id="28" name="Oval 27"/>
              <p:cNvSpPr/>
              <p:nvPr/>
            </p:nvSpPr>
            <p:spPr>
              <a:xfrm>
                <a:off x="5943600" y="4724400"/>
                <a:ext cx="1066800" cy="381000"/>
              </a:xfrm>
              <a:prstGeom prst="ellipse">
                <a:avLst/>
              </a:prstGeom>
              <a:solidFill>
                <a:schemeClr val="accent2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Isosceles Triangle 28"/>
              <p:cNvSpPr/>
              <p:nvPr/>
            </p:nvSpPr>
            <p:spPr>
              <a:xfrm>
                <a:off x="6275696" y="3989696"/>
                <a:ext cx="373040" cy="609600"/>
              </a:xfrm>
              <a:prstGeom prst="triangle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Heart 29"/>
              <p:cNvSpPr/>
              <p:nvPr/>
            </p:nvSpPr>
            <p:spPr>
              <a:xfrm>
                <a:off x="5638800" y="3810000"/>
                <a:ext cx="381000" cy="381000"/>
              </a:xfrm>
              <a:prstGeom prst="heart">
                <a:avLst/>
              </a:prstGeom>
              <a:solidFill>
                <a:srgbClr val="7030A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Heart 30"/>
              <p:cNvSpPr/>
              <p:nvPr/>
            </p:nvSpPr>
            <p:spPr>
              <a:xfrm>
                <a:off x="6858000" y="3810000"/>
                <a:ext cx="381000" cy="381000"/>
              </a:xfrm>
              <a:prstGeom prst="heart">
                <a:avLst/>
              </a:prstGeom>
              <a:solidFill>
                <a:srgbClr val="7030A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Oval 31"/>
              <p:cNvSpPr/>
              <p:nvPr/>
            </p:nvSpPr>
            <p:spPr>
              <a:xfrm>
                <a:off x="6019800" y="4876800"/>
                <a:ext cx="914400" cy="45719"/>
              </a:xfrm>
              <a:prstGeom prst="ellipse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pic>
        <p:nvPicPr>
          <p:cNvPr id="3277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90599" y="1443664"/>
            <a:ext cx="7239001" cy="46142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19"/>
          <p:cNvSpPr txBox="1"/>
          <p:nvPr/>
        </p:nvSpPr>
        <p:spPr>
          <a:xfrm>
            <a:off x="990600" y="0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chemeClr val="bg1"/>
                </a:solidFill>
              </a:rPr>
              <a:t>CSE 403: Computer Graphics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4800" y="914400"/>
            <a:ext cx="4419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u="sng" dirty="0" smtClean="0"/>
              <a:t>RAY TRACING</a:t>
            </a:r>
            <a:r>
              <a:rPr lang="en-US" sz="2000" b="1" u="sng" dirty="0" smtClean="0"/>
              <a:t>:</a:t>
            </a:r>
            <a:endParaRPr lang="en-US" sz="2000" b="1" u="sng" dirty="0"/>
          </a:p>
        </p:txBody>
      </p:sp>
      <p:sp>
        <p:nvSpPr>
          <p:cNvPr id="9" name="TextBox 8"/>
          <p:cNvSpPr txBox="1"/>
          <p:nvPr/>
        </p:nvSpPr>
        <p:spPr>
          <a:xfrm>
            <a:off x="2514600" y="6553200"/>
            <a:ext cx="358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Prof. Dr. A. H. M. </a:t>
            </a:r>
            <a:r>
              <a:rPr lang="en-US" dirty="0" err="1" smtClean="0">
                <a:solidFill>
                  <a:schemeClr val="bg1"/>
                </a:solidFill>
              </a:rPr>
              <a:t>Kamal</a:t>
            </a:r>
            <a:r>
              <a:rPr lang="en-US" dirty="0" smtClean="0">
                <a:solidFill>
                  <a:schemeClr val="bg1"/>
                </a:solidFill>
              </a:rPr>
              <a:t>, CSE, JKKNIU</a:t>
            </a:r>
            <a:endParaRPr lang="en-US" dirty="0">
              <a:solidFill>
                <a:schemeClr val="bg1"/>
              </a:solidFill>
            </a:endParaRPr>
          </a:p>
        </p:txBody>
      </p:sp>
      <p:grpSp>
        <p:nvGrpSpPr>
          <p:cNvPr id="2" name="Group 24"/>
          <p:cNvGrpSpPr/>
          <p:nvPr/>
        </p:nvGrpSpPr>
        <p:grpSpPr>
          <a:xfrm>
            <a:off x="7772400" y="0"/>
            <a:ext cx="914400" cy="838200"/>
            <a:chOff x="5029200" y="3124200"/>
            <a:chExt cx="2667000" cy="2362200"/>
          </a:xfrm>
        </p:grpSpPr>
        <p:grpSp>
          <p:nvGrpSpPr>
            <p:cNvPr id="3" name="Group 22"/>
            <p:cNvGrpSpPr/>
            <p:nvPr/>
          </p:nvGrpSpPr>
          <p:grpSpPr>
            <a:xfrm>
              <a:off x="5029200" y="3124200"/>
              <a:ext cx="2667000" cy="2362200"/>
              <a:chOff x="5029200" y="3124200"/>
              <a:chExt cx="2667000" cy="2362200"/>
            </a:xfrm>
          </p:grpSpPr>
          <p:sp>
            <p:nvSpPr>
              <p:cNvPr id="33" name="Oval 32"/>
              <p:cNvSpPr/>
              <p:nvPr/>
            </p:nvSpPr>
            <p:spPr>
              <a:xfrm>
                <a:off x="6705600" y="3124200"/>
                <a:ext cx="990600" cy="12192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Oval 33"/>
              <p:cNvSpPr/>
              <p:nvPr/>
            </p:nvSpPr>
            <p:spPr>
              <a:xfrm>
                <a:off x="5029200" y="3200400"/>
                <a:ext cx="990600" cy="12192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Oval 34"/>
              <p:cNvSpPr/>
              <p:nvPr/>
            </p:nvSpPr>
            <p:spPr>
              <a:xfrm>
                <a:off x="5257800" y="3429000"/>
                <a:ext cx="2362200" cy="20574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" name="Group 42"/>
            <p:cNvGrpSpPr/>
            <p:nvPr/>
          </p:nvGrpSpPr>
          <p:grpSpPr>
            <a:xfrm>
              <a:off x="5638800" y="3810000"/>
              <a:ext cx="1600200" cy="1295400"/>
              <a:chOff x="5638800" y="3810000"/>
              <a:chExt cx="1600200" cy="1295400"/>
            </a:xfrm>
          </p:grpSpPr>
          <p:sp>
            <p:nvSpPr>
              <p:cNvPr id="28" name="Oval 27"/>
              <p:cNvSpPr/>
              <p:nvPr/>
            </p:nvSpPr>
            <p:spPr>
              <a:xfrm>
                <a:off x="5943600" y="4724400"/>
                <a:ext cx="1066800" cy="381000"/>
              </a:xfrm>
              <a:prstGeom prst="ellipse">
                <a:avLst/>
              </a:prstGeom>
              <a:solidFill>
                <a:schemeClr val="accent2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Isosceles Triangle 28"/>
              <p:cNvSpPr/>
              <p:nvPr/>
            </p:nvSpPr>
            <p:spPr>
              <a:xfrm>
                <a:off x="6275696" y="3989696"/>
                <a:ext cx="373040" cy="609600"/>
              </a:xfrm>
              <a:prstGeom prst="triangle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Heart 29"/>
              <p:cNvSpPr/>
              <p:nvPr/>
            </p:nvSpPr>
            <p:spPr>
              <a:xfrm>
                <a:off x="5638800" y="3810000"/>
                <a:ext cx="381000" cy="381000"/>
              </a:xfrm>
              <a:prstGeom prst="heart">
                <a:avLst/>
              </a:prstGeom>
              <a:solidFill>
                <a:srgbClr val="7030A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Heart 30"/>
              <p:cNvSpPr/>
              <p:nvPr/>
            </p:nvSpPr>
            <p:spPr>
              <a:xfrm>
                <a:off x="6858000" y="3810000"/>
                <a:ext cx="381000" cy="381000"/>
              </a:xfrm>
              <a:prstGeom prst="heart">
                <a:avLst/>
              </a:prstGeom>
              <a:solidFill>
                <a:srgbClr val="7030A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Oval 31"/>
              <p:cNvSpPr/>
              <p:nvPr/>
            </p:nvSpPr>
            <p:spPr>
              <a:xfrm>
                <a:off x="6019800" y="4876800"/>
                <a:ext cx="914400" cy="45719"/>
              </a:xfrm>
              <a:prstGeom prst="ellipse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17" name="TextBox 16"/>
          <p:cNvSpPr txBox="1"/>
          <p:nvPr/>
        </p:nvSpPr>
        <p:spPr>
          <a:xfrm>
            <a:off x="3429000" y="914400"/>
            <a:ext cx="243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Ray Traced Image</a:t>
            </a:r>
            <a:endParaRPr lang="en-US" b="1" dirty="0"/>
          </a:p>
        </p:txBody>
      </p:sp>
      <p:pic>
        <p:nvPicPr>
          <p:cNvPr id="3379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81163" y="1600200"/>
            <a:ext cx="5781675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19"/>
          <p:cNvSpPr txBox="1"/>
          <p:nvPr/>
        </p:nvSpPr>
        <p:spPr>
          <a:xfrm>
            <a:off x="990600" y="0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chemeClr val="bg1"/>
                </a:solidFill>
              </a:rPr>
              <a:t>CSE 403: Computer Graphics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4800" y="914400"/>
            <a:ext cx="4419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u="sng" dirty="0" smtClean="0"/>
              <a:t>RAY TRACING</a:t>
            </a:r>
            <a:r>
              <a:rPr lang="en-US" sz="2000" b="1" u="sng" dirty="0" smtClean="0"/>
              <a:t>:</a:t>
            </a:r>
            <a:endParaRPr lang="en-US" sz="2000" b="1" u="sng" dirty="0"/>
          </a:p>
        </p:txBody>
      </p:sp>
      <p:sp>
        <p:nvSpPr>
          <p:cNvPr id="9" name="TextBox 8"/>
          <p:cNvSpPr txBox="1"/>
          <p:nvPr/>
        </p:nvSpPr>
        <p:spPr>
          <a:xfrm>
            <a:off x="2514600" y="6553200"/>
            <a:ext cx="358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Prof. Dr. A. H. M. </a:t>
            </a:r>
            <a:r>
              <a:rPr lang="en-US" dirty="0" err="1" smtClean="0">
                <a:solidFill>
                  <a:schemeClr val="bg1"/>
                </a:solidFill>
              </a:rPr>
              <a:t>Kamal</a:t>
            </a:r>
            <a:r>
              <a:rPr lang="en-US" dirty="0" smtClean="0">
                <a:solidFill>
                  <a:schemeClr val="bg1"/>
                </a:solidFill>
              </a:rPr>
              <a:t>, CSE, JKKNIU</a:t>
            </a:r>
            <a:endParaRPr lang="en-US" dirty="0">
              <a:solidFill>
                <a:schemeClr val="bg1"/>
              </a:solidFill>
            </a:endParaRPr>
          </a:p>
        </p:txBody>
      </p:sp>
      <p:grpSp>
        <p:nvGrpSpPr>
          <p:cNvPr id="2" name="Group 24"/>
          <p:cNvGrpSpPr/>
          <p:nvPr/>
        </p:nvGrpSpPr>
        <p:grpSpPr>
          <a:xfrm>
            <a:off x="7772400" y="0"/>
            <a:ext cx="914400" cy="838200"/>
            <a:chOff x="5029200" y="3124200"/>
            <a:chExt cx="2667000" cy="2362200"/>
          </a:xfrm>
        </p:grpSpPr>
        <p:grpSp>
          <p:nvGrpSpPr>
            <p:cNvPr id="3" name="Group 22"/>
            <p:cNvGrpSpPr/>
            <p:nvPr/>
          </p:nvGrpSpPr>
          <p:grpSpPr>
            <a:xfrm>
              <a:off x="5029200" y="3124200"/>
              <a:ext cx="2667000" cy="2362200"/>
              <a:chOff x="5029200" y="3124200"/>
              <a:chExt cx="2667000" cy="2362200"/>
            </a:xfrm>
          </p:grpSpPr>
          <p:sp>
            <p:nvSpPr>
              <p:cNvPr id="33" name="Oval 32"/>
              <p:cNvSpPr/>
              <p:nvPr/>
            </p:nvSpPr>
            <p:spPr>
              <a:xfrm>
                <a:off x="6705600" y="3124200"/>
                <a:ext cx="990600" cy="12192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Oval 33"/>
              <p:cNvSpPr/>
              <p:nvPr/>
            </p:nvSpPr>
            <p:spPr>
              <a:xfrm>
                <a:off x="5029200" y="3200400"/>
                <a:ext cx="990600" cy="12192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Oval 34"/>
              <p:cNvSpPr/>
              <p:nvPr/>
            </p:nvSpPr>
            <p:spPr>
              <a:xfrm>
                <a:off x="5257800" y="3429000"/>
                <a:ext cx="2362200" cy="20574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" name="Group 42"/>
            <p:cNvGrpSpPr/>
            <p:nvPr/>
          </p:nvGrpSpPr>
          <p:grpSpPr>
            <a:xfrm>
              <a:off x="5638800" y="3810000"/>
              <a:ext cx="1600200" cy="1295400"/>
              <a:chOff x="5638800" y="3810000"/>
              <a:chExt cx="1600200" cy="1295400"/>
            </a:xfrm>
          </p:grpSpPr>
          <p:sp>
            <p:nvSpPr>
              <p:cNvPr id="28" name="Oval 27"/>
              <p:cNvSpPr/>
              <p:nvPr/>
            </p:nvSpPr>
            <p:spPr>
              <a:xfrm>
                <a:off x="5943600" y="4724400"/>
                <a:ext cx="1066800" cy="381000"/>
              </a:xfrm>
              <a:prstGeom prst="ellipse">
                <a:avLst/>
              </a:prstGeom>
              <a:solidFill>
                <a:schemeClr val="accent2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Isosceles Triangle 28"/>
              <p:cNvSpPr/>
              <p:nvPr/>
            </p:nvSpPr>
            <p:spPr>
              <a:xfrm>
                <a:off x="6275696" y="3989696"/>
                <a:ext cx="373040" cy="609600"/>
              </a:xfrm>
              <a:prstGeom prst="triangle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Heart 29"/>
              <p:cNvSpPr/>
              <p:nvPr/>
            </p:nvSpPr>
            <p:spPr>
              <a:xfrm>
                <a:off x="5638800" y="3810000"/>
                <a:ext cx="381000" cy="381000"/>
              </a:xfrm>
              <a:prstGeom prst="heart">
                <a:avLst/>
              </a:prstGeom>
              <a:solidFill>
                <a:srgbClr val="7030A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Heart 30"/>
              <p:cNvSpPr/>
              <p:nvPr/>
            </p:nvSpPr>
            <p:spPr>
              <a:xfrm>
                <a:off x="6858000" y="3810000"/>
                <a:ext cx="381000" cy="381000"/>
              </a:xfrm>
              <a:prstGeom prst="heart">
                <a:avLst/>
              </a:prstGeom>
              <a:solidFill>
                <a:srgbClr val="7030A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Oval 31"/>
              <p:cNvSpPr/>
              <p:nvPr/>
            </p:nvSpPr>
            <p:spPr>
              <a:xfrm>
                <a:off x="6019800" y="4876800"/>
                <a:ext cx="914400" cy="45719"/>
              </a:xfrm>
              <a:prstGeom prst="ellipse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17" name="TextBox 16"/>
          <p:cNvSpPr txBox="1"/>
          <p:nvPr/>
        </p:nvSpPr>
        <p:spPr>
          <a:xfrm>
            <a:off x="3429000" y="914400"/>
            <a:ext cx="3124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Ray Tracing Model</a:t>
            </a:r>
            <a:endParaRPr lang="en-US" b="1" dirty="0"/>
          </a:p>
        </p:txBody>
      </p:sp>
      <p:pic>
        <p:nvPicPr>
          <p:cNvPr id="3481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01600" y="1313323"/>
            <a:ext cx="6594600" cy="52127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19"/>
          <p:cNvSpPr txBox="1"/>
          <p:nvPr/>
        </p:nvSpPr>
        <p:spPr>
          <a:xfrm>
            <a:off x="990600" y="0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chemeClr val="bg1"/>
                </a:solidFill>
              </a:rPr>
              <a:t>CSE 403: Computer Graphics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4800" y="914400"/>
            <a:ext cx="4419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u="sng" dirty="0" smtClean="0"/>
              <a:t>RAY TRACING</a:t>
            </a:r>
            <a:r>
              <a:rPr lang="en-US" sz="2000" b="1" u="sng" dirty="0" smtClean="0"/>
              <a:t>:</a:t>
            </a:r>
            <a:endParaRPr lang="en-US" sz="2000" b="1" u="sng" dirty="0"/>
          </a:p>
        </p:txBody>
      </p:sp>
      <p:sp>
        <p:nvSpPr>
          <p:cNvPr id="9" name="TextBox 8"/>
          <p:cNvSpPr txBox="1"/>
          <p:nvPr/>
        </p:nvSpPr>
        <p:spPr>
          <a:xfrm>
            <a:off x="2514600" y="6553200"/>
            <a:ext cx="358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Prof. Dr. A. H. M. </a:t>
            </a:r>
            <a:r>
              <a:rPr lang="en-US" dirty="0" err="1" smtClean="0">
                <a:solidFill>
                  <a:schemeClr val="bg1"/>
                </a:solidFill>
              </a:rPr>
              <a:t>Kamal</a:t>
            </a:r>
            <a:r>
              <a:rPr lang="en-US" dirty="0" smtClean="0">
                <a:solidFill>
                  <a:schemeClr val="bg1"/>
                </a:solidFill>
              </a:rPr>
              <a:t>, CSE, JKKNIU</a:t>
            </a:r>
            <a:endParaRPr lang="en-US" dirty="0">
              <a:solidFill>
                <a:schemeClr val="bg1"/>
              </a:solidFill>
            </a:endParaRPr>
          </a:p>
        </p:txBody>
      </p:sp>
      <p:grpSp>
        <p:nvGrpSpPr>
          <p:cNvPr id="2" name="Group 24"/>
          <p:cNvGrpSpPr/>
          <p:nvPr/>
        </p:nvGrpSpPr>
        <p:grpSpPr>
          <a:xfrm>
            <a:off x="7772400" y="0"/>
            <a:ext cx="914400" cy="838200"/>
            <a:chOff x="5029200" y="3124200"/>
            <a:chExt cx="2667000" cy="2362200"/>
          </a:xfrm>
        </p:grpSpPr>
        <p:grpSp>
          <p:nvGrpSpPr>
            <p:cNvPr id="3" name="Group 22"/>
            <p:cNvGrpSpPr/>
            <p:nvPr/>
          </p:nvGrpSpPr>
          <p:grpSpPr>
            <a:xfrm>
              <a:off x="5029200" y="3124200"/>
              <a:ext cx="2667000" cy="2362200"/>
              <a:chOff x="5029200" y="3124200"/>
              <a:chExt cx="2667000" cy="2362200"/>
            </a:xfrm>
          </p:grpSpPr>
          <p:sp>
            <p:nvSpPr>
              <p:cNvPr id="33" name="Oval 32"/>
              <p:cNvSpPr/>
              <p:nvPr/>
            </p:nvSpPr>
            <p:spPr>
              <a:xfrm>
                <a:off x="6705600" y="3124200"/>
                <a:ext cx="990600" cy="12192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Oval 33"/>
              <p:cNvSpPr/>
              <p:nvPr/>
            </p:nvSpPr>
            <p:spPr>
              <a:xfrm>
                <a:off x="5029200" y="3200400"/>
                <a:ext cx="990600" cy="12192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Oval 34"/>
              <p:cNvSpPr/>
              <p:nvPr/>
            </p:nvSpPr>
            <p:spPr>
              <a:xfrm>
                <a:off x="5257800" y="3429000"/>
                <a:ext cx="2362200" cy="20574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" name="Group 42"/>
            <p:cNvGrpSpPr/>
            <p:nvPr/>
          </p:nvGrpSpPr>
          <p:grpSpPr>
            <a:xfrm>
              <a:off x="5638800" y="3810000"/>
              <a:ext cx="1600200" cy="1295400"/>
              <a:chOff x="5638800" y="3810000"/>
              <a:chExt cx="1600200" cy="1295400"/>
            </a:xfrm>
          </p:grpSpPr>
          <p:sp>
            <p:nvSpPr>
              <p:cNvPr id="28" name="Oval 27"/>
              <p:cNvSpPr/>
              <p:nvPr/>
            </p:nvSpPr>
            <p:spPr>
              <a:xfrm>
                <a:off x="5943600" y="4724400"/>
                <a:ext cx="1066800" cy="381000"/>
              </a:xfrm>
              <a:prstGeom prst="ellipse">
                <a:avLst/>
              </a:prstGeom>
              <a:solidFill>
                <a:schemeClr val="accent2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Isosceles Triangle 28"/>
              <p:cNvSpPr/>
              <p:nvPr/>
            </p:nvSpPr>
            <p:spPr>
              <a:xfrm>
                <a:off x="6275696" y="3989696"/>
                <a:ext cx="373040" cy="609600"/>
              </a:xfrm>
              <a:prstGeom prst="triangle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Heart 29"/>
              <p:cNvSpPr/>
              <p:nvPr/>
            </p:nvSpPr>
            <p:spPr>
              <a:xfrm>
                <a:off x="5638800" y="3810000"/>
                <a:ext cx="381000" cy="381000"/>
              </a:xfrm>
              <a:prstGeom prst="heart">
                <a:avLst/>
              </a:prstGeom>
              <a:solidFill>
                <a:srgbClr val="7030A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Heart 30"/>
              <p:cNvSpPr/>
              <p:nvPr/>
            </p:nvSpPr>
            <p:spPr>
              <a:xfrm>
                <a:off x="6858000" y="3810000"/>
                <a:ext cx="381000" cy="381000"/>
              </a:xfrm>
              <a:prstGeom prst="heart">
                <a:avLst/>
              </a:prstGeom>
              <a:solidFill>
                <a:srgbClr val="7030A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Oval 31"/>
              <p:cNvSpPr/>
              <p:nvPr/>
            </p:nvSpPr>
            <p:spPr>
              <a:xfrm>
                <a:off x="6019800" y="4876800"/>
                <a:ext cx="914400" cy="45719"/>
              </a:xfrm>
              <a:prstGeom prst="ellipse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17" name="TextBox 16"/>
          <p:cNvSpPr txBox="1"/>
          <p:nvPr/>
        </p:nvSpPr>
        <p:spPr>
          <a:xfrm>
            <a:off x="3429000" y="914400"/>
            <a:ext cx="3124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Ray Tracing Model</a:t>
            </a:r>
            <a:endParaRPr lang="en-US" b="1" dirty="0"/>
          </a:p>
        </p:txBody>
      </p:sp>
      <p:pic>
        <p:nvPicPr>
          <p:cNvPr id="3584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68623" y="1790699"/>
            <a:ext cx="6075177" cy="44750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19"/>
          <p:cNvSpPr txBox="1"/>
          <p:nvPr/>
        </p:nvSpPr>
        <p:spPr>
          <a:xfrm>
            <a:off x="990600" y="0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chemeClr val="bg1"/>
                </a:solidFill>
              </a:rPr>
              <a:t>CSE 403: Computer Graphics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4800" y="914400"/>
            <a:ext cx="4419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u="sng" dirty="0" smtClean="0"/>
              <a:t>RAY TRACING</a:t>
            </a:r>
            <a:r>
              <a:rPr lang="en-US" sz="2000" b="1" u="sng" dirty="0" smtClean="0"/>
              <a:t>:</a:t>
            </a:r>
            <a:endParaRPr lang="en-US" sz="2000" b="1" u="sng" dirty="0"/>
          </a:p>
        </p:txBody>
      </p:sp>
      <p:sp>
        <p:nvSpPr>
          <p:cNvPr id="9" name="TextBox 8"/>
          <p:cNvSpPr txBox="1"/>
          <p:nvPr/>
        </p:nvSpPr>
        <p:spPr>
          <a:xfrm>
            <a:off x="2514600" y="6553200"/>
            <a:ext cx="358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Prof. Dr. A. H. M. </a:t>
            </a:r>
            <a:r>
              <a:rPr lang="en-US" dirty="0" err="1" smtClean="0">
                <a:solidFill>
                  <a:schemeClr val="bg1"/>
                </a:solidFill>
              </a:rPr>
              <a:t>Kamal</a:t>
            </a:r>
            <a:r>
              <a:rPr lang="en-US" dirty="0" smtClean="0">
                <a:solidFill>
                  <a:schemeClr val="bg1"/>
                </a:solidFill>
              </a:rPr>
              <a:t>, CSE, JKKNIU</a:t>
            </a:r>
            <a:endParaRPr lang="en-US" dirty="0">
              <a:solidFill>
                <a:schemeClr val="bg1"/>
              </a:solidFill>
            </a:endParaRPr>
          </a:p>
        </p:txBody>
      </p:sp>
      <p:grpSp>
        <p:nvGrpSpPr>
          <p:cNvPr id="2" name="Group 24"/>
          <p:cNvGrpSpPr/>
          <p:nvPr/>
        </p:nvGrpSpPr>
        <p:grpSpPr>
          <a:xfrm>
            <a:off x="7772400" y="0"/>
            <a:ext cx="914400" cy="838200"/>
            <a:chOff x="5029200" y="3124200"/>
            <a:chExt cx="2667000" cy="2362200"/>
          </a:xfrm>
        </p:grpSpPr>
        <p:grpSp>
          <p:nvGrpSpPr>
            <p:cNvPr id="3" name="Group 22"/>
            <p:cNvGrpSpPr/>
            <p:nvPr/>
          </p:nvGrpSpPr>
          <p:grpSpPr>
            <a:xfrm>
              <a:off x="5029200" y="3124200"/>
              <a:ext cx="2667000" cy="2362200"/>
              <a:chOff x="5029200" y="3124200"/>
              <a:chExt cx="2667000" cy="2362200"/>
            </a:xfrm>
          </p:grpSpPr>
          <p:sp>
            <p:nvSpPr>
              <p:cNvPr id="33" name="Oval 32"/>
              <p:cNvSpPr/>
              <p:nvPr/>
            </p:nvSpPr>
            <p:spPr>
              <a:xfrm>
                <a:off x="6705600" y="3124200"/>
                <a:ext cx="990600" cy="12192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Oval 33"/>
              <p:cNvSpPr/>
              <p:nvPr/>
            </p:nvSpPr>
            <p:spPr>
              <a:xfrm>
                <a:off x="5029200" y="3200400"/>
                <a:ext cx="990600" cy="12192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Oval 34"/>
              <p:cNvSpPr/>
              <p:nvPr/>
            </p:nvSpPr>
            <p:spPr>
              <a:xfrm>
                <a:off x="5257800" y="3429000"/>
                <a:ext cx="2362200" cy="20574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" name="Group 42"/>
            <p:cNvGrpSpPr/>
            <p:nvPr/>
          </p:nvGrpSpPr>
          <p:grpSpPr>
            <a:xfrm>
              <a:off x="5638800" y="3810000"/>
              <a:ext cx="1600200" cy="1295400"/>
              <a:chOff x="5638800" y="3810000"/>
              <a:chExt cx="1600200" cy="1295400"/>
            </a:xfrm>
          </p:grpSpPr>
          <p:sp>
            <p:nvSpPr>
              <p:cNvPr id="28" name="Oval 27"/>
              <p:cNvSpPr/>
              <p:nvPr/>
            </p:nvSpPr>
            <p:spPr>
              <a:xfrm>
                <a:off x="5943600" y="4724400"/>
                <a:ext cx="1066800" cy="381000"/>
              </a:xfrm>
              <a:prstGeom prst="ellipse">
                <a:avLst/>
              </a:prstGeom>
              <a:solidFill>
                <a:schemeClr val="accent2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Isosceles Triangle 28"/>
              <p:cNvSpPr/>
              <p:nvPr/>
            </p:nvSpPr>
            <p:spPr>
              <a:xfrm>
                <a:off x="6275696" y="3989696"/>
                <a:ext cx="373040" cy="609600"/>
              </a:xfrm>
              <a:prstGeom prst="triangle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Heart 29"/>
              <p:cNvSpPr/>
              <p:nvPr/>
            </p:nvSpPr>
            <p:spPr>
              <a:xfrm>
                <a:off x="5638800" y="3810000"/>
                <a:ext cx="381000" cy="381000"/>
              </a:xfrm>
              <a:prstGeom prst="heart">
                <a:avLst/>
              </a:prstGeom>
              <a:solidFill>
                <a:srgbClr val="7030A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Heart 30"/>
              <p:cNvSpPr/>
              <p:nvPr/>
            </p:nvSpPr>
            <p:spPr>
              <a:xfrm>
                <a:off x="6858000" y="3810000"/>
                <a:ext cx="381000" cy="381000"/>
              </a:xfrm>
              <a:prstGeom prst="heart">
                <a:avLst/>
              </a:prstGeom>
              <a:solidFill>
                <a:srgbClr val="7030A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Oval 31"/>
              <p:cNvSpPr/>
              <p:nvPr/>
            </p:nvSpPr>
            <p:spPr>
              <a:xfrm>
                <a:off x="6019800" y="4876800"/>
                <a:ext cx="914400" cy="45719"/>
              </a:xfrm>
              <a:prstGeom prst="ellipse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17" name="TextBox 16"/>
          <p:cNvSpPr txBox="1"/>
          <p:nvPr/>
        </p:nvSpPr>
        <p:spPr>
          <a:xfrm>
            <a:off x="3429000" y="914400"/>
            <a:ext cx="3124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Ray Tracing Model</a:t>
            </a:r>
            <a:endParaRPr lang="en-US" b="1" dirty="0"/>
          </a:p>
        </p:txBody>
      </p:sp>
      <p:pic>
        <p:nvPicPr>
          <p:cNvPr id="3686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9510" y="1447801"/>
            <a:ext cx="7688039" cy="4916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19"/>
          <p:cNvSpPr txBox="1"/>
          <p:nvPr/>
        </p:nvSpPr>
        <p:spPr>
          <a:xfrm>
            <a:off x="990600" y="0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chemeClr val="bg1"/>
                </a:solidFill>
              </a:rPr>
              <a:t>CSE 403: Computer Graphics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4800" y="914400"/>
            <a:ext cx="4419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u="sng" dirty="0" smtClean="0"/>
              <a:t>HIDDEN SURFACE:</a:t>
            </a:r>
            <a:endParaRPr lang="en-US" sz="2000" b="1" u="sng" dirty="0"/>
          </a:p>
        </p:txBody>
      </p:sp>
      <p:sp>
        <p:nvSpPr>
          <p:cNvPr id="9" name="TextBox 8"/>
          <p:cNvSpPr txBox="1"/>
          <p:nvPr/>
        </p:nvSpPr>
        <p:spPr>
          <a:xfrm>
            <a:off x="2514600" y="6553200"/>
            <a:ext cx="358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Prof. Dr. A. H. M. </a:t>
            </a:r>
            <a:r>
              <a:rPr lang="en-US" dirty="0" err="1" smtClean="0">
                <a:solidFill>
                  <a:schemeClr val="bg1"/>
                </a:solidFill>
              </a:rPr>
              <a:t>Kamal</a:t>
            </a:r>
            <a:r>
              <a:rPr lang="en-US" dirty="0" smtClean="0">
                <a:solidFill>
                  <a:schemeClr val="bg1"/>
                </a:solidFill>
              </a:rPr>
              <a:t>, CSE, JKKNIU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57200" y="1447800"/>
            <a:ext cx="8534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There are two approaches for removing hidden surface problems − </a:t>
            </a:r>
            <a:endParaRPr lang="en-US" dirty="0" smtClean="0"/>
          </a:p>
          <a:p>
            <a:r>
              <a:rPr lang="en-US" b="1" dirty="0" smtClean="0"/>
              <a:t>Object-Space method:</a:t>
            </a:r>
            <a:r>
              <a:rPr lang="en-US" dirty="0" smtClean="0"/>
              <a:t> It </a:t>
            </a:r>
            <a:r>
              <a:rPr lang="en-US" dirty="0" smtClean="0"/>
              <a:t>is implemented in physical coordinate </a:t>
            </a:r>
            <a:r>
              <a:rPr lang="en-US" dirty="0" smtClean="0"/>
              <a:t>system.</a:t>
            </a:r>
            <a:r>
              <a:rPr lang="en-US" dirty="0" smtClean="0"/>
              <a:t> </a:t>
            </a:r>
            <a:endParaRPr lang="en-US" dirty="0" smtClean="0"/>
          </a:p>
          <a:p>
            <a:r>
              <a:rPr lang="en-US" b="1" dirty="0" smtClean="0"/>
              <a:t>Image-space method</a:t>
            </a:r>
            <a:r>
              <a:rPr lang="en-US" dirty="0" smtClean="0"/>
              <a:t>: Image-space </a:t>
            </a:r>
            <a:r>
              <a:rPr lang="en-US" dirty="0" smtClean="0"/>
              <a:t>method is implemented in screen coordinate system.</a:t>
            </a:r>
            <a:endParaRPr lang="en-US" b="1" dirty="0" smtClean="0"/>
          </a:p>
        </p:txBody>
      </p:sp>
      <p:sp>
        <p:nvSpPr>
          <p:cNvPr id="14" name="TextBox 13"/>
          <p:cNvSpPr txBox="1"/>
          <p:nvPr/>
        </p:nvSpPr>
        <p:spPr>
          <a:xfrm>
            <a:off x="1143000" y="5791200"/>
            <a:ext cx="2895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Front transparent object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5181600" y="5638800"/>
            <a:ext cx="2895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Front non-transparent object</a:t>
            </a:r>
            <a:endParaRPr lang="en-US" dirty="0"/>
          </a:p>
        </p:txBody>
      </p:sp>
      <p:grpSp>
        <p:nvGrpSpPr>
          <p:cNvPr id="29" name="Group 28"/>
          <p:cNvGrpSpPr/>
          <p:nvPr/>
        </p:nvGrpSpPr>
        <p:grpSpPr>
          <a:xfrm>
            <a:off x="5029200" y="3124200"/>
            <a:ext cx="2667000" cy="2362200"/>
            <a:chOff x="5029200" y="3124200"/>
            <a:chExt cx="2667000" cy="2362200"/>
          </a:xfrm>
        </p:grpSpPr>
        <p:grpSp>
          <p:nvGrpSpPr>
            <p:cNvPr id="30" name="Group 22"/>
            <p:cNvGrpSpPr/>
            <p:nvPr/>
          </p:nvGrpSpPr>
          <p:grpSpPr>
            <a:xfrm>
              <a:off x="5029200" y="3124200"/>
              <a:ext cx="2667000" cy="2362200"/>
              <a:chOff x="5029200" y="3124200"/>
              <a:chExt cx="2667000" cy="2362200"/>
            </a:xfrm>
          </p:grpSpPr>
          <p:sp>
            <p:nvSpPr>
              <p:cNvPr id="37" name="Oval 36"/>
              <p:cNvSpPr/>
              <p:nvPr/>
            </p:nvSpPr>
            <p:spPr>
              <a:xfrm>
                <a:off x="6705600" y="3124200"/>
                <a:ext cx="990600" cy="12192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Oval 37"/>
              <p:cNvSpPr/>
              <p:nvPr/>
            </p:nvSpPr>
            <p:spPr>
              <a:xfrm>
                <a:off x="5029200" y="3200400"/>
                <a:ext cx="990600" cy="12192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Oval 38"/>
              <p:cNvSpPr/>
              <p:nvPr/>
            </p:nvSpPr>
            <p:spPr>
              <a:xfrm>
                <a:off x="5257800" y="3429000"/>
                <a:ext cx="2362200" cy="20574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1" name="Group 42"/>
            <p:cNvGrpSpPr/>
            <p:nvPr/>
          </p:nvGrpSpPr>
          <p:grpSpPr>
            <a:xfrm>
              <a:off x="5638800" y="3810000"/>
              <a:ext cx="1600200" cy="1295400"/>
              <a:chOff x="5638800" y="3810000"/>
              <a:chExt cx="1600200" cy="1295400"/>
            </a:xfrm>
          </p:grpSpPr>
          <p:sp>
            <p:nvSpPr>
              <p:cNvPr id="32" name="Oval 31"/>
              <p:cNvSpPr/>
              <p:nvPr/>
            </p:nvSpPr>
            <p:spPr>
              <a:xfrm>
                <a:off x="5943600" y="4724400"/>
                <a:ext cx="1066800" cy="381000"/>
              </a:xfrm>
              <a:prstGeom prst="ellipse">
                <a:avLst/>
              </a:prstGeom>
              <a:solidFill>
                <a:schemeClr val="accent2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Isosceles Triangle 32"/>
              <p:cNvSpPr/>
              <p:nvPr/>
            </p:nvSpPr>
            <p:spPr>
              <a:xfrm>
                <a:off x="6275696" y="3989696"/>
                <a:ext cx="373040" cy="609600"/>
              </a:xfrm>
              <a:prstGeom prst="triangle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Heart 33"/>
              <p:cNvSpPr/>
              <p:nvPr/>
            </p:nvSpPr>
            <p:spPr>
              <a:xfrm>
                <a:off x="5638800" y="3810000"/>
                <a:ext cx="381000" cy="381000"/>
              </a:xfrm>
              <a:prstGeom prst="heart">
                <a:avLst/>
              </a:prstGeom>
              <a:solidFill>
                <a:srgbClr val="7030A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Heart 34"/>
              <p:cNvSpPr/>
              <p:nvPr/>
            </p:nvSpPr>
            <p:spPr>
              <a:xfrm>
                <a:off x="6858000" y="3810000"/>
                <a:ext cx="381000" cy="381000"/>
              </a:xfrm>
              <a:prstGeom prst="heart">
                <a:avLst/>
              </a:prstGeom>
              <a:solidFill>
                <a:srgbClr val="7030A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" name="Oval 35"/>
              <p:cNvSpPr/>
              <p:nvPr/>
            </p:nvSpPr>
            <p:spPr>
              <a:xfrm>
                <a:off x="6019800" y="4876800"/>
                <a:ext cx="914400" cy="45719"/>
              </a:xfrm>
              <a:prstGeom prst="ellipse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40" name="Group 39"/>
          <p:cNvGrpSpPr/>
          <p:nvPr/>
        </p:nvGrpSpPr>
        <p:grpSpPr>
          <a:xfrm>
            <a:off x="685800" y="3200400"/>
            <a:ext cx="2590800" cy="2362200"/>
            <a:chOff x="685800" y="3200400"/>
            <a:chExt cx="2590800" cy="2362200"/>
          </a:xfrm>
        </p:grpSpPr>
        <p:sp>
          <p:nvSpPr>
            <p:cNvPr id="41" name="Oval 40"/>
            <p:cNvSpPr/>
            <p:nvPr/>
          </p:nvSpPr>
          <p:spPr>
            <a:xfrm>
              <a:off x="2286000" y="3200400"/>
              <a:ext cx="990600" cy="12192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Oval 41"/>
            <p:cNvSpPr/>
            <p:nvPr/>
          </p:nvSpPr>
          <p:spPr>
            <a:xfrm>
              <a:off x="685800" y="3200400"/>
              <a:ext cx="990600" cy="12192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Heart 42"/>
            <p:cNvSpPr/>
            <p:nvPr/>
          </p:nvSpPr>
          <p:spPr>
            <a:xfrm>
              <a:off x="1191904" y="3962400"/>
              <a:ext cx="381000" cy="381000"/>
            </a:xfrm>
            <a:prstGeom prst="heart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Heart 43"/>
            <p:cNvSpPr/>
            <p:nvPr/>
          </p:nvSpPr>
          <p:spPr>
            <a:xfrm>
              <a:off x="2411104" y="3962400"/>
              <a:ext cx="381000" cy="381000"/>
            </a:xfrm>
            <a:prstGeom prst="heart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Oval 44"/>
            <p:cNvSpPr/>
            <p:nvPr/>
          </p:nvSpPr>
          <p:spPr>
            <a:xfrm>
              <a:off x="838200" y="3505200"/>
              <a:ext cx="2362200" cy="2057400"/>
            </a:xfrm>
            <a:prstGeom prst="ellipse">
              <a:avLst/>
            </a:prstGeom>
            <a:solidFill>
              <a:schemeClr val="tx1">
                <a:alpha val="37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Oval 45"/>
            <p:cNvSpPr/>
            <p:nvPr/>
          </p:nvSpPr>
          <p:spPr>
            <a:xfrm>
              <a:off x="1496704" y="4876800"/>
              <a:ext cx="1066800" cy="381000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Isosceles Triangle 46"/>
            <p:cNvSpPr/>
            <p:nvPr/>
          </p:nvSpPr>
          <p:spPr>
            <a:xfrm>
              <a:off x="1828800" y="4142096"/>
              <a:ext cx="373040" cy="609600"/>
            </a:xfrm>
            <a:prstGeom prst="triangle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Oval 47"/>
            <p:cNvSpPr/>
            <p:nvPr/>
          </p:nvSpPr>
          <p:spPr>
            <a:xfrm>
              <a:off x="1572904" y="5029200"/>
              <a:ext cx="914400" cy="45719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9" name="Group 48"/>
          <p:cNvGrpSpPr/>
          <p:nvPr/>
        </p:nvGrpSpPr>
        <p:grpSpPr>
          <a:xfrm>
            <a:off x="7772400" y="0"/>
            <a:ext cx="914400" cy="838200"/>
            <a:chOff x="5029200" y="3124200"/>
            <a:chExt cx="2667000" cy="2362200"/>
          </a:xfrm>
        </p:grpSpPr>
        <p:grpSp>
          <p:nvGrpSpPr>
            <p:cNvPr id="50" name="Group 22"/>
            <p:cNvGrpSpPr/>
            <p:nvPr/>
          </p:nvGrpSpPr>
          <p:grpSpPr>
            <a:xfrm>
              <a:off x="5029200" y="3124200"/>
              <a:ext cx="2667000" cy="2362200"/>
              <a:chOff x="5029200" y="3124200"/>
              <a:chExt cx="2667000" cy="2362200"/>
            </a:xfrm>
          </p:grpSpPr>
          <p:sp>
            <p:nvSpPr>
              <p:cNvPr id="57" name="Oval 56"/>
              <p:cNvSpPr/>
              <p:nvPr/>
            </p:nvSpPr>
            <p:spPr>
              <a:xfrm>
                <a:off x="6705600" y="3124200"/>
                <a:ext cx="990600" cy="12192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8" name="Oval 57"/>
              <p:cNvSpPr/>
              <p:nvPr/>
            </p:nvSpPr>
            <p:spPr>
              <a:xfrm>
                <a:off x="5029200" y="3200400"/>
                <a:ext cx="990600" cy="12192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9" name="Oval 58"/>
              <p:cNvSpPr/>
              <p:nvPr/>
            </p:nvSpPr>
            <p:spPr>
              <a:xfrm>
                <a:off x="5257800" y="3429000"/>
                <a:ext cx="2362200" cy="20574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1" name="Group 42"/>
            <p:cNvGrpSpPr/>
            <p:nvPr/>
          </p:nvGrpSpPr>
          <p:grpSpPr>
            <a:xfrm>
              <a:off x="5638800" y="3810000"/>
              <a:ext cx="1600200" cy="1295400"/>
              <a:chOff x="5638800" y="3810000"/>
              <a:chExt cx="1600200" cy="1295400"/>
            </a:xfrm>
          </p:grpSpPr>
          <p:sp>
            <p:nvSpPr>
              <p:cNvPr id="52" name="Oval 51"/>
              <p:cNvSpPr/>
              <p:nvPr/>
            </p:nvSpPr>
            <p:spPr>
              <a:xfrm>
                <a:off x="5943600" y="4724400"/>
                <a:ext cx="1066800" cy="381000"/>
              </a:xfrm>
              <a:prstGeom prst="ellipse">
                <a:avLst/>
              </a:prstGeom>
              <a:solidFill>
                <a:schemeClr val="accent2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3" name="Isosceles Triangle 52"/>
              <p:cNvSpPr/>
              <p:nvPr/>
            </p:nvSpPr>
            <p:spPr>
              <a:xfrm>
                <a:off x="6275696" y="3989696"/>
                <a:ext cx="373040" cy="609600"/>
              </a:xfrm>
              <a:prstGeom prst="triangle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" name="Heart 53"/>
              <p:cNvSpPr/>
              <p:nvPr/>
            </p:nvSpPr>
            <p:spPr>
              <a:xfrm>
                <a:off x="5638800" y="3810000"/>
                <a:ext cx="381000" cy="381000"/>
              </a:xfrm>
              <a:prstGeom prst="heart">
                <a:avLst/>
              </a:prstGeom>
              <a:solidFill>
                <a:srgbClr val="7030A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5" name="Heart 54"/>
              <p:cNvSpPr/>
              <p:nvPr/>
            </p:nvSpPr>
            <p:spPr>
              <a:xfrm>
                <a:off x="6858000" y="3810000"/>
                <a:ext cx="381000" cy="381000"/>
              </a:xfrm>
              <a:prstGeom prst="heart">
                <a:avLst/>
              </a:prstGeom>
              <a:solidFill>
                <a:srgbClr val="7030A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6" name="Oval 55"/>
              <p:cNvSpPr/>
              <p:nvPr/>
            </p:nvSpPr>
            <p:spPr>
              <a:xfrm>
                <a:off x="6019800" y="4876800"/>
                <a:ext cx="914400" cy="45719"/>
              </a:xfrm>
              <a:prstGeom prst="ellipse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19"/>
          <p:cNvSpPr txBox="1"/>
          <p:nvPr/>
        </p:nvSpPr>
        <p:spPr>
          <a:xfrm>
            <a:off x="990600" y="0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chemeClr val="bg1"/>
                </a:solidFill>
              </a:rPr>
              <a:t>CSE 403: Computer Graphics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4800" y="914400"/>
            <a:ext cx="4419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u="sng" dirty="0" smtClean="0"/>
              <a:t>HIDDEN SURFACE:</a:t>
            </a:r>
            <a:endParaRPr lang="en-US" sz="2000" b="1" u="sng" dirty="0"/>
          </a:p>
        </p:txBody>
      </p:sp>
      <p:sp>
        <p:nvSpPr>
          <p:cNvPr id="9" name="TextBox 8"/>
          <p:cNvSpPr txBox="1"/>
          <p:nvPr/>
        </p:nvSpPr>
        <p:spPr>
          <a:xfrm>
            <a:off x="2514600" y="6553200"/>
            <a:ext cx="358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Prof. Dr. A. H. M. </a:t>
            </a:r>
            <a:r>
              <a:rPr lang="en-US" dirty="0" err="1" smtClean="0">
                <a:solidFill>
                  <a:schemeClr val="bg1"/>
                </a:solidFill>
              </a:rPr>
              <a:t>Kamal</a:t>
            </a:r>
            <a:r>
              <a:rPr lang="en-US" dirty="0" smtClean="0">
                <a:solidFill>
                  <a:schemeClr val="bg1"/>
                </a:solidFill>
              </a:rPr>
              <a:t>, CSE, JKKNIU</a:t>
            </a:r>
            <a:endParaRPr lang="en-US" dirty="0">
              <a:solidFill>
                <a:schemeClr val="bg1"/>
              </a:solidFill>
            </a:endParaRPr>
          </a:p>
        </p:txBody>
      </p:sp>
      <p:grpSp>
        <p:nvGrpSpPr>
          <p:cNvPr id="25" name="Group 24"/>
          <p:cNvGrpSpPr/>
          <p:nvPr/>
        </p:nvGrpSpPr>
        <p:grpSpPr>
          <a:xfrm>
            <a:off x="7772400" y="0"/>
            <a:ext cx="914400" cy="838200"/>
            <a:chOff x="5029200" y="3124200"/>
            <a:chExt cx="2667000" cy="2362200"/>
          </a:xfrm>
        </p:grpSpPr>
        <p:grpSp>
          <p:nvGrpSpPr>
            <p:cNvPr id="26" name="Group 22"/>
            <p:cNvGrpSpPr/>
            <p:nvPr/>
          </p:nvGrpSpPr>
          <p:grpSpPr>
            <a:xfrm>
              <a:off x="5029200" y="3124200"/>
              <a:ext cx="2667000" cy="2362200"/>
              <a:chOff x="5029200" y="3124200"/>
              <a:chExt cx="2667000" cy="2362200"/>
            </a:xfrm>
          </p:grpSpPr>
          <p:sp>
            <p:nvSpPr>
              <p:cNvPr id="33" name="Oval 32"/>
              <p:cNvSpPr/>
              <p:nvPr/>
            </p:nvSpPr>
            <p:spPr>
              <a:xfrm>
                <a:off x="6705600" y="3124200"/>
                <a:ext cx="990600" cy="12192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Oval 33"/>
              <p:cNvSpPr/>
              <p:nvPr/>
            </p:nvSpPr>
            <p:spPr>
              <a:xfrm>
                <a:off x="5029200" y="3200400"/>
                <a:ext cx="990600" cy="12192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Oval 34"/>
              <p:cNvSpPr/>
              <p:nvPr/>
            </p:nvSpPr>
            <p:spPr>
              <a:xfrm>
                <a:off x="5257800" y="3429000"/>
                <a:ext cx="2362200" cy="20574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7" name="Group 42"/>
            <p:cNvGrpSpPr/>
            <p:nvPr/>
          </p:nvGrpSpPr>
          <p:grpSpPr>
            <a:xfrm>
              <a:off x="5638800" y="3810000"/>
              <a:ext cx="1600200" cy="1295400"/>
              <a:chOff x="5638800" y="3810000"/>
              <a:chExt cx="1600200" cy="1295400"/>
            </a:xfrm>
          </p:grpSpPr>
          <p:sp>
            <p:nvSpPr>
              <p:cNvPr id="28" name="Oval 27"/>
              <p:cNvSpPr/>
              <p:nvPr/>
            </p:nvSpPr>
            <p:spPr>
              <a:xfrm>
                <a:off x="5943600" y="4724400"/>
                <a:ext cx="1066800" cy="381000"/>
              </a:xfrm>
              <a:prstGeom prst="ellipse">
                <a:avLst/>
              </a:prstGeom>
              <a:solidFill>
                <a:schemeClr val="accent2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Isosceles Triangle 28"/>
              <p:cNvSpPr/>
              <p:nvPr/>
            </p:nvSpPr>
            <p:spPr>
              <a:xfrm>
                <a:off x="6275696" y="3989696"/>
                <a:ext cx="373040" cy="609600"/>
              </a:xfrm>
              <a:prstGeom prst="triangle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Heart 29"/>
              <p:cNvSpPr/>
              <p:nvPr/>
            </p:nvSpPr>
            <p:spPr>
              <a:xfrm>
                <a:off x="5638800" y="3810000"/>
                <a:ext cx="381000" cy="381000"/>
              </a:xfrm>
              <a:prstGeom prst="heart">
                <a:avLst/>
              </a:prstGeom>
              <a:solidFill>
                <a:srgbClr val="7030A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Heart 30"/>
              <p:cNvSpPr/>
              <p:nvPr/>
            </p:nvSpPr>
            <p:spPr>
              <a:xfrm>
                <a:off x="6858000" y="3810000"/>
                <a:ext cx="381000" cy="381000"/>
              </a:xfrm>
              <a:prstGeom prst="heart">
                <a:avLst/>
              </a:prstGeom>
              <a:solidFill>
                <a:srgbClr val="7030A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Oval 31"/>
              <p:cNvSpPr/>
              <p:nvPr/>
            </p:nvSpPr>
            <p:spPr>
              <a:xfrm>
                <a:off x="6019800" y="4876800"/>
                <a:ext cx="914400" cy="45719"/>
              </a:xfrm>
              <a:prstGeom prst="ellipse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pic>
        <p:nvPicPr>
          <p:cNvPr id="2050" name="Picture 2" descr="Z-Buffer Method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90800" y="3124200"/>
            <a:ext cx="4657725" cy="3200401"/>
          </a:xfrm>
          <a:prstGeom prst="rect">
            <a:avLst/>
          </a:prstGeom>
          <a:noFill/>
        </p:spPr>
      </p:pic>
      <p:sp>
        <p:nvSpPr>
          <p:cNvPr id="17" name="TextBox 16"/>
          <p:cNvSpPr txBox="1"/>
          <p:nvPr/>
        </p:nvSpPr>
        <p:spPr>
          <a:xfrm>
            <a:off x="457200" y="1447800"/>
            <a:ext cx="85344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/>
              <a:t>Depth Buffer (Z-Buffer) </a:t>
            </a:r>
            <a:r>
              <a:rPr lang="en-US" u="sng" dirty="0" smtClean="0"/>
              <a:t>Method of hidden surface removal:</a:t>
            </a:r>
          </a:p>
          <a:p>
            <a:endParaRPr lang="en-US" dirty="0" smtClean="0"/>
          </a:p>
          <a:p>
            <a:r>
              <a:rPr lang="en-US" dirty="0" smtClean="0"/>
              <a:t>This </a:t>
            </a:r>
            <a:r>
              <a:rPr lang="en-US" dirty="0" smtClean="0"/>
              <a:t>method is developed by </a:t>
            </a:r>
            <a:r>
              <a:rPr lang="en-US" dirty="0" err="1" smtClean="0"/>
              <a:t>Cutmull</a:t>
            </a:r>
            <a:r>
              <a:rPr lang="en-US" dirty="0" smtClean="0"/>
              <a:t>. It is an image-space approach. The basic idea is to test the Z-depth of each surface to determine the closest (visible) surface.</a:t>
            </a:r>
          </a:p>
          <a:p>
            <a:r>
              <a:rPr lang="en-US" dirty="0" smtClean="0"/>
              <a:t>In this method each surface is processed separately one pixel position at a time across the surface. The depth values for a pixel are compared and the closest (smallest z) surface determines the color to be displayed in the frame buffer.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19"/>
          <p:cNvSpPr txBox="1"/>
          <p:nvPr/>
        </p:nvSpPr>
        <p:spPr>
          <a:xfrm>
            <a:off x="990600" y="0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chemeClr val="bg1"/>
                </a:solidFill>
              </a:rPr>
              <a:t>CSE 403: Computer Graphics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4800" y="914400"/>
            <a:ext cx="4419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u="sng" dirty="0" smtClean="0"/>
              <a:t>HIDDEN SURFACE:</a:t>
            </a:r>
            <a:endParaRPr lang="en-US" sz="2000" b="1" u="sng" dirty="0"/>
          </a:p>
        </p:txBody>
      </p:sp>
      <p:sp>
        <p:nvSpPr>
          <p:cNvPr id="9" name="TextBox 8"/>
          <p:cNvSpPr txBox="1"/>
          <p:nvPr/>
        </p:nvSpPr>
        <p:spPr>
          <a:xfrm>
            <a:off x="2514600" y="6553200"/>
            <a:ext cx="358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Prof. Dr. A. H. M. </a:t>
            </a:r>
            <a:r>
              <a:rPr lang="en-US" dirty="0" err="1" smtClean="0">
                <a:solidFill>
                  <a:schemeClr val="bg1"/>
                </a:solidFill>
              </a:rPr>
              <a:t>Kamal</a:t>
            </a:r>
            <a:r>
              <a:rPr lang="en-US" dirty="0" smtClean="0">
                <a:solidFill>
                  <a:schemeClr val="bg1"/>
                </a:solidFill>
              </a:rPr>
              <a:t>, CSE, JKKNIU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57200" y="1447800"/>
            <a:ext cx="85344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/>
              <a:t>Depth Buffer (Z-Buffer) </a:t>
            </a:r>
            <a:r>
              <a:rPr lang="en-US" u="sng" dirty="0" smtClean="0"/>
              <a:t>Method of hidden surface removal:</a:t>
            </a:r>
          </a:p>
          <a:p>
            <a:endParaRPr lang="en-US" dirty="0" smtClean="0"/>
          </a:p>
          <a:p>
            <a:r>
              <a:rPr lang="en-US" b="1" dirty="0" smtClean="0"/>
              <a:t>Depth buffer</a:t>
            </a:r>
            <a:r>
              <a:rPr lang="en-US" dirty="0" smtClean="0"/>
              <a:t> is used to store depth values for (x, y) position, as surfaces are processed (0 ≤ depth ≤ 1).</a:t>
            </a:r>
          </a:p>
          <a:p>
            <a:r>
              <a:rPr lang="en-US" dirty="0" smtClean="0"/>
              <a:t>The </a:t>
            </a:r>
            <a:r>
              <a:rPr lang="en-US" b="1" dirty="0" smtClean="0"/>
              <a:t>frame buffer</a:t>
            </a:r>
            <a:r>
              <a:rPr lang="en-US" dirty="0" smtClean="0"/>
              <a:t> is used to store the intensity value of color value at each position (x, y).</a:t>
            </a:r>
          </a:p>
          <a:p>
            <a:r>
              <a:rPr lang="en-US" dirty="0" smtClean="0"/>
              <a:t>The z-coordinates are usually normalized to the range [0, 1]. The 0 value for z-coordinate indicates back clipping pane and 1 value for z-coordinates indicates front clipping pane.</a:t>
            </a:r>
            <a:endParaRPr lang="en-US" dirty="0"/>
          </a:p>
        </p:txBody>
      </p:sp>
      <p:grpSp>
        <p:nvGrpSpPr>
          <p:cNvPr id="2" name="Group 24"/>
          <p:cNvGrpSpPr/>
          <p:nvPr/>
        </p:nvGrpSpPr>
        <p:grpSpPr>
          <a:xfrm>
            <a:off x="7772400" y="0"/>
            <a:ext cx="914400" cy="838200"/>
            <a:chOff x="5029200" y="3124200"/>
            <a:chExt cx="2667000" cy="2362200"/>
          </a:xfrm>
        </p:grpSpPr>
        <p:grpSp>
          <p:nvGrpSpPr>
            <p:cNvPr id="3" name="Group 22"/>
            <p:cNvGrpSpPr/>
            <p:nvPr/>
          </p:nvGrpSpPr>
          <p:grpSpPr>
            <a:xfrm>
              <a:off x="5029200" y="3124200"/>
              <a:ext cx="2667000" cy="2362200"/>
              <a:chOff x="5029200" y="3124200"/>
              <a:chExt cx="2667000" cy="2362200"/>
            </a:xfrm>
          </p:grpSpPr>
          <p:sp>
            <p:nvSpPr>
              <p:cNvPr id="33" name="Oval 32"/>
              <p:cNvSpPr/>
              <p:nvPr/>
            </p:nvSpPr>
            <p:spPr>
              <a:xfrm>
                <a:off x="6705600" y="3124200"/>
                <a:ext cx="990600" cy="12192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Oval 33"/>
              <p:cNvSpPr/>
              <p:nvPr/>
            </p:nvSpPr>
            <p:spPr>
              <a:xfrm>
                <a:off x="5029200" y="3200400"/>
                <a:ext cx="990600" cy="12192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Oval 34"/>
              <p:cNvSpPr/>
              <p:nvPr/>
            </p:nvSpPr>
            <p:spPr>
              <a:xfrm>
                <a:off x="5257800" y="3429000"/>
                <a:ext cx="2362200" cy="20574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" name="Group 42"/>
            <p:cNvGrpSpPr/>
            <p:nvPr/>
          </p:nvGrpSpPr>
          <p:grpSpPr>
            <a:xfrm>
              <a:off x="5638800" y="3810000"/>
              <a:ext cx="1600200" cy="1295400"/>
              <a:chOff x="5638800" y="3810000"/>
              <a:chExt cx="1600200" cy="1295400"/>
            </a:xfrm>
          </p:grpSpPr>
          <p:sp>
            <p:nvSpPr>
              <p:cNvPr id="28" name="Oval 27"/>
              <p:cNvSpPr/>
              <p:nvPr/>
            </p:nvSpPr>
            <p:spPr>
              <a:xfrm>
                <a:off x="5943600" y="4724400"/>
                <a:ext cx="1066800" cy="381000"/>
              </a:xfrm>
              <a:prstGeom prst="ellipse">
                <a:avLst/>
              </a:prstGeom>
              <a:solidFill>
                <a:schemeClr val="accent2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Isosceles Triangle 28"/>
              <p:cNvSpPr/>
              <p:nvPr/>
            </p:nvSpPr>
            <p:spPr>
              <a:xfrm>
                <a:off x="6275696" y="3989696"/>
                <a:ext cx="373040" cy="609600"/>
              </a:xfrm>
              <a:prstGeom prst="triangle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Heart 29"/>
              <p:cNvSpPr/>
              <p:nvPr/>
            </p:nvSpPr>
            <p:spPr>
              <a:xfrm>
                <a:off x="5638800" y="3810000"/>
                <a:ext cx="381000" cy="381000"/>
              </a:xfrm>
              <a:prstGeom prst="heart">
                <a:avLst/>
              </a:prstGeom>
              <a:solidFill>
                <a:srgbClr val="7030A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Heart 30"/>
              <p:cNvSpPr/>
              <p:nvPr/>
            </p:nvSpPr>
            <p:spPr>
              <a:xfrm>
                <a:off x="6858000" y="3810000"/>
                <a:ext cx="381000" cy="381000"/>
              </a:xfrm>
              <a:prstGeom prst="heart">
                <a:avLst/>
              </a:prstGeom>
              <a:solidFill>
                <a:srgbClr val="7030A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Oval 31"/>
              <p:cNvSpPr/>
              <p:nvPr/>
            </p:nvSpPr>
            <p:spPr>
              <a:xfrm>
                <a:off x="6019800" y="4876800"/>
                <a:ext cx="914400" cy="45719"/>
              </a:xfrm>
              <a:prstGeom prst="ellipse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pic>
        <p:nvPicPr>
          <p:cNvPr id="2050" name="Picture 2" descr="Z-Buffer Method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50710" y="3352800"/>
            <a:ext cx="4297816" cy="29531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19"/>
          <p:cNvSpPr txBox="1"/>
          <p:nvPr/>
        </p:nvSpPr>
        <p:spPr>
          <a:xfrm>
            <a:off x="990600" y="0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chemeClr val="bg1"/>
                </a:solidFill>
              </a:rPr>
              <a:t>CSE 403: Computer Graphics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4800" y="914400"/>
            <a:ext cx="4419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u="sng" dirty="0" smtClean="0"/>
              <a:t>HIDDEN SURFACE:</a:t>
            </a:r>
            <a:endParaRPr lang="en-US" sz="2000" b="1" u="sng" dirty="0"/>
          </a:p>
        </p:txBody>
      </p:sp>
      <p:sp>
        <p:nvSpPr>
          <p:cNvPr id="9" name="TextBox 8"/>
          <p:cNvSpPr txBox="1"/>
          <p:nvPr/>
        </p:nvSpPr>
        <p:spPr>
          <a:xfrm>
            <a:off x="2514600" y="6553200"/>
            <a:ext cx="358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Prof. Dr. A. H. M. </a:t>
            </a:r>
            <a:r>
              <a:rPr lang="en-US" dirty="0" err="1" smtClean="0">
                <a:solidFill>
                  <a:schemeClr val="bg1"/>
                </a:solidFill>
              </a:rPr>
              <a:t>Kamal</a:t>
            </a:r>
            <a:r>
              <a:rPr lang="en-US" dirty="0" smtClean="0">
                <a:solidFill>
                  <a:schemeClr val="bg1"/>
                </a:solidFill>
              </a:rPr>
              <a:t>, CSE, JKKNIU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57200" y="1447800"/>
            <a:ext cx="85344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/>
              <a:t>Depth Buffer (Z-Buffer) </a:t>
            </a:r>
            <a:r>
              <a:rPr lang="en-US" u="sng" dirty="0" smtClean="0"/>
              <a:t>Method of hidden surface removal:</a:t>
            </a:r>
          </a:p>
          <a:p>
            <a:endParaRPr lang="en-US" dirty="0" smtClean="0"/>
          </a:p>
          <a:p>
            <a:r>
              <a:rPr lang="en-US" dirty="0" smtClean="0"/>
              <a:t>Algorithm</a:t>
            </a:r>
          </a:p>
          <a:p>
            <a:r>
              <a:rPr lang="en-US" b="1" dirty="0" smtClean="0"/>
              <a:t>Step-1</a:t>
            </a:r>
            <a:r>
              <a:rPr lang="en-US" dirty="0" smtClean="0"/>
              <a:t> − Set the buffer values −</a:t>
            </a:r>
          </a:p>
          <a:p>
            <a:r>
              <a:rPr lang="en-US" dirty="0" err="1" smtClean="0"/>
              <a:t>Depthbuffer</a:t>
            </a:r>
            <a:r>
              <a:rPr lang="en-US" dirty="0" smtClean="0"/>
              <a:t> (x, y) = 0</a:t>
            </a:r>
          </a:p>
          <a:p>
            <a:r>
              <a:rPr lang="en-US" dirty="0" err="1" smtClean="0"/>
              <a:t>Framebuffer</a:t>
            </a:r>
            <a:r>
              <a:rPr lang="en-US" dirty="0" smtClean="0"/>
              <a:t> (x, y) = background color</a:t>
            </a:r>
          </a:p>
          <a:p>
            <a:endParaRPr lang="en-US" dirty="0"/>
          </a:p>
        </p:txBody>
      </p:sp>
      <p:grpSp>
        <p:nvGrpSpPr>
          <p:cNvPr id="2" name="Group 24"/>
          <p:cNvGrpSpPr/>
          <p:nvPr/>
        </p:nvGrpSpPr>
        <p:grpSpPr>
          <a:xfrm>
            <a:off x="7772400" y="0"/>
            <a:ext cx="914400" cy="838200"/>
            <a:chOff x="5029200" y="3124200"/>
            <a:chExt cx="2667000" cy="2362200"/>
          </a:xfrm>
        </p:grpSpPr>
        <p:grpSp>
          <p:nvGrpSpPr>
            <p:cNvPr id="3" name="Group 22"/>
            <p:cNvGrpSpPr/>
            <p:nvPr/>
          </p:nvGrpSpPr>
          <p:grpSpPr>
            <a:xfrm>
              <a:off x="5029200" y="3124200"/>
              <a:ext cx="2667000" cy="2362200"/>
              <a:chOff x="5029200" y="3124200"/>
              <a:chExt cx="2667000" cy="2362200"/>
            </a:xfrm>
          </p:grpSpPr>
          <p:sp>
            <p:nvSpPr>
              <p:cNvPr id="33" name="Oval 32"/>
              <p:cNvSpPr/>
              <p:nvPr/>
            </p:nvSpPr>
            <p:spPr>
              <a:xfrm>
                <a:off x="6705600" y="3124200"/>
                <a:ext cx="990600" cy="12192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Oval 33"/>
              <p:cNvSpPr/>
              <p:nvPr/>
            </p:nvSpPr>
            <p:spPr>
              <a:xfrm>
                <a:off x="5029200" y="3200400"/>
                <a:ext cx="990600" cy="12192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Oval 34"/>
              <p:cNvSpPr/>
              <p:nvPr/>
            </p:nvSpPr>
            <p:spPr>
              <a:xfrm>
                <a:off x="5257800" y="3429000"/>
                <a:ext cx="2362200" cy="20574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" name="Group 42"/>
            <p:cNvGrpSpPr/>
            <p:nvPr/>
          </p:nvGrpSpPr>
          <p:grpSpPr>
            <a:xfrm>
              <a:off x="5638800" y="3810000"/>
              <a:ext cx="1600200" cy="1295400"/>
              <a:chOff x="5638800" y="3810000"/>
              <a:chExt cx="1600200" cy="1295400"/>
            </a:xfrm>
          </p:grpSpPr>
          <p:sp>
            <p:nvSpPr>
              <p:cNvPr id="28" name="Oval 27"/>
              <p:cNvSpPr/>
              <p:nvPr/>
            </p:nvSpPr>
            <p:spPr>
              <a:xfrm>
                <a:off x="5943600" y="4724400"/>
                <a:ext cx="1066800" cy="381000"/>
              </a:xfrm>
              <a:prstGeom prst="ellipse">
                <a:avLst/>
              </a:prstGeom>
              <a:solidFill>
                <a:schemeClr val="accent2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Isosceles Triangle 28"/>
              <p:cNvSpPr/>
              <p:nvPr/>
            </p:nvSpPr>
            <p:spPr>
              <a:xfrm>
                <a:off x="6275696" y="3989696"/>
                <a:ext cx="373040" cy="609600"/>
              </a:xfrm>
              <a:prstGeom prst="triangle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Heart 29"/>
              <p:cNvSpPr/>
              <p:nvPr/>
            </p:nvSpPr>
            <p:spPr>
              <a:xfrm>
                <a:off x="5638800" y="3810000"/>
                <a:ext cx="381000" cy="381000"/>
              </a:xfrm>
              <a:prstGeom prst="heart">
                <a:avLst/>
              </a:prstGeom>
              <a:solidFill>
                <a:srgbClr val="7030A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Heart 30"/>
              <p:cNvSpPr/>
              <p:nvPr/>
            </p:nvSpPr>
            <p:spPr>
              <a:xfrm>
                <a:off x="6858000" y="3810000"/>
                <a:ext cx="381000" cy="381000"/>
              </a:xfrm>
              <a:prstGeom prst="heart">
                <a:avLst/>
              </a:prstGeom>
              <a:solidFill>
                <a:srgbClr val="7030A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Oval 31"/>
              <p:cNvSpPr/>
              <p:nvPr/>
            </p:nvSpPr>
            <p:spPr>
              <a:xfrm>
                <a:off x="6019800" y="4876800"/>
                <a:ext cx="914400" cy="45719"/>
              </a:xfrm>
              <a:prstGeom prst="ellipse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pic>
        <p:nvPicPr>
          <p:cNvPr id="2050" name="Picture 2" descr="Z-Buffer Method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" y="3886200"/>
            <a:ext cx="3881429" cy="2667000"/>
          </a:xfrm>
          <a:prstGeom prst="rect">
            <a:avLst/>
          </a:prstGeom>
          <a:noFill/>
        </p:spPr>
      </p:pic>
      <p:sp>
        <p:nvSpPr>
          <p:cNvPr id="18" name="Rectangle 17"/>
          <p:cNvSpPr/>
          <p:nvPr/>
        </p:nvSpPr>
        <p:spPr>
          <a:xfrm>
            <a:off x="4267200" y="2235875"/>
            <a:ext cx="45720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Step-2</a:t>
            </a:r>
            <a:r>
              <a:rPr lang="en-US" dirty="0" smtClean="0"/>
              <a:t> − Process each polygon (One at a time)</a:t>
            </a:r>
          </a:p>
          <a:p>
            <a:r>
              <a:rPr lang="en-US" dirty="0" smtClean="0"/>
              <a:t>For each projected (x, y) pixel position of a polygon, calculate depth z.</a:t>
            </a:r>
          </a:p>
          <a:p>
            <a:r>
              <a:rPr lang="en-US" dirty="0" smtClean="0"/>
              <a:t>If </a:t>
            </a:r>
            <a:r>
              <a:rPr lang="en-US" dirty="0" smtClean="0"/>
              <a:t>z </a:t>
            </a:r>
            <a:r>
              <a:rPr lang="en-US" dirty="0" smtClean="0"/>
              <a:t>&gt; </a:t>
            </a:r>
            <a:r>
              <a:rPr lang="en-US" dirty="0" err="1" smtClean="0"/>
              <a:t>depthbuffer</a:t>
            </a:r>
            <a:r>
              <a:rPr lang="en-US" dirty="0" smtClean="0"/>
              <a:t> (x, y)</a:t>
            </a:r>
          </a:p>
          <a:p>
            <a:r>
              <a:rPr lang="en-US" dirty="0" smtClean="0"/>
              <a:t>Compute surface color,</a:t>
            </a:r>
          </a:p>
          <a:p>
            <a:r>
              <a:rPr lang="en-US" dirty="0" smtClean="0"/>
              <a:t>set </a:t>
            </a:r>
            <a:r>
              <a:rPr lang="en-US" dirty="0" err="1" smtClean="0"/>
              <a:t>depthbuffer</a:t>
            </a:r>
            <a:r>
              <a:rPr lang="en-US" dirty="0" smtClean="0"/>
              <a:t> (x, y) = z,</a:t>
            </a:r>
          </a:p>
          <a:p>
            <a:r>
              <a:rPr lang="en-US" dirty="0" err="1" smtClean="0"/>
              <a:t>framebuffer</a:t>
            </a:r>
            <a:r>
              <a:rPr lang="en-US" dirty="0" smtClean="0"/>
              <a:t> (x, y) = </a:t>
            </a:r>
            <a:r>
              <a:rPr lang="en-US" dirty="0" err="1" smtClean="0"/>
              <a:t>surfacecolor</a:t>
            </a:r>
            <a:r>
              <a:rPr lang="en-US" dirty="0" smtClean="0"/>
              <a:t> (x, y)</a:t>
            </a:r>
            <a:endParaRPr lang="en-US" dirty="0"/>
          </a:p>
        </p:txBody>
      </p:sp>
      <p:grpSp>
        <p:nvGrpSpPr>
          <p:cNvPr id="49" name="Group 48"/>
          <p:cNvGrpSpPr/>
          <p:nvPr/>
        </p:nvGrpSpPr>
        <p:grpSpPr>
          <a:xfrm>
            <a:off x="6629400" y="1066800"/>
            <a:ext cx="2362200" cy="838200"/>
            <a:chOff x="533400" y="3352800"/>
            <a:chExt cx="2362200" cy="838200"/>
          </a:xfrm>
        </p:grpSpPr>
        <p:grpSp>
          <p:nvGrpSpPr>
            <p:cNvPr id="19" name="Group 24"/>
            <p:cNvGrpSpPr/>
            <p:nvPr/>
          </p:nvGrpSpPr>
          <p:grpSpPr>
            <a:xfrm>
              <a:off x="1981200" y="3352800"/>
              <a:ext cx="914400" cy="838200"/>
              <a:chOff x="5029200" y="3124200"/>
              <a:chExt cx="2667000" cy="2362200"/>
            </a:xfrm>
          </p:grpSpPr>
          <p:grpSp>
            <p:nvGrpSpPr>
              <p:cNvPr id="21" name="Group 22"/>
              <p:cNvGrpSpPr/>
              <p:nvPr/>
            </p:nvGrpSpPr>
            <p:grpSpPr>
              <a:xfrm>
                <a:off x="5029200" y="3124200"/>
                <a:ext cx="2667000" cy="2362200"/>
                <a:chOff x="5029200" y="3124200"/>
                <a:chExt cx="2667000" cy="2362200"/>
              </a:xfrm>
            </p:grpSpPr>
            <p:sp>
              <p:nvSpPr>
                <p:cNvPr id="36" name="Oval 35"/>
                <p:cNvSpPr/>
                <p:nvPr/>
              </p:nvSpPr>
              <p:spPr>
                <a:xfrm>
                  <a:off x="6705600" y="3124200"/>
                  <a:ext cx="990600" cy="12192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7" name="Oval 36"/>
                <p:cNvSpPr/>
                <p:nvPr/>
              </p:nvSpPr>
              <p:spPr>
                <a:xfrm>
                  <a:off x="5029200" y="3200400"/>
                  <a:ext cx="990600" cy="12192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8" name="Oval 37"/>
                <p:cNvSpPr/>
                <p:nvPr/>
              </p:nvSpPr>
              <p:spPr>
                <a:xfrm>
                  <a:off x="5257800" y="3429000"/>
                  <a:ext cx="2362200" cy="2057400"/>
                </a:xfrm>
                <a:prstGeom prst="ellipse">
                  <a:avLst/>
                </a:prstGeom>
                <a:solidFill>
                  <a:schemeClr val="bg1">
                    <a:lumMod val="65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2" name="Group 42"/>
              <p:cNvGrpSpPr/>
              <p:nvPr/>
            </p:nvGrpSpPr>
            <p:grpSpPr>
              <a:xfrm>
                <a:off x="5638800" y="3810000"/>
                <a:ext cx="1600200" cy="1295400"/>
                <a:chOff x="5638800" y="3810000"/>
                <a:chExt cx="1600200" cy="1295400"/>
              </a:xfrm>
            </p:grpSpPr>
            <p:sp>
              <p:nvSpPr>
                <p:cNvPr id="23" name="Oval 22"/>
                <p:cNvSpPr/>
                <p:nvPr/>
              </p:nvSpPr>
              <p:spPr>
                <a:xfrm>
                  <a:off x="5943600" y="4724400"/>
                  <a:ext cx="1066800" cy="381000"/>
                </a:xfrm>
                <a:prstGeom prst="ellipse">
                  <a:avLst/>
                </a:prstGeom>
                <a:solidFill>
                  <a:schemeClr val="accent2">
                    <a:lumMod val="75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4" name="Isosceles Triangle 23"/>
                <p:cNvSpPr/>
                <p:nvPr/>
              </p:nvSpPr>
              <p:spPr>
                <a:xfrm>
                  <a:off x="6275696" y="3989696"/>
                  <a:ext cx="373040" cy="609600"/>
                </a:xfrm>
                <a:prstGeom prst="triangl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5" name="Heart 24"/>
                <p:cNvSpPr/>
                <p:nvPr/>
              </p:nvSpPr>
              <p:spPr>
                <a:xfrm>
                  <a:off x="5638800" y="3810000"/>
                  <a:ext cx="381000" cy="381000"/>
                </a:xfrm>
                <a:prstGeom prst="heart">
                  <a:avLst/>
                </a:prstGeom>
                <a:solidFill>
                  <a:srgbClr val="7030A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6" name="Heart 25"/>
                <p:cNvSpPr/>
                <p:nvPr/>
              </p:nvSpPr>
              <p:spPr>
                <a:xfrm>
                  <a:off x="6858000" y="3810000"/>
                  <a:ext cx="381000" cy="381000"/>
                </a:xfrm>
                <a:prstGeom prst="heart">
                  <a:avLst/>
                </a:prstGeom>
                <a:solidFill>
                  <a:srgbClr val="7030A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7" name="Oval 26"/>
                <p:cNvSpPr/>
                <p:nvPr/>
              </p:nvSpPr>
              <p:spPr>
                <a:xfrm>
                  <a:off x="6019800" y="4876800"/>
                  <a:ext cx="914400" cy="45719"/>
                </a:xfrm>
                <a:prstGeom prst="ellipse">
                  <a:avLst/>
                </a:prstGeom>
                <a:solidFill>
                  <a:schemeClr val="accent2">
                    <a:lumMod val="75000"/>
                  </a:schemeClr>
                </a:solidFill>
                <a:ln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39" name="Group 38"/>
            <p:cNvGrpSpPr/>
            <p:nvPr/>
          </p:nvGrpSpPr>
          <p:grpSpPr>
            <a:xfrm>
              <a:off x="533400" y="3352800"/>
              <a:ext cx="914400" cy="838200"/>
              <a:chOff x="685800" y="3200400"/>
              <a:chExt cx="2590800" cy="2362200"/>
            </a:xfrm>
          </p:grpSpPr>
          <p:sp>
            <p:nvSpPr>
              <p:cNvPr id="40" name="Oval 39"/>
              <p:cNvSpPr/>
              <p:nvPr/>
            </p:nvSpPr>
            <p:spPr>
              <a:xfrm>
                <a:off x="2286000" y="3200400"/>
                <a:ext cx="990600" cy="12192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Oval 40"/>
              <p:cNvSpPr/>
              <p:nvPr/>
            </p:nvSpPr>
            <p:spPr>
              <a:xfrm>
                <a:off x="685800" y="3200400"/>
                <a:ext cx="990600" cy="12192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Heart 41"/>
              <p:cNvSpPr/>
              <p:nvPr/>
            </p:nvSpPr>
            <p:spPr>
              <a:xfrm>
                <a:off x="1191904" y="3962400"/>
                <a:ext cx="381000" cy="381000"/>
              </a:xfrm>
              <a:prstGeom prst="heart">
                <a:avLst/>
              </a:prstGeom>
              <a:solidFill>
                <a:srgbClr val="7030A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" name="Heart 42"/>
              <p:cNvSpPr/>
              <p:nvPr/>
            </p:nvSpPr>
            <p:spPr>
              <a:xfrm>
                <a:off x="2411104" y="3962400"/>
                <a:ext cx="381000" cy="381000"/>
              </a:xfrm>
              <a:prstGeom prst="heart">
                <a:avLst/>
              </a:prstGeom>
              <a:solidFill>
                <a:srgbClr val="7030A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" name="Oval 43"/>
              <p:cNvSpPr/>
              <p:nvPr/>
            </p:nvSpPr>
            <p:spPr>
              <a:xfrm>
                <a:off x="838200" y="3505200"/>
                <a:ext cx="2362200" cy="2057400"/>
              </a:xfrm>
              <a:prstGeom prst="ellipse">
                <a:avLst/>
              </a:prstGeom>
              <a:solidFill>
                <a:schemeClr val="tx1">
                  <a:alpha val="37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" name="Oval 44"/>
              <p:cNvSpPr/>
              <p:nvPr/>
            </p:nvSpPr>
            <p:spPr>
              <a:xfrm>
                <a:off x="1496704" y="4876800"/>
                <a:ext cx="1066800" cy="381000"/>
              </a:xfrm>
              <a:prstGeom prst="ellipse">
                <a:avLst/>
              </a:prstGeom>
              <a:solidFill>
                <a:schemeClr val="accent2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" name="Isosceles Triangle 45"/>
              <p:cNvSpPr/>
              <p:nvPr/>
            </p:nvSpPr>
            <p:spPr>
              <a:xfrm>
                <a:off x="1828800" y="4142096"/>
                <a:ext cx="373040" cy="609600"/>
              </a:xfrm>
              <a:prstGeom prst="triangle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" name="Oval 46"/>
              <p:cNvSpPr/>
              <p:nvPr/>
            </p:nvSpPr>
            <p:spPr>
              <a:xfrm>
                <a:off x="1572904" y="5029200"/>
                <a:ext cx="914400" cy="45719"/>
              </a:xfrm>
              <a:prstGeom prst="ellipse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8" name="Right Arrow 47"/>
            <p:cNvSpPr/>
            <p:nvPr/>
          </p:nvSpPr>
          <p:spPr>
            <a:xfrm>
              <a:off x="1524000" y="3698544"/>
              <a:ext cx="457200" cy="340056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0" name="Rectangle 49"/>
          <p:cNvSpPr/>
          <p:nvPr/>
        </p:nvSpPr>
        <p:spPr>
          <a:xfrm>
            <a:off x="3657600" y="4722674"/>
            <a:ext cx="4572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 smtClean="0"/>
              <a:t>Advantages</a:t>
            </a:r>
          </a:p>
          <a:p>
            <a:r>
              <a:rPr lang="en-US" dirty="0" smtClean="0"/>
              <a:t>	It </a:t>
            </a:r>
            <a:r>
              <a:rPr lang="en-US" dirty="0" smtClean="0"/>
              <a:t>is easy to implement</a:t>
            </a:r>
            <a:r>
              <a:rPr lang="en-US" dirty="0" smtClean="0"/>
              <a:t>.</a:t>
            </a:r>
            <a:endParaRPr lang="en-US" dirty="0" smtClean="0"/>
          </a:p>
          <a:p>
            <a:r>
              <a:rPr lang="en-US" dirty="0" smtClean="0"/>
              <a:t>	It </a:t>
            </a:r>
            <a:r>
              <a:rPr lang="en-US" dirty="0" smtClean="0"/>
              <a:t>processes one object at a time.</a:t>
            </a:r>
          </a:p>
          <a:p>
            <a:r>
              <a:rPr lang="en-US" b="1" dirty="0" smtClean="0"/>
              <a:t>Disadvantages</a:t>
            </a:r>
          </a:p>
          <a:p>
            <a:r>
              <a:rPr lang="en-US" dirty="0" smtClean="0"/>
              <a:t>	It </a:t>
            </a:r>
            <a:r>
              <a:rPr lang="en-US" dirty="0" smtClean="0"/>
              <a:t>requires large memory.</a:t>
            </a:r>
          </a:p>
          <a:p>
            <a:r>
              <a:rPr lang="en-US" dirty="0" smtClean="0"/>
              <a:t>	It </a:t>
            </a:r>
            <a:r>
              <a:rPr lang="en-US" dirty="0" smtClean="0"/>
              <a:t>is time consuming process.</a:t>
            </a:r>
            <a:endParaRPr lang="en-US" dirty="0"/>
          </a:p>
        </p:txBody>
      </p:sp>
      <p:sp>
        <p:nvSpPr>
          <p:cNvPr id="51" name="TextBox 50"/>
          <p:cNvSpPr txBox="1"/>
          <p:nvPr/>
        </p:nvSpPr>
        <p:spPr>
          <a:xfrm>
            <a:off x="152400" y="4648200"/>
            <a:ext cx="220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Figure 2: Example 2</a:t>
            </a:r>
            <a:endParaRPr lang="en-US" dirty="0"/>
          </a:p>
        </p:txBody>
      </p:sp>
      <p:sp>
        <p:nvSpPr>
          <p:cNvPr id="52" name="TextBox 51"/>
          <p:cNvSpPr txBox="1"/>
          <p:nvPr/>
        </p:nvSpPr>
        <p:spPr>
          <a:xfrm>
            <a:off x="6871648" y="1881412"/>
            <a:ext cx="220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Figure 1: Example 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5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19"/>
          <p:cNvSpPr txBox="1"/>
          <p:nvPr/>
        </p:nvSpPr>
        <p:spPr>
          <a:xfrm>
            <a:off x="990600" y="0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chemeClr val="bg1"/>
                </a:solidFill>
              </a:rPr>
              <a:t>CSE 403: Computer Graphics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4800" y="914400"/>
            <a:ext cx="4419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u="sng" dirty="0" smtClean="0"/>
              <a:t>HIDDEN SURFACE:</a:t>
            </a:r>
            <a:endParaRPr lang="en-US" sz="2000" b="1" u="sng" dirty="0"/>
          </a:p>
        </p:txBody>
      </p:sp>
      <p:sp>
        <p:nvSpPr>
          <p:cNvPr id="9" name="TextBox 8"/>
          <p:cNvSpPr txBox="1"/>
          <p:nvPr/>
        </p:nvSpPr>
        <p:spPr>
          <a:xfrm>
            <a:off x="2514600" y="6553200"/>
            <a:ext cx="358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Prof. Dr. A. H. M. </a:t>
            </a:r>
            <a:r>
              <a:rPr lang="en-US" dirty="0" err="1" smtClean="0">
                <a:solidFill>
                  <a:schemeClr val="bg1"/>
                </a:solidFill>
              </a:rPr>
              <a:t>Kamal</a:t>
            </a:r>
            <a:r>
              <a:rPr lang="en-US" dirty="0" smtClean="0">
                <a:solidFill>
                  <a:schemeClr val="bg1"/>
                </a:solidFill>
              </a:rPr>
              <a:t>, CSE, JKKNIU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57200" y="1447800"/>
            <a:ext cx="85344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/>
              <a:t>Scan-Line </a:t>
            </a:r>
            <a:r>
              <a:rPr lang="en-US" b="1" u="sng" dirty="0" smtClean="0"/>
              <a:t>Method</a:t>
            </a:r>
            <a:r>
              <a:rPr lang="en-US" u="sng" dirty="0" smtClean="0"/>
              <a:t> of hidden surface removal:</a:t>
            </a:r>
          </a:p>
          <a:p>
            <a:endParaRPr lang="en-US" dirty="0" smtClean="0"/>
          </a:p>
          <a:p>
            <a:r>
              <a:rPr lang="en-US" dirty="0" smtClean="0"/>
              <a:t>It is an image-space method to identify visible surface. This method has a depth information for only single scan-line. In order to require one scan-line of depth values, we must group and process all polygons intersecting a given scan-line at the same time before processing the next scan-line. Two important tables, </a:t>
            </a:r>
            <a:r>
              <a:rPr lang="en-US" b="1" dirty="0" smtClean="0"/>
              <a:t>edge table</a:t>
            </a:r>
            <a:r>
              <a:rPr lang="en-US" dirty="0" smtClean="0"/>
              <a:t> and </a:t>
            </a:r>
            <a:r>
              <a:rPr lang="en-US" b="1" dirty="0" smtClean="0"/>
              <a:t>polygon table,</a:t>
            </a:r>
            <a:r>
              <a:rPr lang="en-US" dirty="0" smtClean="0"/>
              <a:t> are maintained for this.</a:t>
            </a:r>
            <a:endParaRPr lang="en-US" dirty="0"/>
          </a:p>
        </p:txBody>
      </p:sp>
      <p:grpSp>
        <p:nvGrpSpPr>
          <p:cNvPr id="2" name="Group 24"/>
          <p:cNvGrpSpPr/>
          <p:nvPr/>
        </p:nvGrpSpPr>
        <p:grpSpPr>
          <a:xfrm>
            <a:off x="7772400" y="0"/>
            <a:ext cx="914400" cy="838200"/>
            <a:chOff x="5029200" y="3124200"/>
            <a:chExt cx="2667000" cy="2362200"/>
          </a:xfrm>
        </p:grpSpPr>
        <p:grpSp>
          <p:nvGrpSpPr>
            <p:cNvPr id="3" name="Group 22"/>
            <p:cNvGrpSpPr/>
            <p:nvPr/>
          </p:nvGrpSpPr>
          <p:grpSpPr>
            <a:xfrm>
              <a:off x="5029200" y="3124200"/>
              <a:ext cx="2667000" cy="2362200"/>
              <a:chOff x="5029200" y="3124200"/>
              <a:chExt cx="2667000" cy="2362200"/>
            </a:xfrm>
          </p:grpSpPr>
          <p:sp>
            <p:nvSpPr>
              <p:cNvPr id="33" name="Oval 32"/>
              <p:cNvSpPr/>
              <p:nvPr/>
            </p:nvSpPr>
            <p:spPr>
              <a:xfrm>
                <a:off x="6705600" y="3124200"/>
                <a:ext cx="990600" cy="12192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Oval 33"/>
              <p:cNvSpPr/>
              <p:nvPr/>
            </p:nvSpPr>
            <p:spPr>
              <a:xfrm>
                <a:off x="5029200" y="3200400"/>
                <a:ext cx="990600" cy="12192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Oval 34"/>
              <p:cNvSpPr/>
              <p:nvPr/>
            </p:nvSpPr>
            <p:spPr>
              <a:xfrm>
                <a:off x="5257800" y="3429000"/>
                <a:ext cx="2362200" cy="20574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" name="Group 42"/>
            <p:cNvGrpSpPr/>
            <p:nvPr/>
          </p:nvGrpSpPr>
          <p:grpSpPr>
            <a:xfrm>
              <a:off x="5638800" y="3810000"/>
              <a:ext cx="1600200" cy="1295400"/>
              <a:chOff x="5638800" y="3810000"/>
              <a:chExt cx="1600200" cy="1295400"/>
            </a:xfrm>
          </p:grpSpPr>
          <p:sp>
            <p:nvSpPr>
              <p:cNvPr id="28" name="Oval 27"/>
              <p:cNvSpPr/>
              <p:nvPr/>
            </p:nvSpPr>
            <p:spPr>
              <a:xfrm>
                <a:off x="5943600" y="4724400"/>
                <a:ext cx="1066800" cy="381000"/>
              </a:xfrm>
              <a:prstGeom prst="ellipse">
                <a:avLst/>
              </a:prstGeom>
              <a:solidFill>
                <a:schemeClr val="accent2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Isosceles Triangle 28"/>
              <p:cNvSpPr/>
              <p:nvPr/>
            </p:nvSpPr>
            <p:spPr>
              <a:xfrm>
                <a:off x="6275696" y="3989696"/>
                <a:ext cx="373040" cy="609600"/>
              </a:xfrm>
              <a:prstGeom prst="triangle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Heart 29"/>
              <p:cNvSpPr/>
              <p:nvPr/>
            </p:nvSpPr>
            <p:spPr>
              <a:xfrm>
                <a:off x="5638800" y="3810000"/>
                <a:ext cx="381000" cy="381000"/>
              </a:xfrm>
              <a:prstGeom prst="heart">
                <a:avLst/>
              </a:prstGeom>
              <a:solidFill>
                <a:srgbClr val="7030A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Heart 30"/>
              <p:cNvSpPr/>
              <p:nvPr/>
            </p:nvSpPr>
            <p:spPr>
              <a:xfrm>
                <a:off x="6858000" y="3810000"/>
                <a:ext cx="381000" cy="381000"/>
              </a:xfrm>
              <a:prstGeom prst="heart">
                <a:avLst/>
              </a:prstGeom>
              <a:solidFill>
                <a:srgbClr val="7030A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Oval 31"/>
              <p:cNvSpPr/>
              <p:nvPr/>
            </p:nvSpPr>
            <p:spPr>
              <a:xfrm>
                <a:off x="6019800" y="4876800"/>
                <a:ext cx="914400" cy="45719"/>
              </a:xfrm>
              <a:prstGeom prst="ellipse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pic>
        <p:nvPicPr>
          <p:cNvPr id="21506" name="Picture 2" descr="Scan-Line Method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47800" y="3581400"/>
            <a:ext cx="6276975" cy="27717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19"/>
          <p:cNvSpPr txBox="1"/>
          <p:nvPr/>
        </p:nvSpPr>
        <p:spPr>
          <a:xfrm>
            <a:off x="990600" y="0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chemeClr val="bg1"/>
                </a:solidFill>
              </a:rPr>
              <a:t>CSE 403: Computer Graphics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4800" y="914400"/>
            <a:ext cx="4419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u="sng" dirty="0" smtClean="0"/>
              <a:t>HIDDEN SURFACE:</a:t>
            </a:r>
            <a:endParaRPr lang="en-US" sz="2000" b="1" u="sng" dirty="0"/>
          </a:p>
        </p:txBody>
      </p:sp>
      <p:sp>
        <p:nvSpPr>
          <p:cNvPr id="9" name="TextBox 8"/>
          <p:cNvSpPr txBox="1"/>
          <p:nvPr/>
        </p:nvSpPr>
        <p:spPr>
          <a:xfrm>
            <a:off x="2514600" y="6553200"/>
            <a:ext cx="358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Prof. Dr. A. H. M. </a:t>
            </a:r>
            <a:r>
              <a:rPr lang="en-US" dirty="0" err="1" smtClean="0">
                <a:solidFill>
                  <a:schemeClr val="bg1"/>
                </a:solidFill>
              </a:rPr>
              <a:t>Kamal</a:t>
            </a:r>
            <a:r>
              <a:rPr lang="en-US" dirty="0" smtClean="0">
                <a:solidFill>
                  <a:schemeClr val="bg1"/>
                </a:solidFill>
              </a:rPr>
              <a:t>, CSE, JKKNIU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57200" y="1447800"/>
            <a:ext cx="8534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/>
              <a:t>Area-Subdivision </a:t>
            </a:r>
            <a:r>
              <a:rPr lang="en-US" b="1" u="sng" dirty="0" smtClean="0"/>
              <a:t>Method</a:t>
            </a:r>
            <a:r>
              <a:rPr lang="en-US" u="sng" dirty="0" smtClean="0"/>
              <a:t> of hidden surface removal:</a:t>
            </a:r>
          </a:p>
          <a:p>
            <a:endParaRPr lang="en-US" dirty="0" smtClean="0"/>
          </a:p>
          <a:p>
            <a:r>
              <a:rPr lang="en-US" dirty="0" smtClean="0"/>
              <a:t>Divide the total viewing area into smaller and smaller rectangles until each small area is the projection of part of a </a:t>
            </a:r>
            <a:r>
              <a:rPr lang="en-US" b="1" dirty="0" smtClean="0"/>
              <a:t>single visible surface or no surface at all</a:t>
            </a:r>
            <a:r>
              <a:rPr lang="en-US" dirty="0" smtClean="0"/>
              <a:t>.</a:t>
            </a:r>
            <a:endParaRPr lang="en-US" dirty="0"/>
          </a:p>
        </p:txBody>
      </p:sp>
      <p:grpSp>
        <p:nvGrpSpPr>
          <p:cNvPr id="2" name="Group 24"/>
          <p:cNvGrpSpPr/>
          <p:nvPr/>
        </p:nvGrpSpPr>
        <p:grpSpPr>
          <a:xfrm>
            <a:off x="7772400" y="0"/>
            <a:ext cx="914400" cy="838200"/>
            <a:chOff x="5029200" y="3124200"/>
            <a:chExt cx="2667000" cy="2362200"/>
          </a:xfrm>
        </p:grpSpPr>
        <p:grpSp>
          <p:nvGrpSpPr>
            <p:cNvPr id="3" name="Group 22"/>
            <p:cNvGrpSpPr/>
            <p:nvPr/>
          </p:nvGrpSpPr>
          <p:grpSpPr>
            <a:xfrm>
              <a:off x="5029200" y="3124200"/>
              <a:ext cx="2667000" cy="2362200"/>
              <a:chOff x="5029200" y="3124200"/>
              <a:chExt cx="2667000" cy="2362200"/>
            </a:xfrm>
          </p:grpSpPr>
          <p:sp>
            <p:nvSpPr>
              <p:cNvPr id="33" name="Oval 32"/>
              <p:cNvSpPr/>
              <p:nvPr/>
            </p:nvSpPr>
            <p:spPr>
              <a:xfrm>
                <a:off x="6705600" y="3124200"/>
                <a:ext cx="990600" cy="12192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Oval 33"/>
              <p:cNvSpPr/>
              <p:nvPr/>
            </p:nvSpPr>
            <p:spPr>
              <a:xfrm>
                <a:off x="5029200" y="3200400"/>
                <a:ext cx="990600" cy="12192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Oval 34"/>
              <p:cNvSpPr/>
              <p:nvPr/>
            </p:nvSpPr>
            <p:spPr>
              <a:xfrm>
                <a:off x="5257800" y="3429000"/>
                <a:ext cx="2362200" cy="20574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" name="Group 42"/>
            <p:cNvGrpSpPr/>
            <p:nvPr/>
          </p:nvGrpSpPr>
          <p:grpSpPr>
            <a:xfrm>
              <a:off x="5638800" y="3810000"/>
              <a:ext cx="1600200" cy="1295400"/>
              <a:chOff x="5638800" y="3810000"/>
              <a:chExt cx="1600200" cy="1295400"/>
            </a:xfrm>
          </p:grpSpPr>
          <p:sp>
            <p:nvSpPr>
              <p:cNvPr id="28" name="Oval 27"/>
              <p:cNvSpPr/>
              <p:nvPr/>
            </p:nvSpPr>
            <p:spPr>
              <a:xfrm>
                <a:off x="5943600" y="4724400"/>
                <a:ext cx="1066800" cy="381000"/>
              </a:xfrm>
              <a:prstGeom prst="ellipse">
                <a:avLst/>
              </a:prstGeom>
              <a:solidFill>
                <a:schemeClr val="accent2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Isosceles Triangle 28"/>
              <p:cNvSpPr/>
              <p:nvPr/>
            </p:nvSpPr>
            <p:spPr>
              <a:xfrm>
                <a:off x="6275696" y="3989696"/>
                <a:ext cx="373040" cy="609600"/>
              </a:xfrm>
              <a:prstGeom prst="triangle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Heart 29"/>
              <p:cNvSpPr/>
              <p:nvPr/>
            </p:nvSpPr>
            <p:spPr>
              <a:xfrm>
                <a:off x="5638800" y="3810000"/>
                <a:ext cx="381000" cy="381000"/>
              </a:xfrm>
              <a:prstGeom prst="heart">
                <a:avLst/>
              </a:prstGeom>
              <a:solidFill>
                <a:srgbClr val="7030A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Heart 30"/>
              <p:cNvSpPr/>
              <p:nvPr/>
            </p:nvSpPr>
            <p:spPr>
              <a:xfrm>
                <a:off x="6858000" y="3810000"/>
                <a:ext cx="381000" cy="381000"/>
              </a:xfrm>
              <a:prstGeom prst="heart">
                <a:avLst/>
              </a:prstGeom>
              <a:solidFill>
                <a:srgbClr val="7030A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Oval 31"/>
              <p:cNvSpPr/>
              <p:nvPr/>
            </p:nvSpPr>
            <p:spPr>
              <a:xfrm>
                <a:off x="6019800" y="4876800"/>
                <a:ext cx="914400" cy="45719"/>
              </a:xfrm>
              <a:prstGeom prst="ellipse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1349990" y="2590800"/>
            <a:ext cx="7329251" cy="9528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443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Surrounding surface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 − One that completely encloses the area.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Overlapping surface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 − One that is partly inside and partly outside the area.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Inside surface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 − One that is completely inside the area.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Outside surface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 − One that is completely outside the area.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7651" name="Picture 3" descr="Area-Subdivision Method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43000" y="3657600"/>
            <a:ext cx="6524625" cy="25812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19"/>
          <p:cNvSpPr txBox="1"/>
          <p:nvPr/>
        </p:nvSpPr>
        <p:spPr>
          <a:xfrm>
            <a:off x="990600" y="0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chemeClr val="bg1"/>
                </a:solidFill>
              </a:rPr>
              <a:t>CSE 403: Computer Graphics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4800" y="914400"/>
            <a:ext cx="4419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u="sng" dirty="0" smtClean="0"/>
              <a:t>HIDDEN SURFACE:</a:t>
            </a:r>
            <a:endParaRPr lang="en-US" sz="2000" b="1" u="sng" dirty="0"/>
          </a:p>
        </p:txBody>
      </p:sp>
      <p:sp>
        <p:nvSpPr>
          <p:cNvPr id="9" name="TextBox 8"/>
          <p:cNvSpPr txBox="1"/>
          <p:nvPr/>
        </p:nvSpPr>
        <p:spPr>
          <a:xfrm>
            <a:off x="2514600" y="6553200"/>
            <a:ext cx="358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Prof. Dr. A. H. M. </a:t>
            </a:r>
            <a:r>
              <a:rPr lang="en-US" dirty="0" err="1" smtClean="0">
                <a:solidFill>
                  <a:schemeClr val="bg1"/>
                </a:solidFill>
              </a:rPr>
              <a:t>Kamal</a:t>
            </a:r>
            <a:r>
              <a:rPr lang="en-US" dirty="0" smtClean="0">
                <a:solidFill>
                  <a:schemeClr val="bg1"/>
                </a:solidFill>
              </a:rPr>
              <a:t>, CSE, JKKNIU</a:t>
            </a:r>
            <a:endParaRPr lang="en-US" dirty="0">
              <a:solidFill>
                <a:schemeClr val="bg1"/>
              </a:solidFill>
            </a:endParaRPr>
          </a:p>
        </p:txBody>
      </p:sp>
      <p:grpSp>
        <p:nvGrpSpPr>
          <p:cNvPr id="2" name="Group 24"/>
          <p:cNvGrpSpPr/>
          <p:nvPr/>
        </p:nvGrpSpPr>
        <p:grpSpPr>
          <a:xfrm>
            <a:off x="7772400" y="0"/>
            <a:ext cx="914400" cy="838200"/>
            <a:chOff x="5029200" y="3124200"/>
            <a:chExt cx="2667000" cy="2362200"/>
          </a:xfrm>
        </p:grpSpPr>
        <p:grpSp>
          <p:nvGrpSpPr>
            <p:cNvPr id="3" name="Group 22"/>
            <p:cNvGrpSpPr/>
            <p:nvPr/>
          </p:nvGrpSpPr>
          <p:grpSpPr>
            <a:xfrm>
              <a:off x="5029200" y="3124200"/>
              <a:ext cx="2667000" cy="2362200"/>
              <a:chOff x="5029200" y="3124200"/>
              <a:chExt cx="2667000" cy="2362200"/>
            </a:xfrm>
          </p:grpSpPr>
          <p:sp>
            <p:nvSpPr>
              <p:cNvPr id="33" name="Oval 32"/>
              <p:cNvSpPr/>
              <p:nvPr/>
            </p:nvSpPr>
            <p:spPr>
              <a:xfrm>
                <a:off x="6705600" y="3124200"/>
                <a:ext cx="990600" cy="12192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Oval 33"/>
              <p:cNvSpPr/>
              <p:nvPr/>
            </p:nvSpPr>
            <p:spPr>
              <a:xfrm>
                <a:off x="5029200" y="3200400"/>
                <a:ext cx="990600" cy="12192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Oval 34"/>
              <p:cNvSpPr/>
              <p:nvPr/>
            </p:nvSpPr>
            <p:spPr>
              <a:xfrm>
                <a:off x="5257800" y="3429000"/>
                <a:ext cx="2362200" cy="20574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" name="Group 42"/>
            <p:cNvGrpSpPr/>
            <p:nvPr/>
          </p:nvGrpSpPr>
          <p:grpSpPr>
            <a:xfrm>
              <a:off x="5638800" y="3810000"/>
              <a:ext cx="1600200" cy="1295400"/>
              <a:chOff x="5638800" y="3810000"/>
              <a:chExt cx="1600200" cy="1295400"/>
            </a:xfrm>
          </p:grpSpPr>
          <p:sp>
            <p:nvSpPr>
              <p:cNvPr id="28" name="Oval 27"/>
              <p:cNvSpPr/>
              <p:nvPr/>
            </p:nvSpPr>
            <p:spPr>
              <a:xfrm>
                <a:off x="5943600" y="4724400"/>
                <a:ext cx="1066800" cy="381000"/>
              </a:xfrm>
              <a:prstGeom prst="ellipse">
                <a:avLst/>
              </a:prstGeom>
              <a:solidFill>
                <a:schemeClr val="accent2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Isosceles Triangle 28"/>
              <p:cNvSpPr/>
              <p:nvPr/>
            </p:nvSpPr>
            <p:spPr>
              <a:xfrm>
                <a:off x="6275696" y="3989696"/>
                <a:ext cx="373040" cy="609600"/>
              </a:xfrm>
              <a:prstGeom prst="triangle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Heart 29"/>
              <p:cNvSpPr/>
              <p:nvPr/>
            </p:nvSpPr>
            <p:spPr>
              <a:xfrm>
                <a:off x="5638800" y="3810000"/>
                <a:ext cx="381000" cy="381000"/>
              </a:xfrm>
              <a:prstGeom prst="heart">
                <a:avLst/>
              </a:prstGeom>
              <a:solidFill>
                <a:srgbClr val="7030A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Heart 30"/>
              <p:cNvSpPr/>
              <p:nvPr/>
            </p:nvSpPr>
            <p:spPr>
              <a:xfrm>
                <a:off x="6858000" y="3810000"/>
                <a:ext cx="381000" cy="381000"/>
              </a:xfrm>
              <a:prstGeom prst="heart">
                <a:avLst/>
              </a:prstGeom>
              <a:solidFill>
                <a:srgbClr val="7030A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Oval 31"/>
              <p:cNvSpPr/>
              <p:nvPr/>
            </p:nvSpPr>
            <p:spPr>
              <a:xfrm>
                <a:off x="6019800" y="4876800"/>
                <a:ext cx="914400" cy="45719"/>
              </a:xfrm>
              <a:prstGeom prst="ellipse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pic>
        <p:nvPicPr>
          <p:cNvPr id="27651" name="Picture 3" descr="Area-Subdivision Method"/>
          <p:cNvPicPr>
            <a:picLocks noChangeAspect="1" noChangeArrowheads="1"/>
          </p:cNvPicPr>
          <p:nvPr/>
        </p:nvPicPr>
        <p:blipFill>
          <a:blip r:embed="rId3"/>
          <a:srcRect t="5904"/>
          <a:stretch>
            <a:fillRect/>
          </a:stretch>
        </p:blipFill>
        <p:spPr bwMode="auto">
          <a:xfrm>
            <a:off x="1476375" y="2286000"/>
            <a:ext cx="6524625" cy="2428876"/>
          </a:xfrm>
          <a:prstGeom prst="rect">
            <a:avLst/>
          </a:prstGeom>
          <a:noFill/>
        </p:spPr>
      </p:pic>
      <p:sp>
        <p:nvSpPr>
          <p:cNvPr id="17" name="TextBox 16"/>
          <p:cNvSpPr txBox="1"/>
          <p:nvPr/>
        </p:nvSpPr>
        <p:spPr>
          <a:xfrm>
            <a:off x="457200" y="1447800"/>
            <a:ext cx="8534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/>
              <a:t>Area-Subdivision </a:t>
            </a:r>
            <a:r>
              <a:rPr lang="en-US" b="1" u="sng" dirty="0" smtClean="0"/>
              <a:t>Method</a:t>
            </a:r>
            <a:r>
              <a:rPr lang="en-US" u="sng" dirty="0" smtClean="0"/>
              <a:t> of hidden surface removal:</a:t>
            </a:r>
          </a:p>
          <a:p>
            <a:endParaRPr lang="en-US" dirty="0" smtClean="0"/>
          </a:p>
          <a:p>
            <a:r>
              <a:rPr lang="en-US" dirty="0" smtClean="0"/>
              <a:t>Divide the total viewing area into smaller and smaller rectangles until each small area is the projection of part of a </a:t>
            </a:r>
            <a:r>
              <a:rPr lang="en-US" b="1" dirty="0" smtClean="0"/>
              <a:t>single visible surface or no surface at all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762000" y="4923472"/>
            <a:ext cx="80010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No further subdivisions of a specified area are needed if one of the following conditions is true −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All </a:t>
            </a:r>
            <a:r>
              <a:rPr lang="en-US" dirty="0" smtClean="0"/>
              <a:t>surfaces are outside surfaces with respect to the area.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Only </a:t>
            </a:r>
            <a:r>
              <a:rPr lang="en-US" dirty="0" smtClean="0"/>
              <a:t>one inside, overlapping or surrounding surface is in the area.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A </a:t>
            </a:r>
            <a:r>
              <a:rPr lang="en-US" dirty="0" smtClean="0"/>
              <a:t>surrounding surface obscures all other surfaces within the area boundaries.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19"/>
          <p:cNvSpPr txBox="1"/>
          <p:nvPr/>
        </p:nvSpPr>
        <p:spPr>
          <a:xfrm>
            <a:off x="990600" y="0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chemeClr val="bg1"/>
                </a:solidFill>
              </a:rPr>
              <a:t>CSE 403: Computer Graphics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4800" y="914400"/>
            <a:ext cx="4419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u="sng" dirty="0" smtClean="0"/>
              <a:t>HIDDEN SURFACE:</a:t>
            </a:r>
            <a:endParaRPr lang="en-US" sz="2000" b="1" u="sng" dirty="0"/>
          </a:p>
        </p:txBody>
      </p:sp>
      <p:sp>
        <p:nvSpPr>
          <p:cNvPr id="9" name="TextBox 8"/>
          <p:cNvSpPr txBox="1"/>
          <p:nvPr/>
        </p:nvSpPr>
        <p:spPr>
          <a:xfrm>
            <a:off x="2514600" y="6553200"/>
            <a:ext cx="358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Prof. Dr. A. H. M. </a:t>
            </a:r>
            <a:r>
              <a:rPr lang="en-US" dirty="0" err="1" smtClean="0">
                <a:solidFill>
                  <a:schemeClr val="bg1"/>
                </a:solidFill>
              </a:rPr>
              <a:t>Kamal</a:t>
            </a:r>
            <a:r>
              <a:rPr lang="en-US" dirty="0" smtClean="0">
                <a:solidFill>
                  <a:schemeClr val="bg1"/>
                </a:solidFill>
              </a:rPr>
              <a:t>, CSE, JKKNIU</a:t>
            </a:r>
            <a:endParaRPr lang="en-US" dirty="0">
              <a:solidFill>
                <a:schemeClr val="bg1"/>
              </a:solidFill>
            </a:endParaRPr>
          </a:p>
        </p:txBody>
      </p:sp>
      <p:grpSp>
        <p:nvGrpSpPr>
          <p:cNvPr id="2" name="Group 24"/>
          <p:cNvGrpSpPr/>
          <p:nvPr/>
        </p:nvGrpSpPr>
        <p:grpSpPr>
          <a:xfrm>
            <a:off x="7772400" y="0"/>
            <a:ext cx="914400" cy="838200"/>
            <a:chOff x="5029200" y="3124200"/>
            <a:chExt cx="2667000" cy="2362200"/>
          </a:xfrm>
        </p:grpSpPr>
        <p:grpSp>
          <p:nvGrpSpPr>
            <p:cNvPr id="3" name="Group 22"/>
            <p:cNvGrpSpPr/>
            <p:nvPr/>
          </p:nvGrpSpPr>
          <p:grpSpPr>
            <a:xfrm>
              <a:off x="5029200" y="3124200"/>
              <a:ext cx="2667000" cy="2362200"/>
              <a:chOff x="5029200" y="3124200"/>
              <a:chExt cx="2667000" cy="2362200"/>
            </a:xfrm>
          </p:grpSpPr>
          <p:sp>
            <p:nvSpPr>
              <p:cNvPr id="33" name="Oval 32"/>
              <p:cNvSpPr/>
              <p:nvPr/>
            </p:nvSpPr>
            <p:spPr>
              <a:xfrm>
                <a:off x="6705600" y="3124200"/>
                <a:ext cx="990600" cy="12192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Oval 33"/>
              <p:cNvSpPr/>
              <p:nvPr/>
            </p:nvSpPr>
            <p:spPr>
              <a:xfrm>
                <a:off x="5029200" y="3200400"/>
                <a:ext cx="990600" cy="12192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Oval 34"/>
              <p:cNvSpPr/>
              <p:nvPr/>
            </p:nvSpPr>
            <p:spPr>
              <a:xfrm>
                <a:off x="5257800" y="3429000"/>
                <a:ext cx="2362200" cy="20574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" name="Group 42"/>
            <p:cNvGrpSpPr/>
            <p:nvPr/>
          </p:nvGrpSpPr>
          <p:grpSpPr>
            <a:xfrm>
              <a:off x="5638800" y="3810000"/>
              <a:ext cx="1600200" cy="1295400"/>
              <a:chOff x="5638800" y="3810000"/>
              <a:chExt cx="1600200" cy="1295400"/>
            </a:xfrm>
          </p:grpSpPr>
          <p:sp>
            <p:nvSpPr>
              <p:cNvPr id="28" name="Oval 27"/>
              <p:cNvSpPr/>
              <p:nvPr/>
            </p:nvSpPr>
            <p:spPr>
              <a:xfrm>
                <a:off x="5943600" y="4724400"/>
                <a:ext cx="1066800" cy="381000"/>
              </a:xfrm>
              <a:prstGeom prst="ellipse">
                <a:avLst/>
              </a:prstGeom>
              <a:solidFill>
                <a:schemeClr val="accent2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Isosceles Triangle 28"/>
              <p:cNvSpPr/>
              <p:nvPr/>
            </p:nvSpPr>
            <p:spPr>
              <a:xfrm>
                <a:off x="6275696" y="3989696"/>
                <a:ext cx="373040" cy="609600"/>
              </a:xfrm>
              <a:prstGeom prst="triangle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Heart 29"/>
              <p:cNvSpPr/>
              <p:nvPr/>
            </p:nvSpPr>
            <p:spPr>
              <a:xfrm>
                <a:off x="5638800" y="3810000"/>
                <a:ext cx="381000" cy="381000"/>
              </a:xfrm>
              <a:prstGeom prst="heart">
                <a:avLst/>
              </a:prstGeom>
              <a:solidFill>
                <a:srgbClr val="7030A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Heart 30"/>
              <p:cNvSpPr/>
              <p:nvPr/>
            </p:nvSpPr>
            <p:spPr>
              <a:xfrm>
                <a:off x="6858000" y="3810000"/>
                <a:ext cx="381000" cy="381000"/>
              </a:xfrm>
              <a:prstGeom prst="heart">
                <a:avLst/>
              </a:prstGeom>
              <a:solidFill>
                <a:srgbClr val="7030A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Oval 31"/>
              <p:cNvSpPr/>
              <p:nvPr/>
            </p:nvSpPr>
            <p:spPr>
              <a:xfrm>
                <a:off x="6019800" y="4876800"/>
                <a:ext cx="914400" cy="45719"/>
              </a:xfrm>
              <a:prstGeom prst="ellipse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pic>
        <p:nvPicPr>
          <p:cNvPr id="29698" name="Picture 2" descr="Depth Sorting Method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24000" y="4133850"/>
            <a:ext cx="5476875" cy="2114550"/>
          </a:xfrm>
          <a:prstGeom prst="rect">
            <a:avLst/>
          </a:prstGeom>
          <a:noFill/>
        </p:spPr>
      </p:pic>
      <p:sp>
        <p:nvSpPr>
          <p:cNvPr id="17" name="TextBox 16"/>
          <p:cNvSpPr txBox="1"/>
          <p:nvPr/>
        </p:nvSpPr>
        <p:spPr>
          <a:xfrm>
            <a:off x="457200" y="1447800"/>
            <a:ext cx="85344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/>
              <a:t>Depth Sorting </a:t>
            </a:r>
            <a:r>
              <a:rPr lang="en-US" b="1" u="sng" dirty="0" smtClean="0"/>
              <a:t>Method </a:t>
            </a:r>
            <a:r>
              <a:rPr lang="en-US" u="sng" dirty="0" smtClean="0"/>
              <a:t>of hidden surface removal:</a:t>
            </a:r>
          </a:p>
          <a:p>
            <a:endParaRPr lang="en-US" dirty="0" smtClean="0"/>
          </a:p>
          <a:p>
            <a:r>
              <a:rPr lang="en-US" dirty="0" smtClean="0"/>
              <a:t>Depth sorting method uses both image space and object-space operations. The depth-sorting method performs two basic functions −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First</a:t>
            </a:r>
            <a:r>
              <a:rPr lang="en-US" dirty="0" smtClean="0"/>
              <a:t>, the surfaces are sorted in order of decreasing depth.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Second</a:t>
            </a:r>
            <a:r>
              <a:rPr lang="en-US" dirty="0" smtClean="0"/>
              <a:t>, the surfaces are scan-converted in order, starting with the surface of greatest depth.</a:t>
            </a:r>
          </a:p>
          <a:p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 smtClean="0"/>
              <a:t>scan conversion of the polygon surfaces is performed in image space. This method for solving the hidden-surface problem is often referred to as the </a:t>
            </a:r>
            <a:r>
              <a:rPr lang="en-US" b="1" dirty="0" smtClean="0"/>
              <a:t>painter's algorithm</a:t>
            </a:r>
            <a:r>
              <a:rPr lang="en-US" dirty="0" smtClean="0"/>
              <a:t>.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3090</TotalTime>
  <Words>858</Words>
  <Application>Microsoft Office PowerPoint</Application>
  <PresentationFormat>On-screen Show (4:3)</PresentationFormat>
  <Paragraphs>122</Paragraphs>
  <Slides>14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Kamal</dc:creator>
  <cp:lastModifiedBy>PC</cp:lastModifiedBy>
  <cp:revision>304</cp:revision>
  <dcterms:created xsi:type="dcterms:W3CDTF">2018-08-04T10:49:00Z</dcterms:created>
  <dcterms:modified xsi:type="dcterms:W3CDTF">2019-06-22T06:16:39Z</dcterms:modified>
</cp:coreProperties>
</file>