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2" r:id="rId3"/>
    <p:sldId id="260" r:id="rId4"/>
    <p:sldId id="263" r:id="rId5"/>
    <p:sldId id="264" r:id="rId6"/>
    <p:sldId id="266" r:id="rId7"/>
    <p:sldId id="267" r:id="rId8"/>
    <p:sldId id="265" r:id="rId9"/>
    <p:sldId id="268" r:id="rId10"/>
    <p:sldId id="269" r:id="rId11"/>
    <p:sldId id="270" r:id="rId12"/>
    <p:sldId id="272" r:id="rId13"/>
    <p:sldId id="271" r:id="rId14"/>
    <p:sldId id="27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24" autoAdjust="0"/>
    <p:restoredTop sz="94660"/>
  </p:normalViewPr>
  <p:slideViewPr>
    <p:cSldViewPr>
      <p:cViewPr varScale="1">
        <p:scale>
          <a:sx n="68" d="100"/>
          <a:sy n="68" d="100"/>
        </p:scale>
        <p:origin x="-13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1FF1-62BE-45EB-9433-8E0D7D344516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0F9A-247A-481F-B117-CA2A8DB24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1FF1-62BE-45EB-9433-8E0D7D344516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0F9A-247A-481F-B117-CA2A8DB24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1FF1-62BE-45EB-9433-8E0D7D344516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0F9A-247A-481F-B117-CA2A8DB24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1FF1-62BE-45EB-9433-8E0D7D344516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0F9A-247A-481F-B117-CA2A8DB24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1FF1-62BE-45EB-9433-8E0D7D344516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0F9A-247A-481F-B117-CA2A8DB24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1FF1-62BE-45EB-9433-8E0D7D344516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0F9A-247A-481F-B117-CA2A8DB24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1FF1-62BE-45EB-9433-8E0D7D344516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0F9A-247A-481F-B117-CA2A8DB24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1FF1-62BE-45EB-9433-8E0D7D344516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0F9A-247A-481F-B117-CA2A8DB24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1FF1-62BE-45EB-9433-8E0D7D344516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0F9A-247A-481F-B117-CA2A8DB24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1FF1-62BE-45EB-9433-8E0D7D344516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0F9A-247A-481F-B117-CA2A8DB24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1FF1-62BE-45EB-9433-8E0D7D344516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0F9A-247A-481F-B117-CA2A8DB24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F1FF1-62BE-45EB-9433-8E0D7D344516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C0F9A-247A-481F-B117-CA2A8DB24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203: Data Structure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67600" y="762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Data Structure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914400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STACK: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124200" y="1066800"/>
            <a:ext cx="5867400" cy="3886200"/>
          </a:xfrm>
          <a:prstGeom prst="rect">
            <a:avLst/>
          </a:prstGeom>
          <a:noFill/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0" y="1375112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A pole is placed on a plane.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29000" y="1371600"/>
            <a:ext cx="5181600" cy="3276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Minus 12"/>
          <p:cNvSpPr/>
          <p:nvPr/>
        </p:nvSpPr>
        <p:spPr>
          <a:xfrm rot="16200000">
            <a:off x="4686300" y="2247901"/>
            <a:ext cx="2590800" cy="533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4814668" y="1262576"/>
            <a:ext cx="2438400" cy="2790092"/>
            <a:chOff x="4343400" y="2086708"/>
            <a:chExt cx="2438400" cy="2790092"/>
          </a:xfrm>
        </p:grpSpPr>
        <p:sp>
          <p:nvSpPr>
            <p:cNvPr id="20" name="Flowchart: Magnetic Disk 19"/>
            <p:cNvSpPr/>
            <p:nvPr/>
          </p:nvSpPr>
          <p:spPr>
            <a:xfrm>
              <a:off x="4343400" y="3810000"/>
              <a:ext cx="2438400" cy="1066800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A</a:t>
              </a:r>
              <a:endParaRPr lang="en-US" sz="2800" b="1" dirty="0"/>
            </a:p>
          </p:txBody>
        </p:sp>
        <p:sp>
          <p:nvSpPr>
            <p:cNvPr id="23" name="Minus 22"/>
            <p:cNvSpPr/>
            <p:nvPr/>
          </p:nvSpPr>
          <p:spPr>
            <a:xfrm rot="16200000">
              <a:off x="4420772" y="2909668"/>
              <a:ext cx="2194560" cy="548640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029200" y="1371599"/>
            <a:ext cx="1981200" cy="1933136"/>
            <a:chOff x="4343400" y="2517383"/>
            <a:chExt cx="2438400" cy="2359417"/>
          </a:xfrm>
        </p:grpSpPr>
        <p:sp>
          <p:nvSpPr>
            <p:cNvPr id="26" name="Flowchart: Magnetic Disk 25"/>
            <p:cNvSpPr/>
            <p:nvPr/>
          </p:nvSpPr>
          <p:spPr>
            <a:xfrm>
              <a:off x="4343400" y="3810000"/>
              <a:ext cx="2438400" cy="1066800"/>
            </a:xfrm>
            <a:prstGeom prst="flowChartMagneticDisk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B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Minus 26"/>
            <p:cNvSpPr/>
            <p:nvPr/>
          </p:nvSpPr>
          <p:spPr>
            <a:xfrm rot="16200000">
              <a:off x="4697436" y="3007409"/>
              <a:ext cx="1636543" cy="656492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5325792" y="1461866"/>
            <a:ext cx="1371600" cy="1176995"/>
            <a:chOff x="4193340" y="2814634"/>
            <a:chExt cx="2438400" cy="2062167"/>
          </a:xfrm>
        </p:grpSpPr>
        <p:sp>
          <p:nvSpPr>
            <p:cNvPr id="29" name="Flowchart: Magnetic Disk 28"/>
            <p:cNvSpPr/>
            <p:nvPr/>
          </p:nvSpPr>
          <p:spPr>
            <a:xfrm>
              <a:off x="4193340" y="3810001"/>
              <a:ext cx="2438400" cy="1066800"/>
            </a:xfrm>
            <a:prstGeom prst="flowChartMagneticDisk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C</a:t>
              </a:r>
              <a:endParaRPr lang="en-US" sz="2800" b="1" dirty="0"/>
            </a:p>
          </p:txBody>
        </p:sp>
        <p:sp>
          <p:nvSpPr>
            <p:cNvPr id="30" name="Minus 29"/>
            <p:cNvSpPr/>
            <p:nvPr/>
          </p:nvSpPr>
          <p:spPr>
            <a:xfrm rot="16200000">
              <a:off x="4694887" y="3005014"/>
              <a:ext cx="1329027" cy="948268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0" y="1832312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Disk A is placed in the pole.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0" y="2289512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Disk B is placed on disk A.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2743200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Disk C is placed on disk B.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0" y="5181600"/>
            <a:ext cx="350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Is it possible to another disk E?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0" y="3920531"/>
            <a:ext cx="3048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This type of operation is called </a:t>
            </a:r>
            <a:r>
              <a:rPr lang="en-US" sz="2000" b="1" dirty="0" smtClean="0">
                <a:solidFill>
                  <a:schemeClr val="bg1"/>
                </a:solidFill>
              </a:rPr>
              <a:t>push</a:t>
            </a:r>
            <a:r>
              <a:rPr lang="en-US" dirty="0" smtClean="0">
                <a:solidFill>
                  <a:schemeClr val="bg1"/>
                </a:solidFill>
              </a:rPr>
              <a:t> instead of insert.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0" y="46598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Where to push?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871004" y="4659868"/>
            <a:ext cx="872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bg1"/>
                </a:solidFill>
              </a:rPr>
              <a:t>At TOP</a:t>
            </a:r>
            <a:endParaRPr lang="en-US" b="1" i="1" dirty="0">
              <a:solidFill>
                <a:schemeClr val="bg1"/>
              </a:solidFill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5562600" y="1524000"/>
            <a:ext cx="914400" cy="609602"/>
            <a:chOff x="4193340" y="3607774"/>
            <a:chExt cx="2438400" cy="1269029"/>
          </a:xfrm>
        </p:grpSpPr>
        <p:sp>
          <p:nvSpPr>
            <p:cNvPr id="39" name="Flowchart: Magnetic Disk 38"/>
            <p:cNvSpPr/>
            <p:nvPr/>
          </p:nvSpPr>
          <p:spPr>
            <a:xfrm>
              <a:off x="4193340" y="3607774"/>
              <a:ext cx="2438400" cy="1269029"/>
            </a:xfrm>
            <a:prstGeom prst="flowChartMagneticDisk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D</a:t>
              </a:r>
              <a:endParaRPr lang="en-US" sz="2800" b="1" dirty="0"/>
            </a:p>
          </p:txBody>
        </p:sp>
        <p:sp>
          <p:nvSpPr>
            <p:cNvPr id="40" name="Minus 39"/>
            <p:cNvSpPr/>
            <p:nvPr/>
          </p:nvSpPr>
          <p:spPr>
            <a:xfrm rot="16200000">
              <a:off x="5293192" y="3155442"/>
              <a:ext cx="76141" cy="1463040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0" y="3200400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Disk D is placed on disk C.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09600" y="556260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If there is no space to push in STACK, the situation is called overflow.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4" grpId="0"/>
      <p:bldP spid="35" grpId="0"/>
      <p:bldP spid="36" grpId="0"/>
      <p:bldP spid="37" grpId="0"/>
      <p:bldP spid="37" grpId="1"/>
      <p:bldP spid="41" grpId="0"/>
      <p:bldP spid="4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203: Data Structure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67600" y="762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Data Structure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914400"/>
            <a:ext cx="701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STACK: Performing Arithmetic Operation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1981200"/>
            <a:ext cx="2971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Notations:</a:t>
            </a:r>
          </a:p>
          <a:p>
            <a:pPr>
              <a:buBlip>
                <a:blip r:embed="rId2"/>
              </a:buBlip>
            </a:pP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u="sng" dirty="0" smtClean="0">
                <a:solidFill>
                  <a:schemeClr val="bg1"/>
                </a:solidFill>
              </a:rPr>
              <a:t>Infix</a:t>
            </a:r>
          </a:p>
          <a:p>
            <a:pPr>
              <a:buBlip>
                <a:blip r:embed="rId2"/>
              </a:buBlip>
            </a:pPr>
            <a:r>
              <a:rPr lang="en-US" dirty="0" smtClean="0">
                <a:solidFill>
                  <a:schemeClr val="bg1"/>
                </a:solidFill>
              </a:rPr>
              <a:t> Polish (Prefix)</a:t>
            </a:r>
          </a:p>
          <a:p>
            <a:pPr>
              <a:buBlip>
                <a:blip r:embed="rId2"/>
              </a:buBlip>
            </a:pPr>
            <a:r>
              <a:rPr lang="en-US" dirty="0" smtClean="0">
                <a:solidFill>
                  <a:schemeClr val="bg1"/>
                </a:solidFill>
              </a:rPr>
              <a:t> Reverse Polish (Postfix)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81400" y="2133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(A+B)*C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203: Data Structure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67600" y="762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Data Structure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914400"/>
            <a:ext cx="701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STACK: Performing Arithmetic Operation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1981200"/>
            <a:ext cx="2743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Notations:</a:t>
            </a:r>
          </a:p>
          <a:p>
            <a:pPr>
              <a:buBlip>
                <a:blip r:embed="rId2"/>
              </a:buBlip>
            </a:pPr>
            <a:r>
              <a:rPr lang="en-US" dirty="0" smtClean="0">
                <a:solidFill>
                  <a:schemeClr val="bg1"/>
                </a:solidFill>
              </a:rPr>
              <a:t> Infix</a:t>
            </a:r>
          </a:p>
          <a:p>
            <a:pPr>
              <a:buBlip>
                <a:blip r:embed="rId2"/>
              </a:buBlip>
            </a:pP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</a:rPr>
              <a:t>Polish (Prefix)</a:t>
            </a:r>
          </a:p>
          <a:p>
            <a:pPr>
              <a:buBlip>
                <a:blip r:embed="rId2"/>
              </a:buBlip>
            </a:pPr>
            <a:r>
              <a:rPr lang="en-US" dirty="0" smtClean="0">
                <a:solidFill>
                  <a:schemeClr val="bg1"/>
                </a:solidFill>
              </a:rPr>
              <a:t> Reverse Polish (Postfix)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81400" y="2133600"/>
            <a:ext cx="502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Operator symbol is placed before its two operand: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In Infix: (A+B)*C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In Polish: *+ABC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4038600"/>
            <a:ext cx="51720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990600" y="4572000"/>
            <a:ext cx="5715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Infix: 12/(7-3)+2*(1+5)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In Polish: 12/[-, 7, 3]+2*[+, 1, 5]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	   : [/12,-,7,3]+[*, 2, +, 1, 5]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	   :+, /, 12, -, 7, 3, *, 2, +, 1,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203: Data Structure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67600" y="762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Data Structure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914400"/>
            <a:ext cx="701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STACK: Performing Arithmetic Operation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1981200"/>
            <a:ext cx="2743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Notations:</a:t>
            </a:r>
          </a:p>
          <a:p>
            <a:pPr>
              <a:buBlip>
                <a:blip r:embed="rId2"/>
              </a:buBlip>
            </a:pPr>
            <a:r>
              <a:rPr lang="en-US" dirty="0" smtClean="0">
                <a:solidFill>
                  <a:schemeClr val="bg1"/>
                </a:solidFill>
              </a:rPr>
              <a:t> Infix</a:t>
            </a:r>
          </a:p>
          <a:p>
            <a:pPr>
              <a:buBlip>
                <a:blip r:embed="rId2"/>
              </a:buBlip>
            </a:pP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</a:rPr>
              <a:t>Polish (Prefix)</a:t>
            </a:r>
          </a:p>
          <a:p>
            <a:pPr>
              <a:buBlip>
                <a:blip r:embed="rId2"/>
              </a:buBlip>
            </a:pPr>
            <a:r>
              <a:rPr lang="en-US" dirty="0" smtClean="0">
                <a:solidFill>
                  <a:schemeClr val="bg1"/>
                </a:solidFill>
              </a:rPr>
              <a:t> Reverse Polish (Postfix)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81400" y="2133600"/>
            <a:ext cx="502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Operator symbol is placed before its two operand: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In Infix: (A+B)*C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In Polish: *+ABC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34290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P: +,	 /, 	12, 	-, 	7, 	3, 	*, 	2, 	+, 	1,     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38862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P: +,	 /, 	12, 	4, 	*, 	2, 	+, 	1, 	5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2940" y="5715000"/>
            <a:ext cx="450913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0" y="43434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P: +,	3,	*, 	2, 	+, 	1, 	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0" y="48006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P: +,	3,	*, 	2,	6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0" y="52578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P: +,	3,	12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0" y="56388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P: 15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667000" y="3429000"/>
            <a:ext cx="2286000" cy="457200"/>
          </a:xfrm>
          <a:prstGeom prst="rect">
            <a:avLst/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990600" y="3886200"/>
            <a:ext cx="2286000" cy="457200"/>
          </a:xfrm>
          <a:prstGeom prst="rect">
            <a:avLst/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657600" y="4343400"/>
            <a:ext cx="2286000" cy="457200"/>
          </a:xfrm>
          <a:prstGeom prst="rect">
            <a:avLst/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828800" y="4800600"/>
            <a:ext cx="2286000" cy="457200"/>
          </a:xfrm>
          <a:prstGeom prst="rect">
            <a:avLst/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304800" y="5257800"/>
            <a:ext cx="2286000" cy="457200"/>
          </a:xfrm>
          <a:prstGeom prst="rect">
            <a:avLst/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6" grpId="0"/>
      <p:bldP spid="17" grpId="0"/>
      <p:bldP spid="18" grpId="0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203: Data Structure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67600" y="762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Data Structure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914400"/>
            <a:ext cx="701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STACK: Performing Arithmetic Operation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1981200"/>
            <a:ext cx="3429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Notations:</a:t>
            </a:r>
          </a:p>
          <a:p>
            <a:pPr>
              <a:buBlip>
                <a:blip r:embed="rId2"/>
              </a:buBlip>
            </a:pPr>
            <a:r>
              <a:rPr lang="en-US" dirty="0" smtClean="0">
                <a:solidFill>
                  <a:schemeClr val="bg1"/>
                </a:solidFill>
              </a:rPr>
              <a:t> Infix</a:t>
            </a:r>
          </a:p>
          <a:p>
            <a:pPr>
              <a:buBlip>
                <a:blip r:embed="rId2"/>
              </a:buBlip>
            </a:pPr>
            <a:r>
              <a:rPr lang="en-US" dirty="0" smtClean="0">
                <a:solidFill>
                  <a:schemeClr val="bg1"/>
                </a:solidFill>
              </a:rPr>
              <a:t> Polish (Prefix)</a:t>
            </a:r>
          </a:p>
          <a:p>
            <a:pPr>
              <a:buBlip>
                <a:blip r:embed="rId2"/>
              </a:buBlip>
            </a:pP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</a:rPr>
              <a:t>Reverse Polish (Postfix)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81400" y="2133600"/>
            <a:ext cx="502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Operator symbol is placed after its two operand: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In Infix: (A+B)*C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In Postfix: AB+C*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37338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P= 5,	6, 	2, 	+, 	*, 	12, 	4, 	/, 	-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1000" y="42672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P= 5,	8,	*, 	12, 	4, 	/, 	-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1000" y="48768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P= 40,	12, 	4, 	/, 	-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1000" y="54102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P= 40,	3,	-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1000" y="6091535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P= 37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295400" y="3733800"/>
            <a:ext cx="2286000" cy="457200"/>
          </a:xfrm>
          <a:prstGeom prst="rect">
            <a:avLst/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62000" y="4267200"/>
            <a:ext cx="2286000" cy="457200"/>
          </a:xfrm>
          <a:prstGeom prst="rect">
            <a:avLst/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295400" y="4876800"/>
            <a:ext cx="2286000" cy="457200"/>
          </a:xfrm>
          <a:prstGeom prst="rect">
            <a:avLst/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62000" y="5410200"/>
            <a:ext cx="1905000" cy="457200"/>
          </a:xfrm>
          <a:prstGeom prst="rect">
            <a:avLst/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6" grpId="0"/>
      <p:bldP spid="17" grpId="0" animBg="1"/>
      <p:bldP spid="17" grpId="1" animBg="1"/>
      <p:bldP spid="18" grpId="0" animBg="1"/>
      <p:bldP spid="18" grpId="1" animBg="1"/>
      <p:bldP spid="19" grpId="1" animBg="1"/>
      <p:bldP spid="19" grpId="2" animBg="1"/>
      <p:bldP spid="20" grpId="0" animBg="1"/>
      <p:bldP spid="20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203: Data Structure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67600" y="762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Data Structure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914400"/>
            <a:ext cx="701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STACK: Performing Arithmetic Operation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1676400"/>
            <a:ext cx="3429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Recursion: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Calling itself.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81400" y="1676400"/>
            <a:ext cx="502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Factorial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Fibonacci Sequence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0" y="2819400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Tower of Hanoi: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657600"/>
            <a:ext cx="6877050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200400"/>
            <a:ext cx="8267700" cy="340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203: Data Structure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67600" y="762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Data Structure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914400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STACK: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124200" y="1066800"/>
            <a:ext cx="5867400" cy="3886200"/>
          </a:xfrm>
          <a:prstGeom prst="rect">
            <a:avLst/>
          </a:prstGeom>
          <a:noFill/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0" y="1375112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A pole is placed on a plane.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29000" y="1371600"/>
            <a:ext cx="5181600" cy="3276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Minus 12"/>
          <p:cNvSpPr/>
          <p:nvPr/>
        </p:nvSpPr>
        <p:spPr>
          <a:xfrm rot="16200000">
            <a:off x="4686300" y="2247901"/>
            <a:ext cx="2590800" cy="533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23"/>
          <p:cNvGrpSpPr/>
          <p:nvPr/>
        </p:nvGrpSpPr>
        <p:grpSpPr>
          <a:xfrm>
            <a:off x="4814668" y="1262576"/>
            <a:ext cx="2438400" cy="2790092"/>
            <a:chOff x="4343400" y="2086708"/>
            <a:chExt cx="2438400" cy="2790092"/>
          </a:xfrm>
        </p:grpSpPr>
        <p:sp>
          <p:nvSpPr>
            <p:cNvPr id="20" name="Flowchart: Magnetic Disk 19"/>
            <p:cNvSpPr/>
            <p:nvPr/>
          </p:nvSpPr>
          <p:spPr>
            <a:xfrm>
              <a:off x="4343400" y="3810000"/>
              <a:ext cx="2438400" cy="1066800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A</a:t>
              </a:r>
              <a:endParaRPr lang="en-US" sz="2800" b="1" dirty="0"/>
            </a:p>
          </p:txBody>
        </p:sp>
        <p:sp>
          <p:nvSpPr>
            <p:cNvPr id="23" name="Minus 22"/>
            <p:cNvSpPr/>
            <p:nvPr/>
          </p:nvSpPr>
          <p:spPr>
            <a:xfrm rot="16200000">
              <a:off x="4420772" y="2909668"/>
              <a:ext cx="2194560" cy="548640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4"/>
          <p:cNvGrpSpPr/>
          <p:nvPr/>
        </p:nvGrpSpPr>
        <p:grpSpPr>
          <a:xfrm>
            <a:off x="5029200" y="1371599"/>
            <a:ext cx="1981200" cy="1933136"/>
            <a:chOff x="4343400" y="2517383"/>
            <a:chExt cx="2438400" cy="2359417"/>
          </a:xfrm>
        </p:grpSpPr>
        <p:sp>
          <p:nvSpPr>
            <p:cNvPr id="26" name="Flowchart: Magnetic Disk 25"/>
            <p:cNvSpPr/>
            <p:nvPr/>
          </p:nvSpPr>
          <p:spPr>
            <a:xfrm>
              <a:off x="4343400" y="3810000"/>
              <a:ext cx="2438400" cy="1066800"/>
            </a:xfrm>
            <a:prstGeom prst="flowChartMagneticDisk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B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Minus 26"/>
            <p:cNvSpPr/>
            <p:nvPr/>
          </p:nvSpPr>
          <p:spPr>
            <a:xfrm rot="16200000">
              <a:off x="4697436" y="3007409"/>
              <a:ext cx="1636543" cy="656492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27"/>
          <p:cNvGrpSpPr/>
          <p:nvPr/>
        </p:nvGrpSpPr>
        <p:grpSpPr>
          <a:xfrm>
            <a:off x="5325792" y="1461866"/>
            <a:ext cx="1371600" cy="1176995"/>
            <a:chOff x="4193340" y="2814634"/>
            <a:chExt cx="2438400" cy="2062167"/>
          </a:xfrm>
        </p:grpSpPr>
        <p:sp>
          <p:nvSpPr>
            <p:cNvPr id="29" name="Flowchart: Magnetic Disk 28"/>
            <p:cNvSpPr/>
            <p:nvPr/>
          </p:nvSpPr>
          <p:spPr>
            <a:xfrm>
              <a:off x="4193340" y="3810001"/>
              <a:ext cx="2438400" cy="1066800"/>
            </a:xfrm>
            <a:prstGeom prst="flowChartMagneticDisk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C</a:t>
              </a:r>
              <a:endParaRPr lang="en-US" sz="2800" b="1" dirty="0"/>
            </a:p>
          </p:txBody>
        </p:sp>
        <p:sp>
          <p:nvSpPr>
            <p:cNvPr id="30" name="Minus 29"/>
            <p:cNvSpPr/>
            <p:nvPr/>
          </p:nvSpPr>
          <p:spPr>
            <a:xfrm rot="16200000">
              <a:off x="4694887" y="3005014"/>
              <a:ext cx="1329027" cy="948268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0" y="1832312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Disk A is placed in the pole.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0" y="2289512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Disk B is placed on disk A.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2743200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Disk C is placed on disk B.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0" y="3920531"/>
            <a:ext cx="3048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This type of operation is called </a:t>
            </a:r>
            <a:r>
              <a:rPr lang="en-US" sz="2000" b="1" dirty="0" smtClean="0">
                <a:solidFill>
                  <a:schemeClr val="bg1"/>
                </a:solidFill>
              </a:rPr>
              <a:t>push</a:t>
            </a:r>
            <a:r>
              <a:rPr lang="en-US" dirty="0" smtClean="0">
                <a:solidFill>
                  <a:schemeClr val="bg1"/>
                </a:solidFill>
              </a:rPr>
              <a:t> instead of insert.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0" y="46598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Where to push?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871004" y="4659868"/>
            <a:ext cx="872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bg1"/>
                </a:solidFill>
              </a:rPr>
              <a:t>At TOP</a:t>
            </a:r>
            <a:endParaRPr lang="en-US" b="1" i="1" dirty="0">
              <a:solidFill>
                <a:schemeClr val="bg1"/>
              </a:solidFill>
            </a:endParaRPr>
          </a:p>
        </p:txBody>
      </p:sp>
      <p:grpSp>
        <p:nvGrpSpPr>
          <p:cNvPr id="6" name="Group 37"/>
          <p:cNvGrpSpPr/>
          <p:nvPr/>
        </p:nvGrpSpPr>
        <p:grpSpPr>
          <a:xfrm>
            <a:off x="5562600" y="1524000"/>
            <a:ext cx="914400" cy="609602"/>
            <a:chOff x="4193340" y="3607774"/>
            <a:chExt cx="2438400" cy="1269029"/>
          </a:xfrm>
        </p:grpSpPr>
        <p:sp>
          <p:nvSpPr>
            <p:cNvPr id="39" name="Flowchart: Magnetic Disk 38"/>
            <p:cNvSpPr/>
            <p:nvPr/>
          </p:nvSpPr>
          <p:spPr>
            <a:xfrm>
              <a:off x="4193340" y="3607774"/>
              <a:ext cx="2438400" cy="1269029"/>
            </a:xfrm>
            <a:prstGeom prst="flowChartMagneticDisk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D</a:t>
              </a:r>
              <a:endParaRPr lang="en-US" sz="2800" b="1" dirty="0"/>
            </a:p>
          </p:txBody>
        </p:sp>
        <p:sp>
          <p:nvSpPr>
            <p:cNvPr id="40" name="Minus 39"/>
            <p:cNvSpPr/>
            <p:nvPr/>
          </p:nvSpPr>
          <p:spPr>
            <a:xfrm rot="16200000">
              <a:off x="5293192" y="3155442"/>
              <a:ext cx="76141" cy="1463040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0" y="3200400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Disk D is placed on disk C.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0" y="5105400"/>
            <a:ext cx="231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Now remove disk D.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0" y="5467290"/>
            <a:ext cx="231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Now remove disk C.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0" y="5848290"/>
            <a:ext cx="231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Now remove disk B.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0" y="6229290"/>
            <a:ext cx="231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Now remove disk A.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819400" y="5181600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Removing/deleting process is known as POP.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819400" y="56388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Is it possible to POP more?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971800" y="5943600"/>
            <a:ext cx="617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Ans</a:t>
            </a:r>
            <a:r>
              <a:rPr lang="en-US" dirty="0" smtClean="0">
                <a:solidFill>
                  <a:schemeClr val="bg1"/>
                </a:solidFill>
              </a:rPr>
              <a:t>: No, because the pole is empty. When the STACK is empty but one tries to perform POP, the situation is called underflow.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3" grpId="0"/>
      <p:bldP spid="44" grpId="0"/>
      <p:bldP spid="45" grpId="0"/>
      <p:bldP spid="46" grpId="0"/>
      <p:bldP spid="47" grpId="0"/>
      <p:bldP spid="4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203: Data Structure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67600" y="762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Data Structure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914400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STACK: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1600200"/>
            <a:ext cx="342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Elements are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AAA, BBB, CCC, DDD, EEE, FFF.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236220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Sequentially pushed in an array of STACK.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0811"/>
          <a:stretch>
            <a:fillRect/>
          </a:stretch>
        </p:blipFill>
        <p:spPr bwMode="auto">
          <a:xfrm>
            <a:off x="3276600" y="1295400"/>
            <a:ext cx="5638800" cy="487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203: Data Structure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67600" y="762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Data Structure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914400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STACK: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1600200"/>
            <a:ext cx="342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Elements are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A, B, C.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23622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Sequentially pushed in an array of STACK.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752600"/>
            <a:ext cx="6877050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203: Data Structure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67600" y="762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Data Structure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914400"/>
            <a:ext cx="487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STACK: Array representation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1600200"/>
            <a:ext cx="342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Elements are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XXX, YYY, ZZZ.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23622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Sequentially pushed in an array of STACK.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7722" y="1828800"/>
            <a:ext cx="6991578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6948268" y="3581400"/>
            <a:ext cx="304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8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203: Data Structure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67600" y="762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Data Structure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914400"/>
            <a:ext cx="487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STACK: Array representation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l="19033"/>
          <a:stretch>
            <a:fillRect/>
          </a:stretch>
        </p:blipFill>
        <p:spPr bwMode="auto">
          <a:xfrm>
            <a:off x="2557320" y="1981200"/>
            <a:ext cx="6382456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6804" y="1676400"/>
            <a:ext cx="17526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76200" y="5638800"/>
            <a:ext cx="7086600" cy="83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228600" y="5715000"/>
          <a:ext cx="6525981" cy="684168"/>
        </p:xfrm>
        <a:graphic>
          <a:graphicData uri="http://schemas.openxmlformats.org/drawingml/2006/table">
            <a:tbl>
              <a:tblPr/>
              <a:tblGrid>
                <a:gridCol w="593271"/>
                <a:gridCol w="593271"/>
                <a:gridCol w="593271"/>
                <a:gridCol w="593271"/>
                <a:gridCol w="593271"/>
                <a:gridCol w="593271"/>
                <a:gridCol w="593271"/>
                <a:gridCol w="593271"/>
                <a:gridCol w="593271"/>
                <a:gridCol w="593271"/>
                <a:gridCol w="593271"/>
              </a:tblGrid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AAA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BBB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CCC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28600" y="1981200"/>
            <a:ext cx="213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Let, ITEM=“WWW”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Here, 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MAXSTK=11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TOP=3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" y="5193268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Array of STACK: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14600" y="41148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Step 2. TOP=TOP+1=3+1=4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14600" y="44196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Step 3. STACK[TOP]=STACK[4]=WWW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/>
      <p:bldP spid="16" grpId="0"/>
      <p:bldP spid="18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203: Data Structure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67600" y="762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Data Structure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914400"/>
            <a:ext cx="487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STACK: Array representation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l="19033"/>
          <a:stretch>
            <a:fillRect/>
          </a:stretch>
        </p:blipFill>
        <p:spPr bwMode="auto">
          <a:xfrm>
            <a:off x="2557320" y="1981200"/>
            <a:ext cx="6382456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6804" y="1676400"/>
            <a:ext cx="17526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76200" y="5638800"/>
            <a:ext cx="7086600" cy="83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228600" y="5715000"/>
          <a:ext cx="6705600" cy="684168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85800"/>
                <a:gridCol w="5334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AAA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BBB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CCC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WWW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28600" y="1981200"/>
            <a:ext cx="213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Let, ITEM=“WWW”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Here, 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MAXSTK=11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TOP=3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" y="5193268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Array of STACK: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14600" y="41148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Step 2. TOP=TOP+1=3+1=4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14600" y="44196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Step 3. STACK[TOP]=STACK[4]=WWW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203: Data Structure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67600" y="762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Data Structure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914400"/>
            <a:ext cx="487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STACK: Array representation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6804" y="1676400"/>
            <a:ext cx="17526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76200" y="5638800"/>
            <a:ext cx="7086600" cy="83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228600" y="5715000"/>
          <a:ext cx="6705600" cy="684168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85800"/>
                <a:gridCol w="5334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AAA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BBB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CCC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WWW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28600" y="1981200"/>
            <a:ext cx="213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Here, 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MAXSTK=11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TOP=4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" y="5193268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Array of STACK: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14600" y="4114800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Step 2. ITEM=STACK[TOP]=STACK[4]=WWW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14600" y="44196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Step 3. TOP=TOP-1=3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6130" y="1981200"/>
            <a:ext cx="6335897" cy="1943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/>
      <p:bldP spid="16" grpId="0"/>
      <p:bldP spid="18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203: Data Structure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67600" y="762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Data Structure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914400"/>
            <a:ext cx="701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STACK: Performing Arithmetic Operation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1981200"/>
            <a:ext cx="31242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Notations:</a:t>
            </a:r>
          </a:p>
          <a:p>
            <a:pPr>
              <a:buBlip>
                <a:blip r:embed="rId2"/>
              </a:buBlip>
            </a:pPr>
            <a:r>
              <a:rPr lang="en-US" dirty="0" smtClean="0">
                <a:solidFill>
                  <a:schemeClr val="bg1"/>
                </a:solidFill>
              </a:rPr>
              <a:t> Infix</a:t>
            </a:r>
          </a:p>
          <a:p>
            <a:pPr>
              <a:buBlip>
                <a:blip r:embed="rId2"/>
              </a:buBlip>
            </a:pPr>
            <a:r>
              <a:rPr lang="en-US" dirty="0" smtClean="0">
                <a:solidFill>
                  <a:schemeClr val="bg1"/>
                </a:solidFill>
              </a:rPr>
              <a:t> Polish (Prefix)</a:t>
            </a:r>
          </a:p>
          <a:p>
            <a:pPr>
              <a:buBlip>
                <a:blip r:embed="rId2"/>
              </a:buBlip>
            </a:pPr>
            <a:r>
              <a:rPr lang="en-US" dirty="0" smtClean="0">
                <a:solidFill>
                  <a:schemeClr val="bg1"/>
                </a:solidFill>
              </a:rPr>
              <a:t> Reverse Polish (Postfix)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2046</TotalTime>
  <Words>740</Words>
  <Application>Microsoft Office PowerPoint</Application>
  <PresentationFormat>On-screen Show (4:3)</PresentationFormat>
  <Paragraphs>225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Kamal</dc:creator>
  <cp:lastModifiedBy>Kamal</cp:lastModifiedBy>
  <cp:revision>190</cp:revision>
  <dcterms:created xsi:type="dcterms:W3CDTF">2018-03-13T11:27:28Z</dcterms:created>
  <dcterms:modified xsi:type="dcterms:W3CDTF">2018-05-10T03:53:23Z</dcterms:modified>
</cp:coreProperties>
</file>