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62" r:id="rId4"/>
    <p:sldId id="263" r:id="rId5"/>
    <p:sldId id="260" r:id="rId6"/>
    <p:sldId id="286" r:id="rId7"/>
    <p:sldId id="256" r:id="rId8"/>
    <p:sldId id="257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80" r:id="rId25"/>
    <p:sldId id="281" r:id="rId26"/>
    <p:sldId id="278" r:id="rId27"/>
    <p:sldId id="279" r:id="rId28"/>
    <p:sldId id="282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8" r:id="rId57"/>
    <p:sldId id="315" r:id="rId58"/>
    <p:sldId id="317" r:id="rId59"/>
    <p:sldId id="319" r:id="rId60"/>
    <p:sldId id="320" r:id="rId61"/>
    <p:sldId id="321" r:id="rId62"/>
    <p:sldId id="322" r:id="rId63"/>
    <p:sldId id="323" r:id="rId64"/>
    <p:sldId id="324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614CA-BC11-49BF-888C-6D5C98AC21EA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hyperlink" Target="https://en.wikipedia.org/wiki/Discrete_random_variable" TargetMode="Externa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8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png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Random_variable" TargetMode="External"/><Relationship Id="rId5" Type="http://schemas.openxmlformats.org/officeDocument/2006/relationships/hyperlink" Target="https://en.wikipedia.org/wiki/Continuous_probability_distribution" TargetMode="External"/><Relationship Id="rId4" Type="http://schemas.openxmlformats.org/officeDocument/2006/relationships/hyperlink" Target="https://en.wikipedia.org/wiki/Probability_theory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tatisticshowto.com/mean" TargetMode="External"/><Relationship Id="rId4" Type="http://schemas.openxmlformats.org/officeDocument/2006/relationships/image" Target="../media/image10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xpected_valu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nvestopedia.com/terms/c/conditional_probability.asp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a picture to represent stochastic process এর ছবি ফলাফল"/>
          <p:cNvPicPr>
            <a:picLocks noChangeAspect="1" noChangeArrowheads="1"/>
          </p:cNvPicPr>
          <p:nvPr/>
        </p:nvPicPr>
        <p:blipFill>
          <a:blip r:embed="rId4" cstate="print"/>
          <a:srcRect l="3896" t="6926" r="5195"/>
          <a:stretch>
            <a:fillRect/>
          </a:stretch>
        </p:blipFill>
        <p:spPr bwMode="auto">
          <a:xfrm>
            <a:off x="1295400" y="1828800"/>
            <a:ext cx="5334000" cy="409575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1600" y="914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CSE 5403: Stochastic Process			Cr. 3.00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5791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Course Leaner: 2</a:t>
            </a:r>
            <a:r>
              <a:rPr lang="en-US" baseline="30000" dirty="0" smtClean="0"/>
              <a:t>nd</a:t>
            </a:r>
            <a:r>
              <a:rPr lang="en-US" dirty="0" smtClean="0"/>
              <a:t> semester of MS 2015-16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1371600"/>
            <a:ext cx="2942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Course Teacher: A H M Kamal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990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Why Randomness?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66913"/>
            <a:ext cx="8819094" cy="420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4695825"/>
            <a:ext cx="8382001" cy="188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914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Event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3716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Often we are interested in a collection of related outcomes from a random experiment.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event is a subset of the sample space of a random experiment.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86551" y="1938837"/>
            <a:ext cx="8681249" cy="232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191000"/>
            <a:ext cx="7772400" cy="65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990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Event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600200"/>
            <a:ext cx="7315200" cy="2438400"/>
            <a:chOff x="228600" y="1600200"/>
            <a:chExt cx="7315200" cy="24384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600200"/>
              <a:ext cx="7239000" cy="1266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2819400"/>
              <a:ext cx="7093388" cy="63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3352800"/>
              <a:ext cx="7280031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19800"/>
            <a:ext cx="7239000" cy="5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990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22" y="1676400"/>
            <a:ext cx="864517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t="9091"/>
          <a:stretch>
            <a:fillRect/>
          </a:stretch>
        </p:blipFill>
        <p:spPr bwMode="auto">
          <a:xfrm>
            <a:off x="1066799" y="3657600"/>
            <a:ext cx="794228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 t="7692"/>
          <a:stretch>
            <a:fillRect/>
          </a:stretch>
        </p:blipFill>
        <p:spPr bwMode="auto">
          <a:xfrm>
            <a:off x="990600" y="4495800"/>
            <a:ext cx="7353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2200" y="5486400"/>
            <a:ext cx="728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990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422" y="1676400"/>
            <a:ext cx="864517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366" y="3733800"/>
            <a:ext cx="855023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990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57350"/>
            <a:ext cx="9095709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63486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762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657600"/>
            <a:ext cx="6553200" cy="29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762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762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Additional Rules: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" y="3124200"/>
            <a:ext cx="8991600" cy="3112670"/>
            <a:chOff x="152400" y="3124200"/>
            <a:chExt cx="8991600" cy="311267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400" y="3124200"/>
              <a:ext cx="6874525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52400" y="4481732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More events:</a:t>
              </a:r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4190999"/>
              <a:ext cx="7086600" cy="2045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eft Brace 16"/>
            <p:cNvSpPr/>
            <p:nvPr/>
          </p:nvSpPr>
          <p:spPr>
            <a:xfrm>
              <a:off x="1447800" y="3200400"/>
              <a:ext cx="533400" cy="29718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4800" y="1143000"/>
            <a:ext cx="8839200" cy="1905000"/>
            <a:chOff x="304800" y="1143000"/>
            <a:chExt cx="8839200" cy="1905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40194" y="1143000"/>
              <a:ext cx="7103806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40194" y="1905000"/>
              <a:ext cx="7079226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04800" y="184872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Two events:</a:t>
              </a:r>
              <a:endParaRPr lang="en-US" dirty="0"/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1524000" y="1143000"/>
              <a:ext cx="533400" cy="18288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762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838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Conditional Probability: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81000" y="12192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When two events A, B are dependent it is important to know the probability</a:t>
            </a:r>
          </a:p>
          <a:p>
            <a:r>
              <a:rPr lang="en-US" dirty="0" smtClean="0"/>
              <a:t>that the event B will occur, given that A has already happened. We define this to</a:t>
            </a:r>
          </a:p>
          <a:p>
            <a:r>
              <a:rPr lang="en-US" dirty="0" smtClean="0"/>
              <a:t>be </a:t>
            </a:r>
            <a:r>
              <a:rPr lang="en-US" i="1" dirty="0" smtClean="0"/>
              <a:t>conditional probability, denoted by P(B|A).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895601"/>
            <a:ext cx="6705600" cy="22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399" y="2176850"/>
            <a:ext cx="2687593" cy="61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286000"/>
            <a:ext cx="151756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762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838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Conditional Probability: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81000" y="12192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When two events A, B are dependent it is important to know the probability</a:t>
            </a:r>
          </a:p>
          <a:p>
            <a:r>
              <a:rPr lang="en-US" dirty="0" smtClean="0"/>
              <a:t>that the event B will occur, given that A has already happened. We define this to</a:t>
            </a:r>
          </a:p>
          <a:p>
            <a:r>
              <a:rPr lang="en-US" dirty="0" smtClean="0"/>
              <a:t>be </a:t>
            </a:r>
            <a:r>
              <a:rPr lang="en-US" i="1" dirty="0" smtClean="0"/>
              <a:t>conditional probability, denoted by P(B|A).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399" y="2176850"/>
            <a:ext cx="2687593" cy="61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286000"/>
            <a:ext cx="151756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6"/>
          <p:cNvGrpSpPr/>
          <p:nvPr/>
        </p:nvGrpSpPr>
        <p:grpSpPr>
          <a:xfrm>
            <a:off x="990600" y="5334000"/>
            <a:ext cx="5999018" cy="1143000"/>
            <a:chOff x="990600" y="5029200"/>
            <a:chExt cx="5999018" cy="114300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57400" y="5562600"/>
              <a:ext cx="493221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990600" y="5029200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Multiplication rule:</a:t>
              </a:r>
              <a:endParaRPr lang="en-US" sz="2400" dirty="0"/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819400"/>
            <a:ext cx="8086725" cy="87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733800"/>
            <a:ext cx="762511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228600" y="12192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 </a:t>
            </a:r>
            <a:r>
              <a:rPr lang="en-US" b="1" dirty="0" smtClean="0"/>
              <a:t>stochastic process</a:t>
            </a:r>
            <a:r>
              <a:rPr lang="en-US" dirty="0" smtClean="0"/>
              <a:t> is a probabilistic (non-deterministic) system that evolves with time via random changes to a collection of variables. A </a:t>
            </a:r>
            <a:r>
              <a:rPr lang="en-US" b="1" dirty="0" smtClean="0"/>
              <a:t>finite stochastic process</a:t>
            </a:r>
            <a:r>
              <a:rPr lang="en-US" dirty="0" smtClean="0"/>
              <a:t> consists of a finite number of stages in which the outcomes and associated probabilities at each stage depend on the outcomes and associated probabilities of the preceding stages.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type of finite stochastic process is called a </a:t>
            </a:r>
            <a:r>
              <a:rPr lang="en-US" b="1" dirty="0" smtClean="0"/>
              <a:t>Random Walk</a:t>
            </a:r>
            <a:r>
              <a:rPr lang="en-US" dirty="0" smtClean="0"/>
              <a:t>. A Random Walk process is "</a:t>
            </a:r>
            <a:r>
              <a:rPr lang="en-US" dirty="0" err="1" smtClean="0"/>
              <a:t>memoryless</a:t>
            </a:r>
            <a:r>
              <a:rPr lang="en-US" dirty="0" smtClean="0"/>
              <a:t>": the next state depends only on the current state and not on the sequence of events that preceded it.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4800600"/>
            <a:ext cx="8763000" cy="722531"/>
            <a:chOff x="228600" y="3810000"/>
            <a:chExt cx="8763000" cy="722531"/>
          </a:xfrm>
        </p:grpSpPr>
        <p:sp>
          <p:nvSpPr>
            <p:cNvPr id="22" name="TextBox 21"/>
            <p:cNvSpPr txBox="1"/>
            <p:nvPr/>
          </p:nvSpPr>
          <p:spPr>
            <a:xfrm>
              <a:off x="7848600" y="38100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Outcome of Stage n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57400" y="388620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Outcome and probabilities of Stage 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" y="3810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4038600"/>
              <a:ext cx="990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Stage 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43400" y="4038600"/>
              <a:ext cx="990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Stage 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1800" y="3962400"/>
              <a:ext cx="990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Stage 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04800" y="4191000"/>
              <a:ext cx="685800" cy="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981200" y="4191000"/>
              <a:ext cx="2377440" cy="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410200" y="4191000"/>
              <a:ext cx="548640" cy="0"/>
            </a:xfrm>
            <a:prstGeom prst="straightConnector1">
              <a:avLst/>
            </a:prstGeom>
            <a:ln w="2222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4191000"/>
              <a:ext cx="548640" cy="0"/>
            </a:xfrm>
            <a:prstGeom prst="straightConnector1">
              <a:avLst/>
            </a:prstGeom>
            <a:ln w="2222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772400" y="4114800"/>
              <a:ext cx="548640" cy="0"/>
            </a:xfrm>
            <a:prstGeom prst="straightConnector1">
              <a:avLst/>
            </a:prstGeom>
            <a:ln w="2222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762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838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Probability: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295400"/>
            <a:ext cx="3124200" cy="188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219200"/>
            <a:ext cx="26241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1981200"/>
            <a:ext cx="3352799" cy="52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657600" y="1676400"/>
            <a:ext cx="218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Probability of B: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8899" y="3295650"/>
            <a:ext cx="6384471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429000" y="2819400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</a:t>
            </a:r>
            <a:r>
              <a:rPr lang="en-US" b="1" i="1" dirty="0" smtClean="0"/>
              <a:t>A</a:t>
            </a:r>
            <a:r>
              <a:rPr lang="en-US" dirty="0" smtClean="0"/>
              <a:t> and </a:t>
            </a:r>
            <a:r>
              <a:rPr lang="en-US" b="1" i="1" dirty="0" smtClean="0"/>
              <a:t>A</a:t>
            </a:r>
            <a:r>
              <a:rPr lang="en-US" b="1" i="1" baseline="30000" dirty="0" smtClean="0"/>
              <a:t>’</a:t>
            </a:r>
            <a:r>
              <a:rPr lang="en-US" b="1" i="1" dirty="0" smtClean="0"/>
              <a:t> </a:t>
            </a:r>
            <a:r>
              <a:rPr lang="en-US" dirty="0" smtClean="0"/>
              <a:t>are mutually exclusive: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3962400"/>
            <a:ext cx="7391400" cy="149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2590800" y="5557837"/>
          <a:ext cx="2819400" cy="766763"/>
        </p:xfrm>
        <a:graphic>
          <a:graphicData uri="http://schemas.openxmlformats.org/presentationml/2006/ole">
            <p:oleObj spid="_x0000_s12289" name="Equation" r:id="rId10" imgW="14475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762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838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Probability:</a:t>
            </a:r>
            <a:endParaRPr lang="en-US" sz="2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419600"/>
            <a:ext cx="793202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371600"/>
            <a:ext cx="747744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905000"/>
            <a:ext cx="2514600" cy="151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429000"/>
            <a:ext cx="80746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762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838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Probability: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371600"/>
            <a:ext cx="747744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905000"/>
            <a:ext cx="2514600" cy="151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429000"/>
            <a:ext cx="80746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4419600"/>
            <a:ext cx="6705600" cy="217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762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Probability: Independence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83153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1" y="3352800"/>
            <a:ext cx="6172199" cy="55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762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Probability: Independence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7772400" cy="538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762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Probability: Independence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8077200" cy="302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269217"/>
            <a:ext cx="5943600" cy="33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Bayes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’ Theorem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524000"/>
            <a:ext cx="4495800" cy="98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343400"/>
            <a:ext cx="518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352800" y="3200400"/>
          <a:ext cx="2133600" cy="763604"/>
        </p:xfrm>
        <a:graphic>
          <a:graphicData uri="http://schemas.openxmlformats.org/presentationml/2006/ole">
            <p:oleObj spid="_x0000_s8195" name="Equation" r:id="rId7" imgW="1206360" imgH="43164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14400" y="2743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Deduced by: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3276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According to the law of conditional probability: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4267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According to multiplication law: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8600" y="3886200"/>
            <a:ext cx="8915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Let b and g represent the sample of a boy and girl, respectively.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Then, the sample space is {bb,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bg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gb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gg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}. Let A={bb,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bg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gb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} and B={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bg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gb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gg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}, where every sample in A consisted of at least a boy and the sample of B consists of at least a girl.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The P[A]=P[A]=3/4. Again, P[B|A]=2/3 because P[B|A]=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Bayes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’ Theorem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524000"/>
            <a:ext cx="4495800" cy="98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28600" y="2514601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 are asked to submit a project proposal in a group where the group consists of two members. If a person of the group named </a:t>
            </a:r>
            <a:r>
              <a:rPr lang="en-US" dirty="0" err="1" smtClean="0"/>
              <a:t>StochasticCSE</a:t>
            </a:r>
            <a:r>
              <a:rPr lang="en-US" dirty="0" smtClean="0"/>
              <a:t> is a boy, what is the probability that the other member of this group is a girl?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505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it ½?</a:t>
            </a:r>
            <a:endParaRPr lang="en-US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0" y="0"/>
          <a:ext cx="609600" cy="428625"/>
        </p:xfrm>
        <a:graphic>
          <a:graphicData uri="http://schemas.openxmlformats.org/presentationml/2006/ole">
            <p:oleObj spid="_x0000_s9221" name="Equation" r:id="rId6" imgW="609336" imgH="431613" progId="Equation.DSMT4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867400" y="4800600"/>
          <a:ext cx="3136603" cy="762000"/>
        </p:xfrm>
        <a:graphic>
          <a:graphicData uri="http://schemas.openxmlformats.org/presentationml/2006/ole">
            <p:oleObj spid="_x0000_s9220" name="Equation" r:id="rId7" imgW="1688367" imgH="406224" progId="Equation.DSMT4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609600" y="5562600"/>
          <a:ext cx="4802372" cy="762000"/>
        </p:xfrm>
        <a:graphic>
          <a:graphicData uri="http://schemas.openxmlformats.org/presentationml/2006/ole">
            <p:oleObj spid="_x0000_s9219" name="Equation" r:id="rId8" imgW="2578100" imgH="406400" progId="Equation.DSMT4">
              <p:embed/>
            </p:oleObj>
          </a:graphicData>
        </a:graphic>
      </p:graphicFrame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=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Bayes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’ Theorem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21920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When boys and </a:t>
            </a:r>
            <a:r>
              <a:rPr lang="en-US" dirty="0" smtClean="0"/>
              <a:t>girls </a:t>
            </a:r>
            <a:r>
              <a:rPr lang="en-US" dirty="0" smtClean="0"/>
              <a:t>fall in love either the boy or the girl first proposes. In an experiment, it is observed that 30% of the boys and 10% of girls fall in love. Then, if a person is identified as a lover, what is the probability that the person is a boy?</a:t>
            </a:r>
          </a:p>
          <a:p>
            <a:r>
              <a:rPr lang="en-US" dirty="0" err="1" smtClean="0"/>
              <a:t>Ans</a:t>
            </a:r>
            <a:r>
              <a:rPr lang="en-US" dirty="0" smtClean="0"/>
              <a:t>: Let the event of love is E and assume two letter B and G to denote boy and girl, respectively.</a:t>
            </a:r>
          </a:p>
          <a:p>
            <a:r>
              <a:rPr lang="en-US" dirty="0" smtClean="0"/>
              <a:t>Here, P(B)=P(G)=0.5	</a:t>
            </a:r>
          </a:p>
          <a:p>
            <a:r>
              <a:rPr lang="en-US" dirty="0" smtClean="0"/>
              <a:t>P(E|B)=0.3 and P(E|G)=0.1.   </a:t>
            </a:r>
          </a:p>
          <a:p>
            <a:endParaRPr lang="en-US" dirty="0" smtClean="0"/>
          </a:p>
          <a:p>
            <a:r>
              <a:rPr lang="en-US" dirty="0" smtClean="0"/>
              <a:t>According to </a:t>
            </a:r>
            <a:r>
              <a:rPr lang="en-US" dirty="0" err="1" smtClean="0"/>
              <a:t>Bayes</a:t>
            </a:r>
            <a:r>
              <a:rPr lang="en-US" dirty="0" smtClean="0"/>
              <a:t>' law</a:t>
            </a:r>
            <a:endParaRPr lang="en-US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736725" y="3886200"/>
          <a:ext cx="3689350" cy="2606675"/>
        </p:xfrm>
        <a:graphic>
          <a:graphicData uri="http://schemas.openxmlformats.org/presentationml/2006/ole">
            <p:oleObj spid="_x0000_s46083" name="Equation" r:id="rId5" imgW="1930320" imgH="1358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Random Variable: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447800"/>
            <a:ext cx="7600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429000"/>
            <a:ext cx="75958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5029200"/>
            <a:ext cx="767861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0" y="129540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Aim of the course:</a:t>
            </a:r>
          </a:p>
          <a:p>
            <a:r>
              <a:rPr lang="en-US" dirty="0" smtClean="0"/>
              <a:t>The object of this course is to lead to a good understanding of stochastic processes, their most commonly used models and their properties, as well as the derivation of some of the most commonly used estimators for such processes : Wiener and </a:t>
            </a:r>
            <a:r>
              <a:rPr lang="en-US" dirty="0" err="1" smtClean="0"/>
              <a:t>Kalman</a:t>
            </a:r>
            <a:r>
              <a:rPr lang="en-US" dirty="0" smtClean="0"/>
              <a:t> filters, predictors and smoothers</a:t>
            </a:r>
          </a:p>
          <a:p>
            <a:endParaRPr lang="en-US" dirty="0" smtClean="0"/>
          </a:p>
          <a:p>
            <a:r>
              <a:rPr lang="en-US" dirty="0" smtClean="0"/>
              <a:t>At the end of this course, the students will be able to : </a:t>
            </a:r>
          </a:p>
          <a:p>
            <a:r>
              <a:rPr lang="en-US" dirty="0" smtClean="0"/>
              <a:t>-- Have a good understanding of and familiarity with random variables and stochastic processes ; </a:t>
            </a:r>
          </a:p>
          <a:p>
            <a:r>
              <a:rPr lang="en-US" dirty="0" smtClean="0"/>
              <a:t>-- Characterize and use stable processes and their spectral properties; </a:t>
            </a:r>
          </a:p>
          <a:p>
            <a:r>
              <a:rPr lang="en-US" dirty="0" smtClean="0"/>
              <a:t>-- Use the major estimators, and characterize their performances ; </a:t>
            </a:r>
          </a:p>
          <a:p>
            <a:r>
              <a:rPr lang="en-US" dirty="0" smtClean="0"/>
              <a:t>-- </a:t>
            </a:r>
            <a:r>
              <a:rPr lang="en-US" dirty="0" err="1" smtClean="0"/>
              <a:t>Synthetize</a:t>
            </a:r>
            <a:r>
              <a:rPr lang="en-US" dirty="0" smtClean="0"/>
              <a:t> predictors, filters and smoothers, in both Wiener or </a:t>
            </a:r>
            <a:r>
              <a:rPr lang="en-US" dirty="0" err="1" smtClean="0"/>
              <a:t>Kalman</a:t>
            </a:r>
            <a:r>
              <a:rPr lang="en-US" dirty="0" smtClean="0"/>
              <a:t> frameworks.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Random Variable: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" y="1447800"/>
            <a:ext cx="723207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971800"/>
            <a:ext cx="743250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Distribution: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1447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probability distribution of a random variable </a:t>
            </a:r>
            <a:r>
              <a:rPr lang="en-US" b="1" i="1" dirty="0" smtClean="0"/>
              <a:t>X is a description of the probabilities </a:t>
            </a:r>
            <a:r>
              <a:rPr lang="en-US" dirty="0" smtClean="0"/>
              <a:t>associated with the possible values of </a:t>
            </a:r>
            <a:r>
              <a:rPr lang="en-US" i="1" dirty="0" smtClean="0"/>
              <a:t>X. For a discrete random variable, the distribution is </a:t>
            </a:r>
            <a:r>
              <a:rPr lang="en-US" dirty="0" smtClean="0"/>
              <a:t>often specified by just a list of the possible values along with the probability of each.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274320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There is a chance that a bit transmitted through a digital transmission channel is received in error. Let </a:t>
            </a:r>
            <a:r>
              <a:rPr lang="en-US" i="1" dirty="0" smtClean="0"/>
              <a:t>X equal the number of bits in error in the next four bits transmitted. The possible values </a:t>
            </a:r>
            <a:r>
              <a:rPr lang="en-US" dirty="0" smtClean="0"/>
              <a:t>for </a:t>
            </a:r>
            <a:r>
              <a:rPr lang="en-US" i="1" dirty="0" smtClean="0"/>
              <a:t>X are {0, 1, 2, 3, 4}. Based on a model for the errors that is presented in the following </a:t>
            </a:r>
            <a:r>
              <a:rPr lang="en-US" dirty="0" smtClean="0"/>
              <a:t>section, probabilities for these values will be determined. Suppose that the probabilities are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probability distribution of </a:t>
            </a:r>
            <a:r>
              <a:rPr lang="en-US" i="1" dirty="0" smtClean="0"/>
              <a:t>X is specified by the possible values along with the probability </a:t>
            </a:r>
            <a:r>
              <a:rPr lang="en-US" dirty="0" smtClean="0"/>
              <a:t>of each. A graphical description of the probability distribution of </a:t>
            </a:r>
            <a:r>
              <a:rPr lang="en-US" i="1" dirty="0" smtClean="0"/>
              <a:t>X is shown in Fig. 3-1.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91000"/>
            <a:ext cx="6321007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91000"/>
            <a:ext cx="2947382" cy="240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Distribution: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129540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There is a chance that a bit transmitted through a digital transmission channel is received in error. Let </a:t>
            </a:r>
            <a:r>
              <a:rPr lang="en-US" i="1" dirty="0" smtClean="0"/>
              <a:t>X equal the number of bits in error in the next four bits transmitted. The possible values </a:t>
            </a:r>
            <a:r>
              <a:rPr lang="en-US" dirty="0" smtClean="0"/>
              <a:t>for </a:t>
            </a:r>
            <a:r>
              <a:rPr lang="en-US" i="1" dirty="0" smtClean="0"/>
              <a:t>X are {0, 1, 2, 3, 4}. Based on a model for the errors that is presented in the following </a:t>
            </a:r>
            <a:r>
              <a:rPr lang="en-US" dirty="0" smtClean="0"/>
              <a:t>section, probabilities for these values will be determined. Suppose that the probabilities are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probability distribution of </a:t>
            </a:r>
            <a:r>
              <a:rPr lang="en-US" i="1" dirty="0" smtClean="0"/>
              <a:t>X is specified by the possible values along with the probability </a:t>
            </a:r>
            <a:r>
              <a:rPr lang="en-US" dirty="0" smtClean="0"/>
              <a:t>of each. A graphical description of the probability distribution of </a:t>
            </a:r>
            <a:r>
              <a:rPr lang="en-US" i="1" dirty="0" smtClean="0"/>
              <a:t>X is shown in Fig. 3-1.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853" y="2743200"/>
            <a:ext cx="6321007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Mass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05000"/>
            <a:ext cx="759655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38200" y="1295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 </a:t>
            </a:r>
            <a:r>
              <a:rPr lang="en-US" b="1" dirty="0" smtClean="0"/>
              <a:t>probability mass function</a:t>
            </a:r>
            <a:r>
              <a:rPr lang="en-US" dirty="0" smtClean="0"/>
              <a:t> (</a:t>
            </a:r>
            <a:r>
              <a:rPr lang="en-US" b="1" dirty="0" err="1" smtClean="0"/>
              <a:t>pmf</a:t>
            </a:r>
            <a:r>
              <a:rPr lang="en-US" dirty="0" smtClean="0"/>
              <a:t>) is a function that gives the probability that a </a:t>
            </a:r>
            <a:r>
              <a:rPr lang="en-US" dirty="0" smtClean="0">
                <a:hlinkClick r:id="rId5" tooltip="Discrete random variable"/>
              </a:rPr>
              <a:t>discrete random variable</a:t>
            </a:r>
            <a:r>
              <a:rPr lang="en-US" dirty="0" smtClean="0"/>
              <a:t> is exactly equal to some value.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1" y="4013058"/>
            <a:ext cx="7578090" cy="25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7162800" cy="278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Mass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95400"/>
            <a:ext cx="7578090" cy="25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Mass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95400"/>
            <a:ext cx="7578090" cy="25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14400" y="3886200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mean of a discrete random variable </a:t>
            </a:r>
            <a:r>
              <a:rPr lang="en-US" i="1" dirty="0" smtClean="0"/>
              <a:t>X is a weighted average of the possible values of X, with weights equal to the probabilities. If is the probability mass function of a loading </a:t>
            </a:r>
            <a:r>
              <a:rPr lang="en-US" dirty="0" smtClean="0"/>
              <a:t>on a long, thin beam, is the point at which the beam balances. Consequently, describes the “center’’ of the distribution of </a:t>
            </a:r>
            <a:r>
              <a:rPr lang="en-US" i="1" dirty="0" smtClean="0"/>
              <a:t>X in a manner similar to the balance point of a </a:t>
            </a:r>
            <a:r>
              <a:rPr lang="en-US" dirty="0" smtClean="0"/>
              <a:t>loading.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Mass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95400"/>
            <a:ext cx="7578090" cy="25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914400" y="40386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variance of a random variable </a:t>
            </a:r>
            <a:r>
              <a:rPr lang="en-US" i="1" dirty="0" smtClean="0"/>
              <a:t>X is a measure of dispersion or scatter in the possible </a:t>
            </a:r>
            <a:r>
              <a:rPr lang="en-US" dirty="0" smtClean="0"/>
              <a:t>values for </a:t>
            </a:r>
            <a:r>
              <a:rPr lang="en-US" i="1" dirty="0" smtClean="0"/>
              <a:t>X. The variance of X uses weight f(x) as the multiplier of each possible squared </a:t>
            </a:r>
            <a:r>
              <a:rPr lang="en-US" dirty="0" smtClean="0"/>
              <a:t>deviation (x-</a:t>
            </a:r>
            <a:r>
              <a:rPr lang="el-GR" dirty="0" smtClean="0"/>
              <a:t>μ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. Figure 3-5 illustrates probability distributions with equal means but different variances.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5257800"/>
            <a:ext cx="6400800" cy="123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Mass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95400"/>
            <a:ext cx="7578090" cy="25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86199"/>
            <a:ext cx="6629400" cy="269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715000"/>
            <a:ext cx="6172200" cy="94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Mass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95400"/>
            <a:ext cx="7578090" cy="25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962400"/>
            <a:ext cx="7086600" cy="19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86200"/>
            <a:ext cx="5257800" cy="274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Mass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95400"/>
            <a:ext cx="7578090" cy="25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6705600" y="5105400"/>
            <a:ext cx="2247346" cy="1162050"/>
            <a:chOff x="6705600" y="5105400"/>
            <a:chExt cx="2247346" cy="1162050"/>
          </a:xfrm>
        </p:grpSpPr>
        <p:pic>
          <p:nvPicPr>
            <p:cNvPr id="5837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5638800"/>
              <a:ext cx="201168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705600" y="5105400"/>
              <a:ext cx="22473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We can also compute </a:t>
              </a:r>
            </a:p>
            <a:p>
              <a:r>
                <a:rPr lang="en-US" dirty="0" smtClean="0"/>
                <a:t>V(X) by: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81000" y="12954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course is subdivided into four parts/chapters: </a:t>
            </a:r>
          </a:p>
          <a:p>
            <a:r>
              <a:rPr lang="en-US" dirty="0" smtClean="0"/>
              <a:t>-- Probabilities, random variables, moments, change of variables. </a:t>
            </a:r>
          </a:p>
          <a:p>
            <a:r>
              <a:rPr lang="en-US" dirty="0" smtClean="0"/>
              <a:t>-- Stochastic processes, independence, stability, </a:t>
            </a:r>
            <a:r>
              <a:rPr lang="en-US" dirty="0" err="1" smtClean="0"/>
              <a:t>ergodicity</a:t>
            </a:r>
            <a:r>
              <a:rPr lang="en-US" dirty="0" smtClean="0"/>
              <a:t>, spectral representation, classical models of stochastic processes. </a:t>
            </a:r>
          </a:p>
          <a:p>
            <a:r>
              <a:rPr lang="en-US" dirty="0" smtClean="0"/>
              <a:t>-- Estimation (for random variables) : </a:t>
            </a:r>
            <a:r>
              <a:rPr lang="en-US" dirty="0" err="1" smtClean="0"/>
              <a:t>biais</a:t>
            </a:r>
            <a:r>
              <a:rPr lang="en-US" dirty="0" smtClean="0"/>
              <a:t>, variance, bounds, convergence, asymptotic properties, classical estimators. </a:t>
            </a:r>
          </a:p>
          <a:p>
            <a:r>
              <a:rPr lang="en-US" dirty="0" smtClean="0"/>
              <a:t>-- Estimation (for random processes) : filtering, prediction, smoothing, Wiener and </a:t>
            </a:r>
            <a:r>
              <a:rPr lang="en-US" dirty="0" err="1" smtClean="0"/>
              <a:t>Kalman</a:t>
            </a:r>
            <a:r>
              <a:rPr lang="en-US" dirty="0" smtClean="0"/>
              <a:t> estimators.</a:t>
            </a:r>
          </a:p>
          <a:p>
            <a:endParaRPr lang="en-US" dirty="0" smtClean="0"/>
          </a:p>
          <a:p>
            <a:r>
              <a:rPr lang="en-US" dirty="0" smtClean="0"/>
              <a:t>However, we will learn few more topics in this course if we can manage 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86200"/>
            <a:ext cx="6858000" cy="270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Mass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95400"/>
            <a:ext cx="7578090" cy="25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Mass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95400"/>
            <a:ext cx="7578090" cy="25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962400"/>
            <a:ext cx="760928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876800"/>
            <a:ext cx="730134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Mass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95400"/>
            <a:ext cx="7578090" cy="25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86200"/>
            <a:ext cx="730134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6096000"/>
            <a:ext cx="6629401" cy="35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876800"/>
            <a:ext cx="8058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Mass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95400"/>
            <a:ext cx="7578090" cy="25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038600"/>
            <a:ext cx="7772400" cy="126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Mass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95400"/>
            <a:ext cx="7578090" cy="25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962400"/>
            <a:ext cx="7467600" cy="261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Density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15240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probability density function </a:t>
            </a:r>
            <a:r>
              <a:rPr lang="en-US" b="1" i="1" dirty="0" smtClean="0"/>
              <a:t>f(x) can be used to describe the probability distribution </a:t>
            </a:r>
            <a:r>
              <a:rPr lang="en-US" dirty="0" smtClean="0"/>
              <a:t>of a </a:t>
            </a:r>
            <a:r>
              <a:rPr lang="en-US" b="1" dirty="0" smtClean="0"/>
              <a:t>continuous random variable </a:t>
            </a:r>
            <a:r>
              <a:rPr lang="en-US" b="1" i="1" dirty="0" smtClean="0"/>
              <a:t>X.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09800"/>
            <a:ext cx="6277761" cy="263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8600" y="48768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histogram is an approximation to a </a:t>
            </a:r>
          </a:p>
          <a:p>
            <a:r>
              <a:rPr lang="en-US" b="1" dirty="0" smtClean="0"/>
              <a:t>probability density function.</a:t>
            </a:r>
            <a:endParaRPr lang="en-US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486400"/>
            <a:ext cx="59140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4550" y="4876800"/>
            <a:ext cx="3219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Distribution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1295401"/>
            <a:ext cx="50893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05200"/>
            <a:ext cx="69913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562600"/>
            <a:ext cx="3819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219200"/>
            <a:ext cx="270773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Distribution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" y="1371600"/>
            <a:ext cx="6324601" cy="293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343401"/>
            <a:ext cx="548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Distribution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" y="1371600"/>
            <a:ext cx="6324601" cy="293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495800"/>
            <a:ext cx="696453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Distribution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" y="1371600"/>
            <a:ext cx="6324601" cy="293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399" y="4495800"/>
            <a:ext cx="5847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990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Is Stochastic Process useful for Computer Science Students?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600200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Stochastic processes underlie many ideas in statistics such as time series, </a:t>
            </a:r>
            <a:r>
              <a:rPr lang="en-US" dirty="0" err="1" smtClean="0"/>
              <a:t>markov</a:t>
            </a:r>
            <a:r>
              <a:rPr lang="en-US" dirty="0" smtClean="0"/>
              <a:t> chains, </a:t>
            </a:r>
            <a:r>
              <a:rPr lang="en-US" dirty="0" err="1" smtClean="0"/>
              <a:t>markov</a:t>
            </a:r>
            <a:r>
              <a:rPr lang="en-US" dirty="0" smtClean="0"/>
              <a:t> processes, </a:t>
            </a:r>
            <a:r>
              <a:rPr lang="en-US" dirty="0" err="1" smtClean="0"/>
              <a:t>bayesian</a:t>
            </a:r>
            <a:r>
              <a:rPr lang="en-US" dirty="0" smtClean="0"/>
              <a:t> estimation algorithms, etc. Thus, a study of stochastic processes will be useful in two ways: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Enable you to develop models for situations of interest to you.</a:t>
            </a:r>
          </a:p>
          <a:p>
            <a:pPr marL="342900" indent="-342900">
              <a:buAutoNum type="arabicPeriod"/>
            </a:pPr>
            <a:r>
              <a:rPr lang="en-US" dirty="0" smtClean="0"/>
              <a:t>Enable you to better understand the nuances of the statistical methodology that uses stochastic processes.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37338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short answer probably is that all observable processes, which we may want to analyze with statistical tools, are stochastic processes, that is, they contain some element of randomness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Distribution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" y="1371600"/>
            <a:ext cx="6324601" cy="293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343400"/>
            <a:ext cx="5791200" cy="22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Distribution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" y="1371600"/>
            <a:ext cx="6324601" cy="293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648200"/>
            <a:ext cx="695776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6019800"/>
            <a:ext cx="679173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Distribution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95400"/>
            <a:ext cx="695776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895600"/>
            <a:ext cx="715748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Distribution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71600"/>
            <a:ext cx="624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399" y="2590800"/>
            <a:ext cx="66250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886200"/>
            <a:ext cx="625939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Distribution Function: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7340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71460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5029200"/>
            <a:ext cx="539518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Normal Distribution: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1371600"/>
            <a:ext cx="739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 </a:t>
            </a:r>
            <a:r>
              <a:rPr lang="en-US" dirty="0" smtClean="0">
                <a:hlinkClick r:id="rId4" tooltip="Probability theory"/>
              </a:rPr>
              <a:t>probability theory</a:t>
            </a:r>
            <a:r>
              <a:rPr lang="en-US" dirty="0" smtClean="0"/>
              <a:t>, the </a:t>
            </a:r>
            <a:r>
              <a:rPr lang="en-US" b="1" dirty="0" smtClean="0"/>
              <a:t>normal</a:t>
            </a:r>
            <a:r>
              <a:rPr lang="en-US" dirty="0" smtClean="0"/>
              <a:t> (or </a:t>
            </a:r>
            <a:r>
              <a:rPr lang="en-US" b="1" dirty="0" smtClean="0"/>
              <a:t>Gaussian</a:t>
            </a:r>
            <a:r>
              <a:rPr lang="en-US" dirty="0" smtClean="0"/>
              <a:t> or </a:t>
            </a:r>
            <a:r>
              <a:rPr lang="en-US" b="1" dirty="0" smtClean="0"/>
              <a:t>Gauss</a:t>
            </a:r>
            <a:r>
              <a:rPr lang="en-US" dirty="0" smtClean="0"/>
              <a:t> or </a:t>
            </a:r>
            <a:r>
              <a:rPr lang="en-US" b="1" dirty="0" smtClean="0"/>
              <a:t>Laplace-Gauss</a:t>
            </a:r>
            <a:r>
              <a:rPr lang="en-US" dirty="0" smtClean="0"/>
              <a:t>) </a:t>
            </a:r>
            <a:r>
              <a:rPr lang="en-US" b="1" dirty="0" smtClean="0"/>
              <a:t>distribution</a:t>
            </a:r>
            <a:r>
              <a:rPr lang="en-US" dirty="0" smtClean="0"/>
              <a:t> is a very common </a:t>
            </a:r>
            <a:r>
              <a:rPr lang="en-US" dirty="0" smtClean="0">
                <a:hlinkClick r:id="rId5" tooltip="Continuous probability distribution"/>
              </a:rPr>
              <a:t>continuous probability distribution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 </a:t>
            </a:r>
            <a:r>
              <a:rPr lang="en-US" dirty="0" smtClean="0">
                <a:hlinkClick r:id="rId6" tooltip="Random variable"/>
              </a:rPr>
              <a:t>random variable</a:t>
            </a:r>
            <a:r>
              <a:rPr lang="en-US" dirty="0" smtClean="0"/>
              <a:t> with a Gaussian distribution is said to be </a:t>
            </a:r>
            <a:r>
              <a:rPr lang="en-US" b="1" dirty="0" smtClean="0"/>
              <a:t>normally distributed.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2667000"/>
            <a:ext cx="713704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Normal Distribution: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6629400" cy="268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419600"/>
            <a:ext cx="38429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5325" y="3657600"/>
            <a:ext cx="46386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Normal Distribution: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6629400" cy="268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86200"/>
            <a:ext cx="675708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5029200"/>
            <a:ext cx="3076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Normal Distribution: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848460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495800" y="19812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standard Gaussian distribution has a </a:t>
            </a:r>
            <a:r>
              <a:rPr lang="en-US" dirty="0" smtClean="0">
                <a:hlinkClick r:id="rId5"/>
              </a:rPr>
              <a:t>mean </a:t>
            </a:r>
            <a:r>
              <a:rPr lang="en-US" dirty="0" smtClean="0"/>
              <a:t>of 0 and a standard deviation of 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Density Function of an Exponential Random Variable: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28800"/>
            <a:ext cx="700633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5" cstate="print"/>
          <a:srcRect l="891" t="36364" r="79507"/>
          <a:stretch>
            <a:fillRect/>
          </a:stretch>
        </p:blipFill>
        <p:spPr bwMode="auto">
          <a:xfrm>
            <a:off x="609600" y="3657600"/>
            <a:ext cx="19158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343401"/>
            <a:ext cx="277080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Probability density func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399" y="3581400"/>
            <a:ext cx="3524249" cy="2819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09600" y="3048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mean or </a:t>
            </a:r>
            <a:r>
              <a:rPr lang="en-US" dirty="0" smtClean="0">
                <a:hlinkClick r:id="rId8" tooltip="Expected value"/>
              </a:rPr>
              <a:t>expected value</a:t>
            </a:r>
            <a:r>
              <a:rPr lang="en-US" dirty="0" smtClean="0"/>
              <a:t> of an exponentially distributed random variable </a:t>
            </a:r>
            <a:r>
              <a:rPr lang="en-US" i="1" dirty="0" smtClean="0"/>
              <a:t>X</a:t>
            </a:r>
            <a:r>
              <a:rPr lang="en-US" dirty="0" smtClean="0"/>
              <a:t> with rate parameter λ is given by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371600" y="914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CSE 5403: Stochastic Process			Cr. 3.00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2057400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Evaluation Method:</a:t>
            </a:r>
          </a:p>
          <a:p>
            <a:pPr marL="342900" indent="-342900">
              <a:buAutoNum type="arabicPeriod"/>
            </a:pPr>
            <a:r>
              <a:rPr lang="en-US" dirty="0" smtClean="0"/>
              <a:t>One mid Term			10%</a:t>
            </a:r>
          </a:p>
          <a:p>
            <a:pPr marL="342900" indent="-342900">
              <a:buAutoNum type="arabicPeriod"/>
            </a:pPr>
            <a:r>
              <a:rPr lang="en-US" dirty="0" smtClean="0"/>
              <a:t>One presentation		10%</a:t>
            </a:r>
          </a:p>
          <a:p>
            <a:pPr marL="342900" indent="-342900">
              <a:buAutoNum type="arabicPeriod"/>
            </a:pPr>
            <a:r>
              <a:rPr lang="en-US" dirty="0" smtClean="0"/>
              <a:t>Assignment to solve in MATLAB	10%</a:t>
            </a:r>
          </a:p>
          <a:p>
            <a:pPr marL="342900" indent="-342900">
              <a:buAutoNum type="arabicPeriod"/>
            </a:pPr>
            <a:r>
              <a:rPr lang="en-US" dirty="0" smtClean="0"/>
              <a:t>Attendance			10%</a:t>
            </a:r>
          </a:p>
          <a:p>
            <a:pPr marL="342900" indent="-342900">
              <a:buAutoNum type="arabicPeriod"/>
            </a:pPr>
            <a:r>
              <a:rPr lang="en-US" dirty="0" smtClean="0"/>
              <a:t>Final exam			60%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71600" y="1371600"/>
            <a:ext cx="2942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Course Teacher: A H M Kamal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1166843"/>
            <a:ext cx="8763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What is a 'Joint Probability‘?</a:t>
            </a:r>
          </a:p>
          <a:p>
            <a:r>
              <a:rPr lang="en-US" dirty="0" smtClean="0"/>
              <a:t>A joint probability is a statistical measure where the likelihood of two events occurring together and at the same point in time are calculated. Joint probability is the probability of event Y occurring at the same time event X occurs.</a:t>
            </a:r>
          </a:p>
          <a:p>
            <a:r>
              <a:rPr lang="en-US" dirty="0" smtClean="0"/>
              <a:t>Notation for joint probability takes the form:</a:t>
            </a:r>
          </a:p>
          <a:p>
            <a:r>
              <a:rPr lang="en-US" b="1" dirty="0" smtClean="0"/>
              <a:t>P(X∩Y)</a:t>
            </a:r>
            <a:r>
              <a:rPr lang="en-US" dirty="0" smtClean="0"/>
              <a:t> or </a:t>
            </a:r>
            <a:r>
              <a:rPr lang="en-US" b="1" dirty="0" smtClean="0"/>
              <a:t>P(X and Y)</a:t>
            </a:r>
            <a:r>
              <a:rPr lang="en-US" dirty="0" smtClean="0"/>
              <a:t> or </a:t>
            </a:r>
            <a:r>
              <a:rPr lang="en-US" b="1" dirty="0" smtClean="0"/>
              <a:t>P(XY)</a:t>
            </a:r>
            <a:r>
              <a:rPr lang="en-US" dirty="0" smtClean="0"/>
              <a:t>, which reads as the joint probability of X and 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164681"/>
            <a:ext cx="8610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Joint Probability vs. Conditional Probability</a:t>
            </a:r>
          </a:p>
          <a:p>
            <a:r>
              <a:rPr lang="en-US" dirty="0" smtClean="0"/>
              <a:t>Joint probability should not be confused with </a:t>
            </a:r>
            <a:r>
              <a:rPr lang="en-US" dirty="0" smtClean="0">
                <a:hlinkClick r:id="rId4"/>
              </a:rPr>
              <a:t>conditional probability</a:t>
            </a:r>
            <a:r>
              <a:rPr lang="en-US" dirty="0" smtClean="0"/>
              <a:t> - the probability that one event will happen given that another action or event happens. The conditional probability form is P(X, given Y) or P(X│Y) – that is, the chance of one event happening is conditional on another event happening.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4724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Joint probability only factors the likelihood of both events occurring. Conditional probability can be used to calculate joint probability, as seen in this formula:  P(X ∩ Y) = P(X│Y) x P(Y). 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" y="5703838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Statisticians and analysts use joint probability as a tool when two or more observable events can occur simultaneously.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71600"/>
            <a:ext cx="790774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9600" y="3581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individual probability distribution of a random variable is referred</a:t>
            </a:r>
          </a:p>
          <a:p>
            <a:r>
              <a:rPr lang="en-US" dirty="0" smtClean="0"/>
              <a:t>to as its </a:t>
            </a:r>
            <a:r>
              <a:rPr lang="en-US" b="1" dirty="0" smtClean="0"/>
              <a:t>marginal probability distribution.</a:t>
            </a:r>
            <a:endParaRPr lang="en-US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267200"/>
            <a:ext cx="752757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71600"/>
            <a:ext cx="790774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657600"/>
            <a:ext cx="798169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257800"/>
            <a:ext cx="6629400" cy="131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495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For Multiple Random Variable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71600"/>
            <a:ext cx="790774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787507"/>
            <a:ext cx="6629400" cy="131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348270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For Multiple Random Variable</a:t>
            </a:r>
            <a:endParaRPr lang="en-US" b="1" u="sng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025" y="5181600"/>
            <a:ext cx="5972175" cy="144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803399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733801"/>
            <a:ext cx="473815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066800"/>
            <a:ext cx="834312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" y="990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Why Randomness?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990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Randomness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" y="1524000"/>
            <a:ext cx="8901113" cy="130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429" y="3200400"/>
            <a:ext cx="88905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2971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point: Outcomes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295400" y="4572000"/>
            <a:ext cx="6172200" cy="1901756"/>
            <a:chOff x="1295400" y="4572000"/>
            <a:chExt cx="6172200" cy="1901756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5400" y="5562600"/>
              <a:ext cx="2514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95400" y="6019799"/>
              <a:ext cx="1524000" cy="453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Group 22"/>
            <p:cNvGrpSpPr/>
            <p:nvPr/>
          </p:nvGrpSpPr>
          <p:grpSpPr>
            <a:xfrm>
              <a:off x="1295400" y="5029200"/>
              <a:ext cx="2384612" cy="533400"/>
              <a:chOff x="1295400" y="5029200"/>
              <a:chExt cx="2384612" cy="533400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95400" y="5029200"/>
                <a:ext cx="2384612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3048000" y="5105400"/>
                <a:ext cx="4187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17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295400" y="4572000"/>
              <a:ext cx="2395840" cy="457200"/>
              <a:chOff x="1295400" y="4572000"/>
              <a:chExt cx="2395840" cy="457200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95400" y="4572000"/>
                <a:ext cx="230124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3200400" y="4605996"/>
                <a:ext cx="4908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22}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43200" y="4648200"/>
              <a:ext cx="4724400" cy="1817132"/>
              <a:chOff x="2743200" y="4648200"/>
              <a:chExt cx="4724400" cy="181713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648200" y="4648200"/>
                <a:ext cx="2667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Adult suffrage</a:t>
                </a:r>
                <a:endParaRPr lang="en-US" dirty="0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H="1">
                <a:off x="3657600" y="4800600"/>
                <a:ext cx="1066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>
              <a:xfrm>
                <a:off x="2743200" y="5181600"/>
                <a:ext cx="4724400" cy="1283732"/>
                <a:chOff x="2743200" y="5181600"/>
                <a:chExt cx="4724400" cy="1283732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724400" y="5638800"/>
                  <a:ext cx="26670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Days temperature</a:t>
                  </a:r>
                  <a:endParaRPr lang="en-US" dirty="0"/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H="1">
                  <a:off x="3733800" y="5791200"/>
                  <a:ext cx="1066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4572000" y="5181600"/>
                  <a:ext cx="26670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Office  hours</a:t>
                  </a:r>
                  <a:endParaRPr lang="en-US" dirty="0"/>
                </a:p>
              </p:txBody>
            </p:sp>
            <p:cxnSp>
              <p:nvCxnSpPr>
                <p:cNvPr id="25" name="Straight Arrow Connector 24"/>
                <p:cNvCxnSpPr/>
                <p:nvPr/>
              </p:nvCxnSpPr>
              <p:spPr>
                <a:xfrm flipH="1">
                  <a:off x="3581400" y="5334000"/>
                  <a:ext cx="1066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3429000" y="6096000"/>
                  <a:ext cx="403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Are you liking stochastic process course? </a:t>
                  </a:r>
                  <a:endParaRPr lang="en-US" dirty="0"/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 flipH="1">
                  <a:off x="2743200" y="6248400"/>
                  <a:ext cx="73152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0" name="Group 39"/>
          <p:cNvGrpSpPr/>
          <p:nvPr/>
        </p:nvGrpSpPr>
        <p:grpSpPr>
          <a:xfrm>
            <a:off x="6096000" y="4724400"/>
            <a:ext cx="2286000" cy="762000"/>
            <a:chOff x="6096000" y="4724400"/>
            <a:chExt cx="2286000" cy="762000"/>
          </a:xfrm>
        </p:grpSpPr>
        <p:sp>
          <p:nvSpPr>
            <p:cNvPr id="36" name="TextBox 35"/>
            <p:cNvSpPr txBox="1"/>
            <p:nvPr/>
          </p:nvSpPr>
          <p:spPr>
            <a:xfrm>
              <a:off x="6705600" y="49530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Continuous</a:t>
              </a:r>
              <a:endParaRPr lang="en-US" dirty="0"/>
            </a:p>
          </p:txBody>
        </p:sp>
        <p:sp>
          <p:nvSpPr>
            <p:cNvPr id="37" name="Right Brace 36"/>
            <p:cNvSpPr/>
            <p:nvPr/>
          </p:nvSpPr>
          <p:spPr>
            <a:xfrm>
              <a:off x="6096000" y="4724400"/>
              <a:ext cx="609600" cy="762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10400" y="5638800"/>
            <a:ext cx="1905000" cy="838200"/>
            <a:chOff x="7010400" y="5638800"/>
            <a:chExt cx="1905000" cy="838200"/>
          </a:xfrm>
        </p:grpSpPr>
        <p:sp>
          <p:nvSpPr>
            <p:cNvPr id="38" name="TextBox 37"/>
            <p:cNvSpPr txBox="1"/>
            <p:nvPr/>
          </p:nvSpPr>
          <p:spPr>
            <a:xfrm>
              <a:off x="7620000" y="58674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Discrete</a:t>
              </a:r>
              <a:endParaRPr lang="en-US" dirty="0"/>
            </a:p>
          </p:txBody>
        </p:sp>
        <p:sp>
          <p:nvSpPr>
            <p:cNvPr id="39" name="Right Brace 38"/>
            <p:cNvSpPr/>
            <p:nvPr/>
          </p:nvSpPr>
          <p:spPr>
            <a:xfrm>
              <a:off x="7010400" y="5638800"/>
              <a:ext cx="609600" cy="8382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990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Randomness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" y="1524000"/>
            <a:ext cx="8901113" cy="130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429" y="3200400"/>
            <a:ext cx="88905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2971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point: Outcomes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025208"/>
            <a:ext cx="8839201" cy="137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95400" y="4724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point: Continuous and Discrete Sample 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1775</Words>
  <Application>Microsoft Office PowerPoint</Application>
  <PresentationFormat>On-screen Show (4:3)</PresentationFormat>
  <Paragraphs>243</Paragraphs>
  <Slides>64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</dc:creator>
  <cp:lastModifiedBy>Kamal</cp:lastModifiedBy>
  <cp:revision>122</cp:revision>
  <dcterms:created xsi:type="dcterms:W3CDTF">2017-12-07T16:44:38Z</dcterms:created>
  <dcterms:modified xsi:type="dcterms:W3CDTF">2018-04-21T04:59:51Z</dcterms:modified>
</cp:coreProperties>
</file>