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589" r:id="rId3"/>
    <p:sldId id="591" r:id="rId4"/>
    <p:sldId id="592" r:id="rId5"/>
    <p:sldId id="585" r:id="rId6"/>
    <p:sldId id="584" r:id="rId7"/>
    <p:sldId id="563" r:id="rId8"/>
    <p:sldId id="517" r:id="rId9"/>
    <p:sldId id="519" r:id="rId10"/>
    <p:sldId id="578" r:id="rId11"/>
    <p:sldId id="594" r:id="rId12"/>
    <p:sldId id="595" r:id="rId13"/>
    <p:sldId id="596" r:id="rId14"/>
    <p:sldId id="588" r:id="rId15"/>
    <p:sldId id="366" r:id="rId16"/>
    <p:sldId id="574" r:id="rId17"/>
    <p:sldId id="571" r:id="rId18"/>
    <p:sldId id="474" r:id="rId19"/>
    <p:sldId id="575" r:id="rId20"/>
    <p:sldId id="372" r:id="rId21"/>
    <p:sldId id="572" r:id="rId22"/>
    <p:sldId id="573" r:id="rId23"/>
    <p:sldId id="427" r:id="rId24"/>
    <p:sldId id="560" r:id="rId25"/>
    <p:sldId id="561" r:id="rId26"/>
    <p:sldId id="424" r:id="rId27"/>
    <p:sldId id="425" r:id="rId28"/>
    <p:sldId id="598" r:id="rId29"/>
    <p:sldId id="599" r:id="rId30"/>
    <p:sldId id="542" r:id="rId31"/>
    <p:sldId id="543" r:id="rId32"/>
    <p:sldId id="544" r:id="rId33"/>
    <p:sldId id="545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612" r:id="rId44"/>
    <p:sldId id="613" r:id="rId45"/>
    <p:sldId id="614" r:id="rId46"/>
    <p:sldId id="615" r:id="rId47"/>
    <p:sldId id="616" r:id="rId48"/>
    <p:sldId id="617" r:id="rId49"/>
    <p:sldId id="621" r:id="rId50"/>
    <p:sldId id="618" r:id="rId51"/>
    <p:sldId id="619" r:id="rId52"/>
    <p:sldId id="620" r:id="rId53"/>
    <p:sldId id="622" r:id="rId54"/>
    <p:sldId id="556" r:id="rId55"/>
    <p:sldId id="557" r:id="rId56"/>
    <p:sldId id="493" r:id="rId57"/>
    <p:sldId id="494" r:id="rId58"/>
    <p:sldId id="495" r:id="rId59"/>
    <p:sldId id="624" r:id="rId60"/>
    <p:sldId id="583" r:id="rId61"/>
    <p:sldId id="496" r:id="rId62"/>
    <p:sldId id="497" r:id="rId63"/>
    <p:sldId id="605" r:id="rId64"/>
    <p:sldId id="623" r:id="rId65"/>
    <p:sldId id="607" r:id="rId66"/>
    <p:sldId id="449" r:id="rId67"/>
    <p:sldId id="611" r:id="rId68"/>
    <p:sldId id="498" r:id="rId69"/>
    <p:sldId id="500" r:id="rId70"/>
    <p:sldId id="625" r:id="rId71"/>
    <p:sldId id="294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900"/>
    <a:srgbClr val="CC00CC"/>
    <a:srgbClr val="D60093"/>
    <a:srgbClr val="0707B9"/>
    <a:srgbClr val="FF9900"/>
    <a:srgbClr val="AC8300"/>
    <a:srgbClr val="FF0066"/>
    <a:srgbClr val="7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26" autoAdjust="0"/>
    <p:restoredTop sz="94444" autoAdjust="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C8BA86-2479-4A2F-BE69-A75D3E3E9A08}" type="datetimeFigureOut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7F48B4-6A15-4EB4-8D33-73F045223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F48B4-6A15-4EB4-8D33-73F0452233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9EC9-4F5F-403C-AB11-D478E554B699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34C4-F4C6-4C54-A155-1584BE98A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917B-FD8E-402F-AA56-02C2B203B6AE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A2E0-6C3B-416C-A274-E5C57534E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AAB8-7387-4547-B44C-6577BDA93365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2893-A840-4E84-B99B-9B4A51A37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8E37-8B12-4968-858E-A32AD9905754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0220-CD29-4CE6-ABCA-992092364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0F2E-2085-445C-BDDC-98391586FFDD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D550-2D3E-4245-B4F7-3FFEDD2CC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F7FB-C272-4FB8-BDFE-36D33F0E781A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364B-940D-41B3-9986-1F498EC29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E49E-E3C4-4EB2-9AAD-EF348D4CE655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755B-752E-46AD-81C4-9EFD8717B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D824-D06D-4BF7-B278-06FA09285A35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C583-7B9D-4FD7-835A-31BFD1D16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F8E2-3643-4CA3-86EC-D7CD8AB28B13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253F-B265-4E18-96AB-637071513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7803-F26D-4423-9F18-4201FE3B292E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6B96-0BE6-45F1-A43D-603F60503B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7C5B-D93C-493A-A5D6-966D8A992416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BEF3-7B1A-40E9-B478-25C4BB522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BCEBF-0139-4C94-984C-68F7198007F9}" type="datetime1">
              <a:rPr lang="en-US"/>
              <a:pPr>
                <a:defRPr/>
              </a:pPr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CF67C-FB35-435E-A199-DC30C96D5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0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9.jpe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gi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7.gif"/><Relationship Id="rId4" Type="http://schemas.openxmlformats.org/officeDocument/2006/relationships/image" Target="../media/image9.jpe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4.png"/><Relationship Id="rId5" Type="http://schemas.openxmlformats.org/officeDocument/2006/relationships/image" Target="../media/image57.gif"/><Relationship Id="rId4" Type="http://schemas.openxmlformats.org/officeDocument/2006/relationships/image" Target="../media/image6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9.jpeg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7.gif"/><Relationship Id="rId3" Type="http://schemas.openxmlformats.org/officeDocument/2006/relationships/image" Target="../media/image9.jpeg"/><Relationship Id="rId7" Type="http://schemas.openxmlformats.org/officeDocument/2006/relationships/image" Target="../media/image71.png"/><Relationship Id="rId12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63.gif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63.gif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6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80.png"/><Relationship Id="rId4" Type="http://schemas.openxmlformats.org/officeDocument/2006/relationships/image" Target="../media/image7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gi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9.gi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3.gif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83.png"/><Relationship Id="rId5" Type="http://schemas.openxmlformats.org/officeDocument/2006/relationships/image" Target="../media/image42.png"/><Relationship Id="rId4" Type="http://schemas.openxmlformats.org/officeDocument/2006/relationships/image" Target="../media/image9.jpe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.jpeg"/><Relationship Id="rId7" Type="http://schemas.openxmlformats.org/officeDocument/2006/relationships/image" Target="../media/image6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86.gif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57.gif"/><Relationship Id="rId4" Type="http://schemas.openxmlformats.org/officeDocument/2006/relationships/image" Target="../media/image86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gif"/><Relationship Id="rId5" Type="http://schemas.openxmlformats.org/officeDocument/2006/relationships/image" Target="../media/image86.gi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7" Type="http://schemas.openxmlformats.org/officeDocument/2006/relationships/image" Target="../media/image9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92.png"/><Relationship Id="rId4" Type="http://schemas.openxmlformats.org/officeDocument/2006/relationships/image" Target="../media/image5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90.png"/><Relationship Id="rId5" Type="http://schemas.openxmlformats.org/officeDocument/2006/relationships/image" Target="../media/image57.gif"/><Relationship Id="rId4" Type="http://schemas.openxmlformats.org/officeDocument/2006/relationships/image" Target="../media/image8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93.png"/><Relationship Id="rId5" Type="http://schemas.openxmlformats.org/officeDocument/2006/relationships/image" Target="../media/image86.gif"/><Relationship Id="rId4" Type="http://schemas.openxmlformats.org/officeDocument/2006/relationships/image" Target="../media/image5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86.gif"/><Relationship Id="rId4" Type="http://schemas.openxmlformats.org/officeDocument/2006/relationships/image" Target="../media/image5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86.gif"/><Relationship Id="rId5" Type="http://schemas.openxmlformats.org/officeDocument/2006/relationships/image" Target="../media/image95.png"/><Relationship Id="rId4" Type="http://schemas.openxmlformats.org/officeDocument/2006/relationships/image" Target="../media/image5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iff"/><Relationship Id="rId7" Type="http://schemas.openxmlformats.org/officeDocument/2006/relationships/image" Target="../media/image10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tiff"/><Relationship Id="rId5" Type="http://schemas.openxmlformats.org/officeDocument/2006/relationships/image" Target="../media/image98.tiff"/><Relationship Id="rId4" Type="http://schemas.openxmlformats.org/officeDocument/2006/relationships/image" Target="../media/image97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2.png"/><Relationship Id="rId5" Type="http://schemas.openxmlformats.org/officeDocument/2006/relationships/hyperlink" Target="http://www.google.com/url?url=http://www.craftsmanspace.com/knowledge/reading-a-metric-rule.html&amp;rct=j&amp;frm=1&amp;q=&amp;esrc=s&amp;sa=U&amp;ved=0ahUKEwjIlbuB0b3LAhXVB44KHSe9D3IQwW4ILDAL&amp;usg=AFQjCNGoAGhhxZkRltTUULQ2XipVtKagxw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9.png"/><Relationship Id="rId12" Type="http://schemas.openxmlformats.org/officeDocument/2006/relationships/oleObject" Target="../embeddings/oleObject47.bin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gif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101.png"/><Relationship Id="rId9" Type="http://schemas.openxmlformats.org/officeDocument/2006/relationships/oleObject" Target="../embeddings/oleObject4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.jpe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1.png"/><Relationship Id="rId5" Type="http://schemas.openxmlformats.org/officeDocument/2006/relationships/image" Target="../media/image57.gif"/><Relationship Id="rId4" Type="http://schemas.openxmlformats.org/officeDocument/2006/relationships/oleObject" Target="../embeddings/oleObject4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5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52.bin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2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2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117.png"/><Relationship Id="rId4" Type="http://schemas.openxmlformats.org/officeDocument/2006/relationships/image" Target="../media/image1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oleObject" Target="../embeddings/oleObject59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9.png"/><Relationship Id="rId12" Type="http://schemas.openxmlformats.org/officeDocument/2006/relationships/oleObject" Target="../embeddings/oleObject58.bin"/><Relationship Id="rId2" Type="http://schemas.openxmlformats.org/officeDocument/2006/relationships/tags" Target="../tags/tag33.xml"/><Relationship Id="rId16" Type="http://schemas.openxmlformats.org/officeDocument/2006/relationships/image" Target="../media/image35.jpe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png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152.png"/><Relationship Id="rId4" Type="http://schemas.openxmlformats.org/officeDocument/2006/relationships/image" Target="../media/image116.jpeg"/><Relationship Id="rId9" Type="http://schemas.openxmlformats.org/officeDocument/2006/relationships/image" Target="../media/image151.png"/><Relationship Id="rId14" Type="http://schemas.openxmlformats.org/officeDocument/2006/relationships/oleObject" Target="../embeddings/oleObject6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57.gif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gif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tags" Target="../tags/tag6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smtClean="0">
                <a:solidFill>
                  <a:schemeClr val="bg1"/>
                </a:solidFill>
              </a:rPr>
              <a:t>Predictive Reversible Data Hiding Schemes for Enhanced Embedding Capacity</a:t>
            </a: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E6C73-8BBA-4094-9DDA-8264087E3B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48375"/>
            <a:ext cx="647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685800" y="615315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Bangladesh University of Engineering and </a:t>
            </a:r>
            <a:r>
              <a:rPr lang="en-US" sz="2400" dirty="0" smtClean="0">
                <a:latin typeface="Calibri" pitchFamily="34" charset="0"/>
              </a:rPr>
              <a:t>Technology, Dhaka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876800" y="3894984"/>
            <a:ext cx="3810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j-lt"/>
              </a:rPr>
              <a:t>Supervisor:</a:t>
            </a:r>
            <a:endParaRPr lang="en-US" sz="2400" b="1" u="sng" dirty="0">
              <a:latin typeface="+mj-lt"/>
            </a:endParaRPr>
          </a:p>
          <a:p>
            <a:r>
              <a:rPr lang="en-US" sz="1800" b="1" dirty="0" smtClean="0">
                <a:latin typeface="+mj-lt"/>
              </a:rPr>
              <a:t>Prof. Dr. Mohammad </a:t>
            </a:r>
            <a:r>
              <a:rPr lang="en-US" sz="1800" b="1" dirty="0" err="1">
                <a:latin typeface="+mj-lt"/>
              </a:rPr>
              <a:t>Mahfuzul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Islam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Dept. of Computer Science and Engineering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09600" y="3886200"/>
            <a:ext cx="373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PhD Researcher:</a:t>
            </a:r>
            <a:endParaRPr lang="en-US" sz="2000" b="1" u="sng" dirty="0">
              <a:latin typeface="Calibri" pitchFamily="34" charset="0"/>
            </a:endParaRPr>
          </a:p>
          <a:p>
            <a:r>
              <a:rPr lang="en-US" sz="1800" b="1" dirty="0" smtClean="0">
                <a:latin typeface="+mj-lt"/>
              </a:rPr>
              <a:t>A </a:t>
            </a:r>
            <a:r>
              <a:rPr lang="en-US" sz="1800" b="1" dirty="0">
                <a:latin typeface="+mj-lt"/>
              </a:rPr>
              <a:t>H M </a:t>
            </a:r>
            <a:r>
              <a:rPr lang="en-US" sz="1800" b="1" dirty="0" smtClean="0">
                <a:latin typeface="+mj-lt"/>
              </a:rPr>
              <a:t>Kamal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ID: 0411054002</a:t>
            </a:r>
          </a:p>
          <a:p>
            <a:r>
              <a:rPr lang="en-US" dirty="0" smtClean="0">
                <a:latin typeface="Calibri" pitchFamily="34" charset="0"/>
              </a:rPr>
              <a:t>Dept of Computer Science and Engineering</a:t>
            </a:r>
          </a:p>
        </p:txBody>
      </p:sp>
    </p:spTree>
  </p:cSld>
  <p:clrMapOvr>
    <a:masterClrMapping/>
  </p:clrMapOvr>
  <p:transition advTm="837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Reversible data embedment schemes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Overview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52600" y="11430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Schemes which manage the stego image quality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828800" y="49530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Schemes which Intentionally destroy the stego image quality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52400" y="3048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Reversible Data Embedment Schemes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 rot="5400000" flipH="1" flipV="1">
            <a:off x="541840" y="1837240"/>
            <a:ext cx="1735723" cy="83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H="1">
            <a:off x="647700" y="3695700"/>
            <a:ext cx="1600200" cy="914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/>
          <p:nvPr/>
        </p:nvGrpSpPr>
        <p:grpSpPr>
          <a:xfrm>
            <a:off x="2362200" y="1566446"/>
            <a:ext cx="2971800" cy="1633954"/>
            <a:chOff x="4876800" y="4233446"/>
            <a:chExt cx="2114550" cy="1481554"/>
          </a:xfrm>
        </p:grpSpPr>
        <p:pic>
          <p:nvPicPr>
            <p:cNvPr id="36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4233446"/>
              <a:ext cx="89535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36" descr="unShavev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4233446"/>
              <a:ext cx="8763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4876800" y="5376446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Cover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6000" y="5376446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Stego</a:t>
              </a:r>
              <a:endParaRPr lang="en-US" dirty="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5791200" y="4648200"/>
              <a:ext cx="304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2362200" y="3429000"/>
            <a:ext cx="2971800" cy="1600200"/>
            <a:chOff x="228600" y="4267200"/>
            <a:chExt cx="2114550" cy="1481554"/>
          </a:xfrm>
        </p:grpSpPr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47800" y="4267200"/>
              <a:ext cx="895350" cy="105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45" descr="unShavev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4267200"/>
              <a:ext cx="8763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228600" y="54102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Cover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47800" y="54102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Stego</a:t>
              </a:r>
              <a:endParaRPr lang="en-US" dirty="0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1143000" y="4648200"/>
              <a:ext cx="304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257800" y="3314700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Ong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 in 2014;</a:t>
            </a:r>
          </a:p>
          <a:p>
            <a:r>
              <a:rPr lang="en-US" sz="1200" dirty="0" smtClean="0"/>
              <a:t>X. Zhang </a:t>
            </a:r>
            <a:r>
              <a:rPr lang="en-US" sz="1200" i="1" dirty="0" smtClean="0"/>
              <a:t>et al. </a:t>
            </a:r>
            <a:r>
              <a:rPr lang="en-US" sz="1200" dirty="0" smtClean="0"/>
              <a:t>in 2014;</a:t>
            </a:r>
          </a:p>
          <a:p>
            <a:r>
              <a:rPr lang="en-US" sz="1200" dirty="0" smtClean="0"/>
              <a:t>Liao and </a:t>
            </a:r>
            <a:r>
              <a:rPr lang="en-US" sz="1200" dirty="0" err="1" smtClean="0"/>
              <a:t>Shu</a:t>
            </a:r>
            <a:r>
              <a:rPr lang="en-US" sz="1200" dirty="0" smtClean="0"/>
              <a:t> in 2015 ;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5486400" y="1792069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Xiaoxiao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 in 2015; Kamal and Islam in 2015;</a:t>
            </a:r>
          </a:p>
          <a:p>
            <a:r>
              <a:rPr lang="en-US" sz="1200" dirty="0" smtClean="0"/>
              <a:t>Kamal and Islam in 2016;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243019" y="2616002"/>
            <a:ext cx="3684738" cy="1778773"/>
            <a:chOff x="5243019" y="2616002"/>
            <a:chExt cx="3684738" cy="1778773"/>
          </a:xfrm>
        </p:grpSpPr>
        <p:grpSp>
          <p:nvGrpSpPr>
            <p:cNvPr id="49" name="Group 48"/>
            <p:cNvGrpSpPr/>
            <p:nvPr/>
          </p:nvGrpSpPr>
          <p:grpSpPr>
            <a:xfrm>
              <a:off x="7696200" y="2667000"/>
              <a:ext cx="1231557" cy="1727775"/>
              <a:chOff x="7086600" y="2667000"/>
              <a:chExt cx="1231557" cy="1727775"/>
            </a:xfrm>
          </p:grpSpPr>
          <p:pic>
            <p:nvPicPr>
              <p:cNvPr id="43" name="Picture 42" descr="unShavev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86600" y="2667000"/>
                <a:ext cx="1231557" cy="1176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086600" y="3810000"/>
                <a:ext cx="1178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Retrieved Cover</a:t>
                </a:r>
                <a:endParaRPr lang="en-US" dirty="0"/>
              </a:p>
            </p:txBody>
          </p:sp>
        </p:grpSp>
        <p:sp>
          <p:nvSpPr>
            <p:cNvPr id="50" name="Right Arrow 49"/>
            <p:cNvSpPr/>
            <p:nvPr/>
          </p:nvSpPr>
          <p:spPr>
            <a:xfrm rot="1139679">
              <a:off x="5243019" y="2616002"/>
              <a:ext cx="2552253" cy="3361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rot="20761724">
              <a:off x="5305905" y="3873676"/>
              <a:ext cx="2462337" cy="3361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Left Brace 59"/>
          <p:cNvSpPr/>
          <p:nvPr/>
        </p:nvSpPr>
        <p:spPr>
          <a:xfrm rot="16200000">
            <a:off x="3733800" y="4038600"/>
            <a:ext cx="457200" cy="32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76600" y="58160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Performed at Sender Side</a:t>
            </a:r>
            <a:endParaRPr lang="en-US" dirty="0"/>
          </a:p>
        </p:txBody>
      </p:sp>
      <p:sp>
        <p:nvSpPr>
          <p:cNvPr id="62" name="Left Brace 61"/>
          <p:cNvSpPr/>
          <p:nvPr/>
        </p:nvSpPr>
        <p:spPr>
          <a:xfrm rot="16200000">
            <a:off x="7924800" y="4724401"/>
            <a:ext cx="457199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467600" y="57398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Performed at Receiver Side</a:t>
            </a:r>
            <a:endParaRPr lang="en-US" dirty="0"/>
          </a:p>
        </p:txBody>
      </p:sp>
    </p:spTree>
  </p:cSld>
  <p:clrMapOvr>
    <a:masterClrMapping/>
  </p:clrMapOvr>
  <p:transition advTm="24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152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Performance Measuring Parameters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B4D51-8EA1-419E-853B-6B3488C4D12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6" name="Group 75"/>
          <p:cNvGrpSpPr/>
          <p:nvPr/>
        </p:nvGrpSpPr>
        <p:grpSpPr>
          <a:xfrm>
            <a:off x="1600200" y="1143000"/>
            <a:ext cx="5295900" cy="1793240"/>
            <a:chOff x="1600200" y="1143000"/>
            <a:chExt cx="5295900" cy="1793240"/>
          </a:xfrm>
        </p:grpSpPr>
        <p:grpSp>
          <p:nvGrpSpPr>
            <p:cNvPr id="7" name="Group 72"/>
            <p:cNvGrpSpPr/>
            <p:nvPr/>
          </p:nvGrpSpPr>
          <p:grpSpPr>
            <a:xfrm>
              <a:off x="1600200" y="1143000"/>
              <a:ext cx="5295900" cy="1793240"/>
              <a:chOff x="4343400" y="3733800"/>
              <a:chExt cx="5295900" cy="179324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7700" y="4064000"/>
                <a:ext cx="0" cy="1463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1"/>
              <p:cNvGrpSpPr/>
              <p:nvPr/>
            </p:nvGrpSpPr>
            <p:grpSpPr>
              <a:xfrm>
                <a:off x="4343400" y="3733800"/>
                <a:ext cx="5295900" cy="1752600"/>
                <a:chOff x="4343400" y="3733800"/>
                <a:chExt cx="5295900" cy="1752600"/>
              </a:xfrm>
            </p:grpSpPr>
            <p:grpSp>
              <p:nvGrpSpPr>
                <p:cNvPr id="9" name="Group 163"/>
                <p:cNvGrpSpPr/>
                <p:nvPr/>
              </p:nvGrpSpPr>
              <p:grpSpPr>
                <a:xfrm>
                  <a:off x="4343400" y="3733800"/>
                  <a:ext cx="5295900" cy="1752600"/>
                  <a:chOff x="486512" y="4171893"/>
                  <a:chExt cx="8758498" cy="1911347"/>
                </a:xfrm>
              </p:grpSpPr>
              <p:graphicFrame>
                <p:nvGraphicFramePr>
                  <p:cNvPr id="166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1116620" y="5086015"/>
                  <a:ext cx="1549015" cy="289126"/>
                </p:xfrm>
                <a:graphic>
                  <a:graphicData uri="http://schemas.openxmlformats.org/presentationml/2006/ole">
                    <p:oleObj spid="_x0000_s994306" name="Equation" r:id="rId4" imgW="749160" imgH="20304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168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1116620" y="5584628"/>
                  <a:ext cx="2882743" cy="302977"/>
                </p:xfrm>
                <a:graphic>
                  <a:graphicData uri="http://schemas.openxmlformats.org/presentationml/2006/ole">
                    <p:oleObj spid="_x0000_s994307" name="Equation" r:id="rId5" imgW="1549080" imgH="228600" progId="Equation.DSMT4">
                      <p:embed/>
                    </p:oleObj>
                  </a:graphicData>
                </a:graphic>
              </p:graphicFrame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486512" y="4587403"/>
                    <a:ext cx="4410754" cy="335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1. Volume of embedded bits:</a:t>
                    </a:r>
                    <a:endParaRPr lang="en-US" sz="1400" b="1" dirty="0"/>
                  </a:p>
                </p:txBody>
              </p:sp>
              <p:graphicFrame>
                <p:nvGraphicFramePr>
                  <p:cNvPr id="182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4962904" y="5016764"/>
                  <a:ext cx="4282106" cy="1066476"/>
                </p:xfrm>
                <a:graphic>
                  <a:graphicData uri="http://schemas.openxmlformats.org/presentationml/2006/ole">
                    <p:oleObj spid="_x0000_s994308" name="Equation" r:id="rId6" imgW="2603160" imgH="888840" progId="Equation.DSMT4">
                      <p:embed/>
                    </p:oleObj>
                  </a:graphicData>
                </a:graphic>
              </p:graphicFrame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5023289" y="4587403"/>
                    <a:ext cx="3572516" cy="335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2. Stego image quality:</a:t>
                    </a:r>
                    <a:endParaRPr lang="en-US" sz="1400" b="1" dirty="0"/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1085970" y="4171893"/>
                    <a:ext cx="7213881" cy="4027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u="sng" dirty="0" smtClean="0"/>
                      <a:t>Performance measuring parameters:</a:t>
                    </a:r>
                    <a:endParaRPr lang="en-US" sz="1800" b="1" u="sng" dirty="0"/>
                  </a:p>
                </p:txBody>
              </p:sp>
            </p:grp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419600" y="4432300"/>
                  <a:ext cx="5029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4" name="Straight Connector 73"/>
            <p:cNvCxnSpPr/>
            <p:nvPr/>
          </p:nvCxnSpPr>
          <p:spPr>
            <a:xfrm>
              <a:off x="1706880" y="2921000"/>
              <a:ext cx="502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76400" y="1460500"/>
              <a:ext cx="502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1333501"/>
            <a:ext cx="9254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79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3335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TextBox 184"/>
          <p:cNvSpPr txBox="1"/>
          <p:nvPr/>
        </p:nvSpPr>
        <p:spPr>
          <a:xfrm>
            <a:off x="7086600" y="2527299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Cover</a:t>
            </a:r>
            <a:endParaRPr lang="en-US" sz="14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8153400" y="2514600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Stego</a:t>
            </a:r>
            <a:endParaRPr lang="en-US" sz="1400" b="1" dirty="0"/>
          </a:p>
        </p:txBody>
      </p:sp>
      <p:sp>
        <p:nvSpPr>
          <p:cNvPr id="637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8" name="Rectangle 16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9" name="Rectangle 17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0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79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792163" y="3352800"/>
          <a:ext cx="3238500" cy="381000"/>
        </p:xfrm>
        <a:graphic>
          <a:graphicData uri="http://schemas.openxmlformats.org/presentationml/2006/ole">
            <p:oleObj spid="_x0000_s994309" name="Equation" r:id="rId9" imgW="1942920" imgH="228600" progId="Equation.DSMT4">
              <p:embed/>
            </p:oleObj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825500" y="3733800"/>
          <a:ext cx="3536950" cy="609600"/>
        </p:xfrm>
        <a:graphic>
          <a:graphicData uri="http://schemas.openxmlformats.org/presentationml/2006/ole">
            <p:oleObj spid="_x0000_s994310" name="Equation" r:id="rId10" imgW="2286000" imgH="393480" progId="Equation.DSMT4">
              <p:embed/>
            </p:oleObj>
          </a:graphicData>
        </a:graphic>
      </p:graphicFrame>
      <p:sp>
        <p:nvSpPr>
          <p:cNvPr id="125" name="Rounded Rectangle 124"/>
          <p:cNvSpPr/>
          <p:nvPr/>
        </p:nvSpPr>
        <p:spPr>
          <a:xfrm>
            <a:off x="1524000" y="1447800"/>
            <a:ext cx="2743200" cy="1447800"/>
          </a:xfrm>
          <a:prstGeom prst="round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8" name="Object 127"/>
          <p:cNvGraphicFramePr>
            <a:graphicFrameLocks noChangeAspect="1"/>
          </p:cNvGraphicFramePr>
          <p:nvPr/>
        </p:nvGraphicFramePr>
        <p:xfrm>
          <a:off x="1296988" y="4530725"/>
          <a:ext cx="2833687" cy="309563"/>
        </p:xfrm>
        <a:graphic>
          <a:graphicData uri="http://schemas.openxmlformats.org/presentationml/2006/ole">
            <p:oleObj spid="_x0000_s994311" name="Equation" r:id="rId11" imgW="1511280" imgH="164880" progId="Equation.DSMT4">
              <p:embed/>
            </p:oleObj>
          </a:graphicData>
        </a:graphic>
      </p:graphicFrame>
    </p:spTree>
  </p:cSld>
  <p:clrMapOvr>
    <a:masterClrMapping/>
  </p:clrMapOvr>
  <p:transition advTm="9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152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Performance Measuring Parameters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B4D51-8EA1-419E-853B-6B3488C4D1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" name="Group 75"/>
          <p:cNvGrpSpPr/>
          <p:nvPr/>
        </p:nvGrpSpPr>
        <p:grpSpPr>
          <a:xfrm>
            <a:off x="1524000" y="1143000"/>
            <a:ext cx="5372100" cy="1793240"/>
            <a:chOff x="1524000" y="1143000"/>
            <a:chExt cx="5372100" cy="1793240"/>
          </a:xfrm>
        </p:grpSpPr>
        <p:grpSp>
          <p:nvGrpSpPr>
            <p:cNvPr id="5" name="Group 72"/>
            <p:cNvGrpSpPr/>
            <p:nvPr/>
          </p:nvGrpSpPr>
          <p:grpSpPr>
            <a:xfrm>
              <a:off x="1524000" y="1143000"/>
              <a:ext cx="5372100" cy="1793240"/>
              <a:chOff x="4267200" y="3733800"/>
              <a:chExt cx="5372100" cy="179324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7700" y="4064000"/>
                <a:ext cx="0" cy="1463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71"/>
              <p:cNvGrpSpPr/>
              <p:nvPr/>
            </p:nvGrpSpPr>
            <p:grpSpPr>
              <a:xfrm>
                <a:off x="4267200" y="3733800"/>
                <a:ext cx="5372100" cy="1752600"/>
                <a:chOff x="4267200" y="3733800"/>
                <a:chExt cx="5372100" cy="1752600"/>
              </a:xfrm>
            </p:grpSpPr>
            <p:grpSp>
              <p:nvGrpSpPr>
                <p:cNvPr id="7" name="Group 163"/>
                <p:cNvGrpSpPr/>
                <p:nvPr/>
              </p:nvGrpSpPr>
              <p:grpSpPr>
                <a:xfrm>
                  <a:off x="4267200" y="3733800"/>
                  <a:ext cx="5372100" cy="1752600"/>
                  <a:chOff x="360491" y="4171893"/>
                  <a:chExt cx="8884519" cy="1911347"/>
                </a:xfrm>
              </p:grpSpPr>
              <p:graphicFrame>
                <p:nvGraphicFramePr>
                  <p:cNvPr id="166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360491" y="5086015"/>
                  <a:ext cx="4326740" cy="325483"/>
                </p:xfrm>
                <a:graphic>
                  <a:graphicData uri="http://schemas.openxmlformats.org/presentationml/2006/ole">
                    <p:oleObj spid="_x0000_s995330" name="Equation" r:id="rId4" imgW="2095200" imgH="22860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168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360491" y="5584628"/>
                  <a:ext cx="4536776" cy="302977"/>
                </p:xfrm>
                <a:graphic>
                  <a:graphicData uri="http://schemas.openxmlformats.org/presentationml/2006/ole">
                    <p:oleObj spid="_x0000_s995331" name="Equation" r:id="rId5" imgW="2438280" imgH="228600" progId="Equation.DSMT4">
                      <p:embed/>
                    </p:oleObj>
                  </a:graphicData>
                </a:graphic>
              </p:graphicFrame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486512" y="4587403"/>
                    <a:ext cx="4410754" cy="335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1. Volume of embedded bits:</a:t>
                    </a:r>
                    <a:endParaRPr lang="en-US" sz="1400" b="1" dirty="0"/>
                  </a:p>
                </p:txBody>
              </p:sp>
              <p:graphicFrame>
                <p:nvGraphicFramePr>
                  <p:cNvPr id="182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4962904" y="5016764"/>
                  <a:ext cx="4282106" cy="1066476"/>
                </p:xfrm>
                <a:graphic>
                  <a:graphicData uri="http://schemas.openxmlformats.org/presentationml/2006/ole">
                    <p:oleObj spid="_x0000_s995332" name="Equation" r:id="rId6" imgW="2603160" imgH="888840" progId="Equation.DSMT4">
                      <p:embed/>
                    </p:oleObj>
                  </a:graphicData>
                </a:graphic>
              </p:graphicFrame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5023289" y="4587403"/>
                    <a:ext cx="3572516" cy="335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2. Stego image quality:</a:t>
                    </a:r>
                    <a:endParaRPr lang="en-US" sz="1400" b="1" dirty="0"/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1085970" y="4171893"/>
                    <a:ext cx="7213881" cy="4027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u="sng" dirty="0" smtClean="0"/>
                      <a:t>Performance measuring parameters:</a:t>
                    </a:r>
                    <a:endParaRPr lang="en-US" sz="1800" b="1" u="sng" dirty="0"/>
                  </a:p>
                </p:txBody>
              </p:sp>
            </p:grp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419600" y="4432300"/>
                  <a:ext cx="5029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4" name="Straight Connector 73"/>
            <p:cNvCxnSpPr/>
            <p:nvPr/>
          </p:nvCxnSpPr>
          <p:spPr>
            <a:xfrm>
              <a:off x="1706880" y="2921000"/>
              <a:ext cx="502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76400" y="1460500"/>
              <a:ext cx="502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1333501"/>
            <a:ext cx="9254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79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3335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04"/>
          <p:cNvGrpSpPr/>
          <p:nvPr/>
        </p:nvGrpSpPr>
        <p:grpSpPr>
          <a:xfrm>
            <a:off x="7010400" y="1333500"/>
            <a:ext cx="1968500" cy="1219200"/>
            <a:chOff x="7010400" y="1333500"/>
            <a:chExt cx="1968500" cy="1219200"/>
          </a:xfrm>
        </p:grpSpPr>
        <p:grpSp>
          <p:nvGrpSpPr>
            <p:cNvPr id="9" name="Group 156"/>
            <p:cNvGrpSpPr/>
            <p:nvPr/>
          </p:nvGrpSpPr>
          <p:grpSpPr>
            <a:xfrm>
              <a:off x="7010400" y="1333500"/>
              <a:ext cx="914400" cy="1219200"/>
              <a:chOff x="6491068" y="2057400"/>
              <a:chExt cx="1828800" cy="2286000"/>
            </a:xfrm>
          </p:grpSpPr>
          <p:grpSp>
            <p:nvGrpSpPr>
              <p:cNvPr id="11" name="Group 130"/>
              <p:cNvGrpSpPr/>
              <p:nvPr/>
            </p:nvGrpSpPr>
            <p:grpSpPr>
              <a:xfrm>
                <a:off x="6491068" y="2057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31"/>
              <p:cNvGrpSpPr/>
              <p:nvPr/>
            </p:nvGrpSpPr>
            <p:grpSpPr>
              <a:xfrm>
                <a:off x="6491068" y="2438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36"/>
              <p:cNvGrpSpPr/>
              <p:nvPr/>
            </p:nvGrpSpPr>
            <p:grpSpPr>
              <a:xfrm>
                <a:off x="6491068" y="2819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1"/>
              <p:cNvGrpSpPr/>
              <p:nvPr/>
            </p:nvGrpSpPr>
            <p:grpSpPr>
              <a:xfrm>
                <a:off x="6491068" y="3200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46"/>
              <p:cNvGrpSpPr/>
              <p:nvPr/>
            </p:nvGrpSpPr>
            <p:grpSpPr>
              <a:xfrm>
                <a:off x="6491068" y="3581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51"/>
              <p:cNvGrpSpPr/>
              <p:nvPr/>
            </p:nvGrpSpPr>
            <p:grpSpPr>
              <a:xfrm>
                <a:off x="6491068" y="3962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56"/>
            <p:cNvGrpSpPr/>
            <p:nvPr/>
          </p:nvGrpSpPr>
          <p:grpSpPr>
            <a:xfrm>
              <a:off x="8064500" y="1333500"/>
              <a:ext cx="914400" cy="1206500"/>
              <a:chOff x="6491068" y="2057400"/>
              <a:chExt cx="1828800" cy="2286000"/>
            </a:xfrm>
          </p:grpSpPr>
          <p:grpSp>
            <p:nvGrpSpPr>
              <p:cNvPr id="19" name="Group 130"/>
              <p:cNvGrpSpPr/>
              <p:nvPr/>
            </p:nvGrpSpPr>
            <p:grpSpPr>
              <a:xfrm>
                <a:off x="6491068" y="2057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31"/>
              <p:cNvGrpSpPr/>
              <p:nvPr/>
            </p:nvGrpSpPr>
            <p:grpSpPr>
              <a:xfrm>
                <a:off x="6491068" y="2438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136"/>
              <p:cNvGrpSpPr/>
              <p:nvPr/>
            </p:nvGrpSpPr>
            <p:grpSpPr>
              <a:xfrm>
                <a:off x="6491068" y="2819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141"/>
              <p:cNvGrpSpPr/>
              <p:nvPr/>
            </p:nvGrpSpPr>
            <p:grpSpPr>
              <a:xfrm>
                <a:off x="6491068" y="3200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146"/>
              <p:cNvGrpSpPr/>
              <p:nvPr/>
            </p:nvGrpSpPr>
            <p:grpSpPr>
              <a:xfrm>
                <a:off x="6491068" y="3581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151"/>
              <p:cNvGrpSpPr/>
              <p:nvPr/>
            </p:nvGrpSpPr>
            <p:grpSpPr>
              <a:xfrm>
                <a:off x="6491068" y="3962400"/>
                <a:ext cx="1828800" cy="381000"/>
                <a:chOff x="6477000" y="2057400"/>
                <a:chExt cx="1828800" cy="381000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78486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73914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9342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477000" y="2057400"/>
                  <a:ext cx="4572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85" name="TextBox 184"/>
          <p:cNvSpPr txBox="1"/>
          <p:nvPr/>
        </p:nvSpPr>
        <p:spPr>
          <a:xfrm>
            <a:off x="7010400" y="252729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Cover  </a:t>
            </a:r>
            <a:r>
              <a:rPr lang="en-US" sz="1400" b="1" i="1" dirty="0" smtClean="0"/>
              <a:t>C</a:t>
            </a:r>
            <a:endParaRPr lang="en-US" sz="1400" b="1" i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8077200" y="2514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Stego  S</a:t>
            </a:r>
            <a:endParaRPr lang="en-US" sz="1400" b="1" dirty="0"/>
          </a:p>
        </p:txBody>
      </p:sp>
      <p:sp>
        <p:nvSpPr>
          <p:cNvPr id="637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8" name="Rectangle 16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9" name="Rectangle 17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0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79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>
            <a:off x="2971800" y="3124200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01"/>
          <p:cNvGrpSpPr/>
          <p:nvPr/>
        </p:nvGrpSpPr>
        <p:grpSpPr>
          <a:xfrm>
            <a:off x="865188" y="3581400"/>
            <a:ext cx="1984375" cy="2614616"/>
            <a:chOff x="865188" y="3222625"/>
            <a:chExt cx="1984375" cy="2614616"/>
          </a:xfrm>
        </p:grpSpPr>
        <p:graphicFrame>
          <p:nvGraphicFramePr>
            <p:cNvPr id="78" name="Object 4"/>
            <p:cNvGraphicFramePr>
              <a:graphicFrameLocks noChangeAspect="1"/>
            </p:cNvGraphicFramePr>
            <p:nvPr/>
          </p:nvGraphicFramePr>
          <p:xfrm>
            <a:off x="865188" y="3222625"/>
            <a:ext cx="1984375" cy="1196975"/>
          </p:xfrm>
          <a:graphic>
            <a:graphicData uri="http://schemas.openxmlformats.org/presentationml/2006/ole">
              <p:oleObj spid="_x0000_s995333" name="Equation" r:id="rId9" imgW="1726920" imgH="1041120" progId="Equation.DSMT4">
                <p:embed/>
              </p:oleObj>
            </a:graphicData>
          </a:graphic>
        </p:graphicFrame>
        <p:grpSp>
          <p:nvGrpSpPr>
            <p:cNvPr id="28" name="Group 78"/>
            <p:cNvGrpSpPr/>
            <p:nvPr/>
          </p:nvGrpSpPr>
          <p:grpSpPr>
            <a:xfrm>
              <a:off x="936628" y="4595817"/>
              <a:ext cx="1027112" cy="1241424"/>
              <a:chOff x="7340843" y="4971216"/>
              <a:chExt cx="1174064" cy="1394251"/>
            </a:xfrm>
          </p:grpSpPr>
          <p:graphicFrame>
            <p:nvGraphicFramePr>
              <p:cNvPr id="80" name="Object 79"/>
              <p:cNvGraphicFramePr>
                <a:graphicFrameLocks noChangeAspect="1"/>
              </p:cNvGraphicFramePr>
              <p:nvPr/>
            </p:nvGraphicFramePr>
            <p:xfrm>
              <a:off x="7340843" y="4971216"/>
              <a:ext cx="1034339" cy="793404"/>
            </p:xfrm>
            <a:graphic>
              <a:graphicData uri="http://schemas.openxmlformats.org/presentationml/2006/ole">
                <p:oleObj spid="_x0000_s995334" name="Equation" r:id="rId10" imgW="495000" imgH="380880" progId="Equation.DSMT4">
                  <p:embed/>
                </p:oleObj>
              </a:graphicData>
            </a:graphic>
          </p:graphicFrame>
          <p:graphicFrame>
            <p:nvGraphicFramePr>
              <p:cNvPr id="81" name="Object 10"/>
              <p:cNvGraphicFramePr>
                <a:graphicFrameLocks noChangeAspect="1"/>
              </p:cNvGraphicFramePr>
              <p:nvPr/>
            </p:nvGraphicFramePr>
            <p:xfrm>
              <a:off x="7377134" y="5966090"/>
              <a:ext cx="1137773" cy="399377"/>
            </p:xfrm>
            <a:graphic>
              <a:graphicData uri="http://schemas.openxmlformats.org/presentationml/2006/ole">
                <p:oleObj spid="_x0000_s995335" name="Equation" r:id="rId11" imgW="545760" imgH="190440" progId="Equation.DSMT4">
                  <p:embed/>
                </p:oleObj>
              </a:graphicData>
            </a:graphic>
          </p:graphicFrame>
        </p:grpSp>
      </p:grpSp>
      <p:sp>
        <p:nvSpPr>
          <p:cNvPr id="125" name="Rounded Rectangle 124"/>
          <p:cNvSpPr/>
          <p:nvPr/>
        </p:nvSpPr>
        <p:spPr>
          <a:xfrm>
            <a:off x="4267200" y="1447800"/>
            <a:ext cx="2590800" cy="1447800"/>
          </a:xfrm>
          <a:prstGeom prst="roundRect">
            <a:avLst/>
          </a:prstGeom>
          <a:solidFill>
            <a:schemeClr val="bg1">
              <a:lumMod val="65000"/>
              <a:alpha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3124200" y="3048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SSIM:</a:t>
            </a:r>
            <a:endParaRPr lang="en-US" dirty="0"/>
          </a:p>
        </p:txBody>
      </p:sp>
      <p:graphicFrame>
        <p:nvGraphicFramePr>
          <p:cNvPr id="127" name="Object 126"/>
          <p:cNvGraphicFramePr>
            <a:graphicFrameLocks noChangeAspect="1"/>
          </p:cNvGraphicFramePr>
          <p:nvPr/>
        </p:nvGraphicFramePr>
        <p:xfrm>
          <a:off x="3962400" y="5219700"/>
          <a:ext cx="3560763" cy="571500"/>
        </p:xfrm>
        <a:graphic>
          <a:graphicData uri="http://schemas.openxmlformats.org/presentationml/2006/ole">
            <p:oleObj spid="_x0000_s995336" name="Equation" r:id="rId12" imgW="3085920" imgH="495000" progId="Equation.DSMT4">
              <p:embed/>
            </p:oleObj>
          </a:graphicData>
        </a:graphic>
      </p:graphicFrame>
      <p:grpSp>
        <p:nvGrpSpPr>
          <p:cNvPr id="30" name="Group 142"/>
          <p:cNvGrpSpPr/>
          <p:nvPr/>
        </p:nvGrpSpPr>
        <p:grpSpPr>
          <a:xfrm>
            <a:off x="3124200" y="5943600"/>
            <a:ext cx="5486400" cy="533400"/>
            <a:chOff x="3200400" y="5638800"/>
            <a:chExt cx="5486400" cy="533400"/>
          </a:xfrm>
        </p:grpSpPr>
        <p:sp>
          <p:nvSpPr>
            <p:cNvPr id="155" name="TextBox 154"/>
            <p:cNvSpPr txBox="1"/>
            <p:nvPr/>
          </p:nvSpPr>
          <p:spPr>
            <a:xfrm>
              <a:off x="3200400" y="5712023"/>
              <a:ext cx="3733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Structural dissimilarity index (SDIM) is:</a:t>
              </a:r>
              <a:endParaRPr lang="en-US" sz="1400" dirty="0"/>
            </a:p>
          </p:txBody>
        </p:sp>
        <p:graphicFrame>
          <p:nvGraphicFramePr>
            <p:cNvPr id="173" name="Object 172"/>
            <p:cNvGraphicFramePr>
              <a:graphicFrameLocks noChangeAspect="1"/>
            </p:cNvGraphicFramePr>
            <p:nvPr/>
          </p:nvGraphicFramePr>
          <p:xfrm>
            <a:off x="6842760" y="5638800"/>
            <a:ext cx="1844040" cy="533400"/>
          </p:xfrm>
          <a:graphic>
            <a:graphicData uri="http://schemas.openxmlformats.org/presentationml/2006/ole">
              <p:oleObj spid="_x0000_s995337" name="Equation" r:id="rId13" imgW="1536480" imgH="444240" progId="Equation.DSMT4">
                <p:embed/>
              </p:oleObj>
            </a:graphicData>
          </a:graphic>
        </p:graphicFrame>
      </p:grpSp>
      <p:sp>
        <p:nvSpPr>
          <p:cNvPr id="117" name="TextBox 116"/>
          <p:cNvSpPr txBox="1"/>
          <p:nvPr/>
        </p:nvSpPr>
        <p:spPr>
          <a:xfrm>
            <a:off x="3048000" y="34290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4"/>
              </a:buBlip>
            </a:pPr>
            <a:r>
              <a:rPr lang="en-US" sz="1400" dirty="0" smtClean="0"/>
              <a:t> More latest and provide structural similarity index value.</a:t>
            </a:r>
            <a:endParaRPr lang="en-US" sz="1400" dirty="0"/>
          </a:p>
        </p:txBody>
      </p:sp>
      <p:grpSp>
        <p:nvGrpSpPr>
          <p:cNvPr id="31" name="Group 144"/>
          <p:cNvGrpSpPr/>
          <p:nvPr/>
        </p:nvGrpSpPr>
        <p:grpSpPr>
          <a:xfrm>
            <a:off x="3114675" y="3810000"/>
            <a:ext cx="5648325" cy="1358900"/>
            <a:chOff x="3124200" y="4127500"/>
            <a:chExt cx="5648325" cy="1358900"/>
          </a:xfrm>
        </p:grpSpPr>
        <p:grpSp>
          <p:nvGrpSpPr>
            <p:cNvPr id="21504" name="Group 135"/>
            <p:cNvGrpSpPr/>
            <p:nvPr/>
          </p:nvGrpSpPr>
          <p:grpSpPr>
            <a:xfrm>
              <a:off x="3133725" y="4127500"/>
              <a:ext cx="2193925" cy="409136"/>
              <a:chOff x="3276600" y="4127500"/>
              <a:chExt cx="2193925" cy="40913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3565525" y="4228859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: Mean of cover block</a:t>
                </a:r>
                <a:endParaRPr lang="en-US" sz="1400" dirty="0"/>
              </a:p>
            </p:txBody>
          </p:sp>
          <p:graphicFrame>
            <p:nvGraphicFramePr>
              <p:cNvPr id="174" name="Object 12"/>
              <p:cNvGraphicFramePr>
                <a:graphicFrameLocks noChangeAspect="1"/>
              </p:cNvGraphicFramePr>
              <p:nvPr/>
            </p:nvGraphicFramePr>
            <p:xfrm>
              <a:off x="3276600" y="4127500"/>
              <a:ext cx="381000" cy="402166"/>
            </p:xfrm>
            <a:graphic>
              <a:graphicData uri="http://schemas.openxmlformats.org/presentationml/2006/ole">
                <p:oleObj spid="_x0000_s995338" name="Equation" r:id="rId15" imgW="228600" imgH="241200" progId="Equation.DSMT4">
                  <p:embed/>
                </p:oleObj>
              </a:graphicData>
            </a:graphic>
          </p:graphicFrame>
        </p:grpSp>
        <p:grpSp>
          <p:nvGrpSpPr>
            <p:cNvPr id="21505" name="Group 137"/>
            <p:cNvGrpSpPr/>
            <p:nvPr/>
          </p:nvGrpSpPr>
          <p:grpSpPr>
            <a:xfrm>
              <a:off x="6334125" y="4203700"/>
              <a:ext cx="2209800" cy="403225"/>
              <a:chOff x="6334125" y="4203700"/>
              <a:chExt cx="2209800" cy="403225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6638925" y="4206436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: Mean of stego block</a:t>
                </a:r>
                <a:endParaRPr lang="en-US" sz="1400" dirty="0"/>
              </a:p>
            </p:txBody>
          </p:sp>
          <p:graphicFrame>
            <p:nvGraphicFramePr>
              <p:cNvPr id="151" name="Object 13"/>
              <p:cNvGraphicFramePr>
                <a:graphicFrameLocks noChangeAspect="1"/>
              </p:cNvGraphicFramePr>
              <p:nvPr/>
            </p:nvGraphicFramePr>
            <p:xfrm>
              <a:off x="6334125" y="4203700"/>
              <a:ext cx="360363" cy="403225"/>
            </p:xfrm>
            <a:graphic>
              <a:graphicData uri="http://schemas.openxmlformats.org/presentationml/2006/ole">
                <p:oleObj spid="_x0000_s995339" name="Equation" r:id="rId16" imgW="215640" imgH="241200" progId="Equation.DSMT4">
                  <p:embed/>
                </p:oleObj>
              </a:graphicData>
            </a:graphic>
          </p:graphicFrame>
        </p:grpSp>
        <p:grpSp>
          <p:nvGrpSpPr>
            <p:cNvPr id="21506" name="Group 136"/>
            <p:cNvGrpSpPr/>
            <p:nvPr/>
          </p:nvGrpSpPr>
          <p:grpSpPr>
            <a:xfrm>
              <a:off x="3124200" y="4584700"/>
              <a:ext cx="2524125" cy="444500"/>
              <a:chOff x="3267075" y="4584700"/>
              <a:chExt cx="2524125" cy="444500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3644900" y="4714436"/>
                <a:ext cx="2146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: Variance in cover block</a:t>
                </a:r>
                <a:endParaRPr lang="en-US" sz="1400" dirty="0"/>
              </a:p>
            </p:txBody>
          </p:sp>
          <p:graphicFrame>
            <p:nvGraphicFramePr>
              <p:cNvPr id="147" name="Object 14"/>
              <p:cNvGraphicFramePr>
                <a:graphicFrameLocks noChangeAspect="1"/>
              </p:cNvGraphicFramePr>
              <p:nvPr/>
            </p:nvGraphicFramePr>
            <p:xfrm>
              <a:off x="3267075" y="4584700"/>
              <a:ext cx="381000" cy="444500"/>
            </p:xfrm>
            <a:graphic>
              <a:graphicData uri="http://schemas.openxmlformats.org/presentationml/2006/ole">
                <p:oleObj spid="_x0000_s995340" name="Equation" r:id="rId17" imgW="228600" imgH="266400" progId="Equation.DSMT4">
                  <p:embed/>
                </p:oleObj>
              </a:graphicData>
            </a:graphic>
          </p:graphicFrame>
        </p:grpSp>
        <p:grpSp>
          <p:nvGrpSpPr>
            <p:cNvPr id="21507" name="Group 140"/>
            <p:cNvGrpSpPr/>
            <p:nvPr/>
          </p:nvGrpSpPr>
          <p:grpSpPr>
            <a:xfrm>
              <a:off x="6324600" y="4597400"/>
              <a:ext cx="2447925" cy="444500"/>
              <a:chOff x="6324600" y="4597400"/>
              <a:chExt cx="2447925" cy="444500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6638925" y="4714436"/>
                <a:ext cx="21336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: Variance in stego block</a:t>
                </a:r>
                <a:endParaRPr lang="en-US" sz="1400" dirty="0"/>
              </a:p>
            </p:txBody>
          </p:sp>
          <p:graphicFrame>
            <p:nvGraphicFramePr>
              <p:cNvPr id="143" name="Object 14"/>
              <p:cNvGraphicFramePr>
                <a:graphicFrameLocks noChangeAspect="1"/>
              </p:cNvGraphicFramePr>
              <p:nvPr/>
            </p:nvGraphicFramePr>
            <p:xfrm>
              <a:off x="6324600" y="4597400"/>
              <a:ext cx="381000" cy="444500"/>
            </p:xfrm>
            <a:graphic>
              <a:graphicData uri="http://schemas.openxmlformats.org/presentationml/2006/ole">
                <p:oleObj spid="_x0000_s995341" name="Equation" r:id="rId18" imgW="228600" imgH="266400" progId="Equation.DSMT4">
                  <p:embed/>
                </p:oleObj>
              </a:graphicData>
            </a:graphic>
          </p:graphicFrame>
        </p:grpSp>
        <p:grpSp>
          <p:nvGrpSpPr>
            <p:cNvPr id="21508" name="Group 141"/>
            <p:cNvGrpSpPr/>
            <p:nvPr/>
          </p:nvGrpSpPr>
          <p:grpSpPr>
            <a:xfrm>
              <a:off x="3148013" y="5041900"/>
              <a:ext cx="4176712" cy="444500"/>
              <a:chOff x="3290888" y="5041900"/>
              <a:chExt cx="4176712" cy="444500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3708400" y="5146236"/>
                <a:ext cx="375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: Covariance between cover and stego block</a:t>
                </a:r>
                <a:endParaRPr lang="en-US" sz="1400" dirty="0"/>
              </a:p>
            </p:txBody>
          </p:sp>
          <p:graphicFrame>
            <p:nvGraphicFramePr>
              <p:cNvPr id="141" name="Object 16"/>
              <p:cNvGraphicFramePr>
                <a:graphicFrameLocks noChangeAspect="1"/>
              </p:cNvGraphicFramePr>
              <p:nvPr/>
            </p:nvGraphicFramePr>
            <p:xfrm>
              <a:off x="3290888" y="5041900"/>
              <a:ext cx="487362" cy="444500"/>
            </p:xfrm>
            <a:graphic>
              <a:graphicData uri="http://schemas.openxmlformats.org/presentationml/2006/ole">
                <p:oleObj spid="_x0000_s995342" name="Equation" r:id="rId19" imgW="291960" imgH="266400" progId="Equation.DSMT4">
                  <p:embed/>
                </p:oleObj>
              </a:graphicData>
            </a:graphic>
          </p:graphicFrame>
        </p:grpSp>
      </p:grpSp>
      <p:sp>
        <p:nvSpPr>
          <p:cNvPr id="175" name="TextBox 174"/>
          <p:cNvSpPr txBox="1"/>
          <p:nvPr/>
        </p:nvSpPr>
        <p:spPr>
          <a:xfrm>
            <a:off x="838200" y="3048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MSE and PSNR:</a:t>
            </a:r>
            <a:endParaRPr lang="en-US" dirty="0"/>
          </a:p>
        </p:txBody>
      </p:sp>
    </p:spTree>
  </p:cSld>
  <p:clrMapOvr>
    <a:masterClrMapping/>
  </p:clrMapOvr>
  <p:transition advTm="3068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152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Performance Measuring Parameters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B4D51-8EA1-419E-853B-6B3488C4D1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6" name="Group 75"/>
          <p:cNvGrpSpPr/>
          <p:nvPr/>
        </p:nvGrpSpPr>
        <p:grpSpPr>
          <a:xfrm>
            <a:off x="1600200" y="1143002"/>
            <a:ext cx="5135880" cy="1066798"/>
            <a:chOff x="1600200" y="1143002"/>
            <a:chExt cx="5135880" cy="1066798"/>
          </a:xfrm>
        </p:grpSpPr>
        <p:grpSp>
          <p:nvGrpSpPr>
            <p:cNvPr id="7" name="Group 72"/>
            <p:cNvGrpSpPr/>
            <p:nvPr/>
          </p:nvGrpSpPr>
          <p:grpSpPr>
            <a:xfrm>
              <a:off x="1600200" y="1143002"/>
              <a:ext cx="5105400" cy="1061718"/>
              <a:chOff x="4343400" y="3733802"/>
              <a:chExt cx="5105400" cy="106171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7700" y="4064000"/>
                <a:ext cx="0" cy="731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1"/>
              <p:cNvGrpSpPr/>
              <p:nvPr/>
            </p:nvGrpSpPr>
            <p:grpSpPr>
              <a:xfrm>
                <a:off x="4343400" y="3733802"/>
                <a:ext cx="5105400" cy="1027111"/>
                <a:chOff x="4343400" y="3733802"/>
                <a:chExt cx="5105400" cy="1027111"/>
              </a:xfrm>
            </p:grpSpPr>
            <p:grpSp>
              <p:nvGrpSpPr>
                <p:cNvPr id="9" name="Group 163"/>
                <p:cNvGrpSpPr/>
                <p:nvPr/>
              </p:nvGrpSpPr>
              <p:grpSpPr>
                <a:xfrm>
                  <a:off x="4343400" y="3733802"/>
                  <a:ext cx="4903353" cy="1027111"/>
                  <a:chOff x="486512" y="4171893"/>
                  <a:chExt cx="8109293" cy="1120144"/>
                </a:xfrm>
              </p:grpSpPr>
              <p:graphicFrame>
                <p:nvGraphicFramePr>
                  <p:cNvPr id="166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1289899" y="5002911"/>
                  <a:ext cx="2465297" cy="289126"/>
                </p:xfrm>
                <a:graphic>
                  <a:graphicData uri="http://schemas.openxmlformats.org/presentationml/2006/ole">
                    <p:oleObj spid="_x0000_s996354" name="Equation" r:id="rId5" imgW="1193760" imgH="203040" progId="Equation.DSMT4">
                      <p:embed/>
                    </p:oleObj>
                  </a:graphicData>
                </a:graphic>
              </p:graphicFrame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486512" y="4587403"/>
                    <a:ext cx="4410754" cy="335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1. Volume of embedded bits:</a:t>
                    </a:r>
                    <a:endParaRPr lang="en-US" sz="1400" b="1" dirty="0"/>
                  </a:p>
                </p:txBody>
              </p:sp>
              <p:graphicFrame>
                <p:nvGraphicFramePr>
                  <p:cNvPr id="182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6031460" y="5002909"/>
                  <a:ext cx="1504383" cy="212949"/>
                </p:xfrm>
                <a:graphic>
                  <a:graphicData uri="http://schemas.openxmlformats.org/presentationml/2006/ole">
                    <p:oleObj spid="_x0000_s996356" name="Equation" r:id="rId6" imgW="914400" imgH="177480" progId="Equation.DSMT4">
                      <p:embed/>
                    </p:oleObj>
                  </a:graphicData>
                </a:graphic>
              </p:graphicFrame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5023289" y="4587403"/>
                    <a:ext cx="3572516" cy="335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2. Stego image quality:</a:t>
                    </a:r>
                    <a:endParaRPr lang="en-US" sz="1400" b="1" dirty="0"/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1085970" y="4171893"/>
                    <a:ext cx="7213881" cy="4027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u="sng" dirty="0" smtClean="0"/>
                      <a:t>Performance measuring parameters:</a:t>
                    </a:r>
                    <a:endParaRPr lang="en-US" sz="1800" b="1" u="sng" dirty="0"/>
                  </a:p>
                </p:txBody>
              </p:sp>
            </p:grp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419600" y="4432300"/>
                  <a:ext cx="5029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4" name="Straight Connector 73"/>
            <p:cNvCxnSpPr/>
            <p:nvPr/>
          </p:nvCxnSpPr>
          <p:spPr>
            <a:xfrm>
              <a:off x="1706880" y="2209800"/>
              <a:ext cx="502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76400" y="1460500"/>
              <a:ext cx="502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1333501"/>
            <a:ext cx="9254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79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3335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TextBox 184"/>
          <p:cNvSpPr txBox="1"/>
          <p:nvPr/>
        </p:nvSpPr>
        <p:spPr>
          <a:xfrm>
            <a:off x="7086600" y="2527299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Cover</a:t>
            </a:r>
            <a:endParaRPr lang="en-US" sz="14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8153400" y="2514600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Stego</a:t>
            </a:r>
            <a:endParaRPr lang="en-US" sz="1400" b="1" dirty="0"/>
          </a:p>
        </p:txBody>
      </p:sp>
      <p:sp>
        <p:nvSpPr>
          <p:cNvPr id="637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8" name="Rectangle 16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69" name="Rectangle 17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0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9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79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28600" y="2159000"/>
            <a:ext cx="6477000" cy="1574800"/>
            <a:chOff x="838200" y="3238500"/>
            <a:chExt cx="6477000" cy="15748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864100" y="3238500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2"/>
            <p:cNvGrpSpPr/>
            <p:nvPr/>
          </p:nvGrpSpPr>
          <p:grpSpPr>
            <a:xfrm>
              <a:off x="838200" y="3258820"/>
              <a:ext cx="6477000" cy="1554480"/>
              <a:chOff x="838200" y="3258820"/>
              <a:chExt cx="6477000" cy="155448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838200" y="342900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Quality Preservation Based Schemes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48000" y="3505200"/>
                <a:ext cx="12954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To increase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562600" y="3505200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To increase</a:t>
                </a:r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048000" y="4343400"/>
                <a:ext cx="12954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To increase</a:t>
                </a:r>
                <a:endParaRPr lang="en-US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62600" y="4343401"/>
                <a:ext cx="13716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To decrease</a:t>
                </a:r>
                <a:endParaRPr lang="en-US" sz="1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38200" y="419100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Quality Destruction Based Schemes</a:t>
                </a:r>
                <a:endParaRPr lang="en-US" sz="1400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914400" y="4051300"/>
                <a:ext cx="6400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14400" y="4800600"/>
                <a:ext cx="6400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90800" y="3258820"/>
                <a:ext cx="0" cy="15544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914400" y="3289300"/>
                <a:ext cx="1828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3886200" y="2336800"/>
            <a:ext cx="2514600" cy="1295400"/>
            <a:chOff x="4572000" y="2971800"/>
            <a:chExt cx="2514600" cy="1295400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4572000" y="2971800"/>
              <a:ext cx="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572000" y="3810000"/>
              <a:ext cx="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7086600" y="2971800"/>
              <a:ext cx="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086600" y="3810000"/>
              <a:ext cx="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667000" y="6096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 are the research Questions?</a:t>
            </a:r>
            <a:endParaRPr lang="en-US" dirty="0">
              <a:solidFill>
                <a:srgbClr val="00B05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10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175"/>
            <a:ext cx="8153400" cy="1133475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lt1"/>
                </a:solidFill>
                <a:latin typeface="+mn-lt"/>
                <a:cs typeface="+mn-cs"/>
              </a:rPr>
              <a:t>Reviewed Reversible Schemes</a:t>
            </a: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0" y="0"/>
          <a:ext cx="1066800" cy="1150938"/>
        </p:xfrm>
        <a:graphic>
          <a:graphicData uri="http://schemas.openxmlformats.org/presentationml/2006/ole">
            <p:oleObj spid="_x0000_s875522" name="Bitmap Image" r:id="rId3" imgW="961905" imgH="1019048" progId="PBrush">
              <p:embed/>
            </p:oleObj>
          </a:graphicData>
        </a:graphic>
      </p:graphicFrame>
      <p:pic>
        <p:nvPicPr>
          <p:cNvPr id="875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667000" y="2438400"/>
            <a:ext cx="1600200" cy="1447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Improve the prediction accuracy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2743200" y="3581400"/>
            <a:ext cx="1524000" cy="1524000"/>
          </a:xfrm>
          <a:prstGeom prst="ellipse">
            <a:avLst/>
          </a:prstGeom>
          <a:solidFill>
            <a:schemeClr val="bg1">
              <a:lumMod val="75000"/>
              <a:alpha val="56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Embed into SL and ML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4648200" y="2438400"/>
            <a:ext cx="1752600" cy="1676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Histogram translation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4648200" y="3581400"/>
            <a:ext cx="1905000" cy="1524000"/>
          </a:xfrm>
          <a:prstGeom prst="ellipse">
            <a:avLst/>
          </a:prstGeom>
          <a:solidFill>
            <a:schemeClr val="tx1">
              <a:alpha val="43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Encrypting Image pixels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3784600" y="3048000"/>
            <a:ext cx="1371600" cy="14478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This Thesis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2362200"/>
            <a:ext cx="677108" cy="20911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Quality Preservation Based Schemes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1892" y="2667000"/>
            <a:ext cx="677108" cy="1981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Quality destruction Based Schemes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675310">
            <a:off x="2708594" y="2046445"/>
            <a:ext cx="175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 e v e r s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b l 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638544">
            <a:off x="4523174" y="2065018"/>
            <a:ext cx="155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 c h e m e 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6550223"/>
            <a:ext cx="8458200" cy="338554"/>
            <a:chOff x="1447800" y="152400"/>
            <a:chExt cx="8458200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144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Overview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000" y="1524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Literature Review    |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Contributions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866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Proposals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610600" y="152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Conclusion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7513A-315C-494A-9FA3-C0EC73EC83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advTm="516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Weighted Average Predictor</a:t>
                </a:r>
                <a:endParaRPr lang="en-US" sz="3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I-II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0" y="18288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1219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Repeatedly predicting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u="sng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et al., 2013)</a:t>
            </a:r>
            <a:endParaRPr lang="en-US" sz="200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2400" y="1600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</a:t>
            </a:r>
            <a:r>
              <a:rPr lang="en-US" b="1" i="1" u="sng" dirty="0" smtClean="0"/>
              <a:t>Pixel prediction:</a:t>
            </a:r>
            <a:r>
              <a:rPr lang="en-US" i="1" dirty="0" smtClean="0"/>
              <a:t> </a:t>
            </a:r>
            <a:r>
              <a:rPr lang="en-US" dirty="0" smtClean="0"/>
              <a:t>This scheme repeatedly predicts each pixel until the predictor goes to stable state.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52400" y="2332672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Weighting neighbors by Gradient responses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et al.,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2013)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2400" y="29790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</a:t>
            </a:r>
            <a:r>
              <a:rPr lang="en-US" b="1" i="1" u="sng" dirty="0" smtClean="0"/>
              <a:t>Pixel prediction:</a:t>
            </a:r>
            <a:r>
              <a:rPr lang="en-US" dirty="0" smtClean="0"/>
              <a:t> From weighted average of four neighbors. Weights are allotted based on horizontal and vertical gradient responses.</a:t>
            </a:r>
            <a:endParaRPr lang="en-US" dirty="0"/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/>
        </p:nvGraphicFramePr>
        <p:xfrm>
          <a:off x="5276850" y="1538288"/>
          <a:ext cx="3333750" cy="366712"/>
        </p:xfrm>
        <a:graphic>
          <a:graphicData uri="http://schemas.openxmlformats.org/presentationml/2006/ole">
            <p:oleObj spid="_x0000_s721921" name="Equation" r:id="rId6" imgW="2222280" imgH="241200" progId="Equation.DSMT4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648200" y="4724400"/>
            <a:ext cx="762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Weight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696200" y="4645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Pixels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5257800" y="1524000"/>
            <a:ext cx="3429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724400" y="3796538"/>
          <a:ext cx="1219200" cy="946404"/>
        </p:xfrm>
        <a:graphic>
          <a:graphicData uri="http://schemas.openxmlformats.org/drawingml/2006/table">
            <a:tbl>
              <a:tblPr/>
              <a:tblGrid>
                <a:gridCol w="382495"/>
                <a:gridCol w="478117"/>
                <a:gridCol w="358588"/>
              </a:tblGrid>
              <a:tr h="283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b="1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b="1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800" b="1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7772400" y="3733800"/>
          <a:ext cx="990600" cy="946404"/>
        </p:xfrm>
        <a:graphic>
          <a:graphicData uri="http://schemas.openxmlformats.org/drawingml/2006/table">
            <a:tbl>
              <a:tblPr/>
              <a:tblGrid>
                <a:gridCol w="310777"/>
                <a:gridCol w="388470"/>
                <a:gridCol w="291353"/>
              </a:tblGrid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-25000" dirty="0" smtClean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-25000" dirty="0" err="1" smtClean="0"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b="1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4953000" y="2427982"/>
            <a:ext cx="4191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Ignored diagonal gradient responses.</a:t>
            </a:r>
          </a:p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Less performance for smaller sized filters.</a:t>
            </a:r>
          </a:p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Higher time complexity for larger sized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filters.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953000" y="1752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FF0000"/>
                </a:solidFill>
              </a:rPr>
              <a:t> Time complexity is higher.</a:t>
            </a:r>
          </a:p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FF0000"/>
                </a:solidFill>
              </a:rPr>
              <a:t> How many repetitions? =&gt; Not defined.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28600" y="3810000"/>
            <a:ext cx="8547100" cy="2654300"/>
            <a:chOff x="228600" y="3810000"/>
            <a:chExt cx="8547100" cy="2654300"/>
          </a:xfrm>
        </p:grpSpPr>
        <p:graphicFrame>
          <p:nvGraphicFramePr>
            <p:cNvPr id="52" name="Object 51"/>
            <p:cNvGraphicFramePr>
              <a:graphicFrameLocks noChangeAspect="1"/>
            </p:cNvGraphicFramePr>
            <p:nvPr/>
          </p:nvGraphicFramePr>
          <p:xfrm>
            <a:off x="5867400" y="5441745"/>
            <a:ext cx="1981200" cy="1022555"/>
          </p:xfrm>
          <a:graphic>
            <a:graphicData uri="http://schemas.openxmlformats.org/presentationml/2006/ole">
              <p:oleObj spid="_x0000_s721923" name="Equation" r:id="rId8" imgW="1574640" imgH="812520" progId="Equation.DSMT4">
                <p:embed/>
              </p:oleObj>
            </a:graphicData>
          </a:graphic>
        </p:graphicFrame>
        <p:grpSp>
          <p:nvGrpSpPr>
            <p:cNvPr id="105" name="Group 104"/>
            <p:cNvGrpSpPr/>
            <p:nvPr/>
          </p:nvGrpSpPr>
          <p:grpSpPr>
            <a:xfrm>
              <a:off x="228600" y="3886200"/>
              <a:ext cx="2209800" cy="1818620"/>
              <a:chOff x="228600" y="3886200"/>
              <a:chExt cx="2209800" cy="181862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228600" y="3886200"/>
                <a:ext cx="1066800" cy="1818620"/>
                <a:chOff x="457200" y="3886200"/>
                <a:chExt cx="1066800" cy="1818620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533400" y="3886200"/>
                  <a:ext cx="914400" cy="1219200"/>
                  <a:chOff x="533400" y="3886200"/>
                  <a:chExt cx="914400" cy="1219200"/>
                </a:xfrm>
              </p:grpSpPr>
              <p:pic>
                <p:nvPicPr>
                  <p:cNvPr id="64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33400" y="3886200"/>
                    <a:ext cx="914400" cy="1219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67" name="Straight Arrow Connector 66"/>
                  <p:cNvCxnSpPr/>
                  <p:nvPr/>
                </p:nvCxnSpPr>
                <p:spPr>
                  <a:xfrm>
                    <a:off x="609600" y="40386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/>
                  <p:nvPr/>
                </p:nvCxnSpPr>
                <p:spPr>
                  <a:xfrm>
                    <a:off x="792480" y="42672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>
                    <a:off x="609600" y="44958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>
                    <a:off x="762000" y="47244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/>
                  <p:cNvCxnSpPr/>
                  <p:nvPr/>
                </p:nvCxnSpPr>
                <p:spPr>
                  <a:xfrm>
                    <a:off x="609600" y="48768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>
                    <a:off x="914400" y="39624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/>
                  <p:nvPr/>
                </p:nvCxnSpPr>
                <p:spPr>
                  <a:xfrm>
                    <a:off x="944880" y="41783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1021080" y="44196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Arrow Connector 74"/>
                  <p:cNvCxnSpPr/>
                  <p:nvPr/>
                </p:nvCxnSpPr>
                <p:spPr>
                  <a:xfrm>
                    <a:off x="1097280" y="46482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Arrow Connector 76"/>
                  <p:cNvCxnSpPr/>
                  <p:nvPr/>
                </p:nvCxnSpPr>
                <p:spPr>
                  <a:xfrm>
                    <a:off x="1021080" y="49530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/>
                  <p:nvPr/>
                </p:nvCxnSpPr>
                <p:spPr>
                  <a:xfrm>
                    <a:off x="1173480" y="40386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/>
                  <p:nvPr/>
                </p:nvCxnSpPr>
                <p:spPr>
                  <a:xfrm>
                    <a:off x="1173480" y="4800600"/>
                    <a:ext cx="274320" cy="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TextBox 96"/>
                <p:cNvSpPr txBox="1"/>
                <p:nvPr/>
              </p:nvSpPr>
              <p:spPr>
                <a:xfrm>
                  <a:off x="457200" y="5181600"/>
                  <a:ext cx="1066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Horizontal Gradient</a:t>
                  </a:r>
                  <a:endParaRPr lang="en-US" sz="1400" dirty="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371600" y="3886200"/>
                <a:ext cx="1066800" cy="1818620"/>
                <a:chOff x="2286000" y="3886200"/>
                <a:chExt cx="1066800" cy="1818620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2362200" y="3886200"/>
                  <a:ext cx="914400" cy="1219200"/>
                  <a:chOff x="2362200" y="3886200"/>
                  <a:chExt cx="914400" cy="1219200"/>
                </a:xfrm>
              </p:grpSpPr>
              <p:pic>
                <p:nvPicPr>
                  <p:cNvPr id="65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2362200" y="3886200"/>
                    <a:ext cx="914400" cy="1219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82" name="Straight Arrow Connector 81"/>
                  <p:cNvCxnSpPr/>
                  <p:nvPr/>
                </p:nvCxnSpPr>
                <p:spPr>
                  <a:xfrm flipV="1">
                    <a:off x="2501900" y="394970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Arrow Connector 82"/>
                  <p:cNvCxnSpPr/>
                  <p:nvPr/>
                </p:nvCxnSpPr>
                <p:spPr>
                  <a:xfrm flipV="1">
                    <a:off x="2743200" y="403860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/>
                  <p:cNvCxnSpPr/>
                  <p:nvPr/>
                </p:nvCxnSpPr>
                <p:spPr>
                  <a:xfrm flipV="1">
                    <a:off x="2895600" y="391668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Arrow Connector 85"/>
                  <p:cNvCxnSpPr/>
                  <p:nvPr/>
                </p:nvCxnSpPr>
                <p:spPr>
                  <a:xfrm flipV="1">
                    <a:off x="3124200" y="403860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/>
                  <p:cNvCxnSpPr/>
                  <p:nvPr/>
                </p:nvCxnSpPr>
                <p:spPr>
                  <a:xfrm flipV="1">
                    <a:off x="2514600" y="434340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/>
                  <p:cNvCxnSpPr/>
                  <p:nvPr/>
                </p:nvCxnSpPr>
                <p:spPr>
                  <a:xfrm flipV="1">
                    <a:off x="2743200" y="445008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 flipV="1">
                    <a:off x="2959100" y="435610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/>
                  <p:nvPr/>
                </p:nvCxnSpPr>
                <p:spPr>
                  <a:xfrm flipV="1">
                    <a:off x="3124200" y="437388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 flipV="1">
                    <a:off x="2514600" y="475488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/>
                  <p:cNvCxnSpPr/>
                  <p:nvPr/>
                </p:nvCxnSpPr>
                <p:spPr>
                  <a:xfrm flipV="1">
                    <a:off x="2819400" y="475488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Arrow Connector 94"/>
                  <p:cNvCxnSpPr/>
                  <p:nvPr/>
                </p:nvCxnSpPr>
                <p:spPr>
                  <a:xfrm flipV="1">
                    <a:off x="3175000" y="4724400"/>
                    <a:ext cx="0" cy="274320"/>
                  </a:xfrm>
                  <a:prstGeom prst="straightConnector1">
                    <a:avLst/>
                  </a:prstGeom>
                  <a:ln w="31750">
                    <a:solidFill>
                      <a:srgbClr val="0099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" name="TextBox 97"/>
                <p:cNvSpPr txBox="1"/>
                <p:nvPr/>
              </p:nvSpPr>
              <p:spPr>
                <a:xfrm>
                  <a:off x="2286000" y="5181600"/>
                  <a:ext cx="1066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Vertical Gradient</a:t>
                  </a:r>
                  <a:endParaRPr lang="en-US" sz="1400" dirty="0"/>
                </a:p>
              </p:txBody>
            </p:sp>
          </p:grpSp>
        </p:grpSp>
        <p:sp>
          <p:nvSpPr>
            <p:cNvPr id="99" name="TextBox 98"/>
            <p:cNvSpPr txBox="1"/>
            <p:nvPr/>
          </p:nvSpPr>
          <p:spPr>
            <a:xfrm>
              <a:off x="381000" y="5638800"/>
              <a:ext cx="449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Gradient: </a:t>
              </a:r>
              <a:r>
                <a:rPr lang="en-US" dirty="0" smtClean="0"/>
                <a:t>Changes of intensities in a direction.</a:t>
              </a:r>
              <a:endParaRPr lang="en-US" dirty="0"/>
            </a:p>
          </p:txBody>
        </p:sp>
        <p:sp>
          <p:nvSpPr>
            <p:cNvPr id="102" name="Right Arrow 101"/>
            <p:cNvSpPr/>
            <p:nvPr/>
          </p:nvSpPr>
          <p:spPr>
            <a:xfrm>
              <a:off x="2438400" y="3886200"/>
              <a:ext cx="2209800" cy="9144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9144" rIns="0" bIns="9144" rtlCol="0" anchor="ctr"/>
            <a:lstStyle/>
            <a:p>
              <a:pPr algn="ctr"/>
              <a:r>
                <a:rPr lang="en-US" dirty="0" smtClean="0"/>
                <a:t>Allotting weights based on gradient response</a:t>
              </a:r>
              <a:endParaRPr lang="en-US" dirty="0"/>
            </a:p>
          </p:txBody>
        </p:sp>
        <p:sp>
          <p:nvSpPr>
            <p:cNvPr id="104" name="Right Arrow 103"/>
            <p:cNvSpPr/>
            <p:nvPr/>
          </p:nvSpPr>
          <p:spPr>
            <a:xfrm>
              <a:off x="6019800" y="3810000"/>
              <a:ext cx="1752600" cy="9144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9144" rIns="0" bIns="9144" rtlCol="0" anchor="ctr"/>
            <a:lstStyle/>
            <a:p>
              <a:pPr algn="ctr"/>
              <a:r>
                <a:rPr lang="en-US" dirty="0" smtClean="0"/>
                <a:t>Apply convolution filter for averaging</a:t>
              </a:r>
              <a:endParaRPr lang="en-US" dirty="0"/>
            </a:p>
          </p:txBody>
        </p:sp>
        <p:sp>
          <p:nvSpPr>
            <p:cNvPr id="111" name="Left Brace 110"/>
            <p:cNvSpPr/>
            <p:nvPr/>
          </p:nvSpPr>
          <p:spPr>
            <a:xfrm rot="16200000">
              <a:off x="6375400" y="3009901"/>
              <a:ext cx="685800" cy="4114800"/>
            </a:xfrm>
            <a:prstGeom prst="lef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0" y="2387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87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utoUpdateAnimBg="0"/>
      <p:bldP spid="87" grpId="0" autoUpdateAnimBg="0"/>
      <p:bldP spid="47" grpId="0"/>
      <p:bldP spid="48" grpId="0"/>
      <p:bldP spid="50" grpId="0" animBg="1"/>
      <p:bldP spid="88" grpId="0" animBg="1" autoUpdateAnimBg="0"/>
      <p:bldP spid="1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3657600" y="5029200"/>
            <a:ext cx="1828800" cy="609600"/>
            <a:chOff x="2590800" y="5029200"/>
            <a:chExt cx="1828800" cy="609600"/>
          </a:xfrm>
        </p:grpSpPr>
        <p:grpSp>
          <p:nvGrpSpPr>
            <p:cNvPr id="84" name="Group 83"/>
            <p:cNvGrpSpPr/>
            <p:nvPr/>
          </p:nvGrpSpPr>
          <p:grpSpPr>
            <a:xfrm>
              <a:off x="2590800" y="5029200"/>
              <a:ext cx="1828800" cy="276999"/>
              <a:chOff x="2590800" y="5029200"/>
              <a:chExt cx="1828800" cy="27699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590800" y="5029200"/>
                <a:ext cx="274320" cy="274320"/>
              </a:xfrm>
              <a:prstGeom prst="rect">
                <a:avLst/>
              </a:prstGeom>
              <a:solidFill>
                <a:srgbClr val="0707B9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819400" y="5029200"/>
                <a:ext cx="16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Immediate neighbor</a:t>
                </a:r>
                <a:endParaRPr lang="en-US" sz="1200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590800" y="5361801"/>
              <a:ext cx="1600200" cy="276999"/>
              <a:chOff x="2590800" y="5410200"/>
              <a:chExt cx="1600200" cy="27699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590800" y="5412879"/>
                <a:ext cx="274320" cy="274320"/>
              </a:xfrm>
              <a:prstGeom prst="rect">
                <a:avLst/>
              </a:prstGeom>
              <a:solidFill>
                <a:srgbClr val="0099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819400" y="5410200"/>
                <a:ext cx="1371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Processing pixel</a:t>
                </a:r>
                <a:endParaRPr lang="en-US" sz="1200" dirty="0"/>
              </a:p>
            </p:txBody>
          </p:sp>
        </p:grpSp>
      </p:grp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Neighbors Reference Predictors</a:t>
                </a:r>
                <a:endParaRPr lang="en-US" sz="3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III-IV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37"/>
          <p:cNvSpPr txBox="1">
            <a:spLocks noChangeArrowheads="1"/>
          </p:cNvSpPr>
          <p:nvPr/>
        </p:nvSpPr>
        <p:spPr bwMode="auto">
          <a:xfrm>
            <a:off x="152400" y="1447800"/>
            <a:ext cx="472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Median biased predictor,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(Hong W., 2012)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00600" y="3886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Fully biased by a single diagonal pixel, LT.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86"/>
          <p:cNvGrpSpPr/>
          <p:nvPr/>
        </p:nvGrpSpPr>
        <p:grpSpPr>
          <a:xfrm>
            <a:off x="152400" y="4171890"/>
            <a:ext cx="5181600" cy="1618040"/>
            <a:chOff x="152400" y="5257740"/>
            <a:chExt cx="5181600" cy="1618040"/>
          </a:xfrm>
        </p:grpSpPr>
        <p:sp>
          <p:nvSpPr>
            <p:cNvPr id="163" name="TextBox 162"/>
            <p:cNvSpPr txBox="1">
              <a:spLocks noChangeArrowheads="1"/>
            </p:cNvSpPr>
            <p:nvPr/>
          </p:nvSpPr>
          <p:spPr bwMode="auto">
            <a:xfrm>
              <a:off x="381000" y="6038850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 smtClean="0"/>
                <a:t>D</a:t>
              </a:r>
              <a:r>
                <a:rPr lang="en-US" sz="2400" i="1" baseline="-25000" dirty="0" smtClean="0"/>
                <a:t>i</a:t>
              </a:r>
              <a:r>
                <a:rPr lang="en-US" sz="2400" i="1" dirty="0" smtClean="0"/>
                <a:t>=</a:t>
              </a:r>
              <a:r>
                <a:rPr lang="en-US" i="1" dirty="0" smtClean="0"/>
                <a:t> </a:t>
              </a:r>
              <a:r>
                <a:rPr lang="en-US" sz="2400" b="1" i="1" dirty="0" err="1" smtClean="0">
                  <a:solidFill>
                    <a:srgbClr val="009900"/>
                  </a:solidFill>
                </a:rPr>
                <a:t>I</a:t>
              </a:r>
              <a:r>
                <a:rPr lang="en-US" sz="2400" b="1" i="1" baseline="-25000" dirty="0" err="1" smtClean="0">
                  <a:solidFill>
                    <a:srgbClr val="009900"/>
                  </a:solidFill>
                </a:rPr>
                <a:t>i,j</a:t>
              </a:r>
              <a:r>
                <a:rPr lang="en-US" sz="2400" dirty="0" smtClean="0"/>
                <a:t>  </a:t>
              </a:r>
              <a:r>
                <a:rPr lang="en-US" sz="2400" dirty="0"/>
                <a:t>- </a:t>
              </a:r>
              <a:r>
                <a:rPr lang="en-US" sz="2400" dirty="0" smtClean="0"/>
                <a:t> </a:t>
              </a:r>
              <a:r>
                <a:rPr lang="en-US" sz="2400" b="1" i="1" dirty="0" smtClean="0">
                  <a:solidFill>
                    <a:srgbClr val="0707B9"/>
                  </a:solidFill>
                </a:rPr>
                <a:t>I</a:t>
              </a:r>
              <a:r>
                <a:rPr lang="en-US" sz="2400" b="1" i="1" baseline="-25000" dirty="0" smtClean="0">
                  <a:solidFill>
                    <a:srgbClr val="0707B9"/>
                  </a:solidFill>
                </a:rPr>
                <a:t>i-1,j</a:t>
              </a:r>
              <a:r>
                <a:rPr lang="en-US" sz="2400" dirty="0" smtClean="0"/>
                <a:t> </a:t>
              </a:r>
              <a:endParaRPr lang="en-US" dirty="0"/>
            </a:p>
          </p:txBody>
        </p:sp>
        <p:sp>
          <p:nvSpPr>
            <p:cNvPr id="165" name="TextBox 164"/>
            <p:cNvSpPr txBox="1">
              <a:spLocks noChangeArrowheads="1"/>
            </p:cNvSpPr>
            <p:nvPr/>
          </p:nvSpPr>
          <p:spPr bwMode="auto">
            <a:xfrm>
              <a:off x="152400" y="5486400"/>
              <a:ext cx="45720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600"/>
                </a:spcAft>
                <a:buBlip>
                  <a:blip r:embed="rId5"/>
                </a:buBlip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Measure neighbor reference distance.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52400" y="5257740"/>
              <a:ext cx="518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/>
                <a:t>Neighbor pixel as prediction </a:t>
              </a:r>
              <a:r>
                <a:rPr lang="en-US" sz="1400" u="sng" dirty="0" smtClean="0"/>
                <a:t>(Tai </a:t>
              </a:r>
              <a:r>
                <a:rPr lang="en-US" sz="1400" i="1" u="sng" dirty="0" smtClean="0"/>
                <a:t>et al.</a:t>
              </a:r>
              <a:r>
                <a:rPr lang="en-US" sz="1400" u="sng" dirty="0" smtClean="0"/>
                <a:t> 2009)</a:t>
              </a:r>
              <a:endParaRPr lang="en-US" sz="2000" u="sng" dirty="0"/>
            </a:p>
          </p:txBody>
        </p:sp>
        <p:grpSp>
          <p:nvGrpSpPr>
            <p:cNvPr id="5" name="Group 185"/>
            <p:cNvGrpSpPr/>
            <p:nvPr/>
          </p:nvGrpSpPr>
          <p:grpSpPr>
            <a:xfrm>
              <a:off x="2438400" y="5886450"/>
              <a:ext cx="1085850" cy="989330"/>
              <a:chOff x="1314450" y="5886450"/>
              <a:chExt cx="1085850" cy="989330"/>
            </a:xfrm>
          </p:grpSpPr>
          <p:pic>
            <p:nvPicPr>
              <p:cNvPr id="19356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14450" y="5886450"/>
                <a:ext cx="1085850" cy="989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1786890" y="6089651"/>
                <a:ext cx="213360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200" b="1" i="1" dirty="0" err="1" smtClean="0"/>
                  <a:t>I</a:t>
                </a:r>
                <a:r>
                  <a:rPr lang="en-US" sz="1200" b="1" i="1" baseline="-25000" dirty="0" err="1" smtClean="0"/>
                  <a:t>i,j</a:t>
                </a:r>
                <a:endParaRPr lang="en-US" sz="1200" b="1" i="1" dirty="0"/>
              </a:p>
            </p:txBody>
          </p:sp>
        </p:grpSp>
      </p:grp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57200" y="1981200"/>
          <a:ext cx="1840231" cy="1219200"/>
        </p:xfrm>
        <a:graphic>
          <a:graphicData uri="http://schemas.openxmlformats.org/drawingml/2006/table">
            <a:tbl>
              <a:tblPr/>
              <a:tblGrid>
                <a:gridCol w="473723"/>
                <a:gridCol w="455503"/>
                <a:gridCol w="412523"/>
                <a:gridCol w="498482"/>
              </a:tblGrid>
              <a:tr h="434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" name="Oval 54"/>
          <p:cNvSpPr/>
          <p:nvPr/>
        </p:nvSpPr>
        <p:spPr bwMode="auto">
          <a:xfrm>
            <a:off x="6477000" y="1981200"/>
            <a:ext cx="533400" cy="381000"/>
          </a:xfrm>
          <a:prstGeom prst="ellipse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638800" y="1981200"/>
            <a:ext cx="533400" cy="381000"/>
          </a:xfrm>
          <a:prstGeom prst="ellipse">
            <a:avLst/>
          </a:prstGeom>
          <a:solidFill>
            <a:srgbClr val="7030A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800600" y="1981200"/>
            <a:ext cx="533400" cy="3810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60"/>
          <p:cNvGrpSpPr/>
          <p:nvPr/>
        </p:nvGrpSpPr>
        <p:grpSpPr>
          <a:xfrm>
            <a:off x="914400" y="2009001"/>
            <a:ext cx="2743200" cy="1191399"/>
            <a:chOff x="914400" y="3990201"/>
            <a:chExt cx="2743200" cy="1191399"/>
          </a:xfrm>
        </p:grpSpPr>
        <p:sp>
          <p:nvSpPr>
            <p:cNvPr id="54" name="L-Shape 53"/>
            <p:cNvSpPr/>
            <p:nvPr/>
          </p:nvSpPr>
          <p:spPr>
            <a:xfrm flipV="1">
              <a:off x="914400" y="4419600"/>
              <a:ext cx="914400" cy="762000"/>
            </a:xfrm>
            <a:prstGeom prst="corner">
              <a:avLst>
                <a:gd name="adj1" fmla="val 50000"/>
                <a:gd name="adj2" fmla="val 64103"/>
              </a:avLst>
            </a:prstGeom>
            <a:solidFill>
              <a:schemeClr val="bg1">
                <a:lumMod val="85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14600" y="3990201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T: Top</a:t>
              </a:r>
              <a:endParaRPr lang="en-US" sz="12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14600" y="4295001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L: Left</a:t>
              </a:r>
              <a:endParaRPr lang="en-US" sz="1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14600" y="4599801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LT: Left-Top</a:t>
              </a:r>
              <a:endParaRPr lang="en-US" sz="1200" b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620000" y="2023646"/>
            <a:ext cx="1389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P=max (T, L)</a:t>
            </a:r>
            <a:endParaRPr lang="en-US" b="1" dirty="0"/>
          </a:p>
        </p:txBody>
      </p:sp>
      <p:sp>
        <p:nvSpPr>
          <p:cNvPr id="64" name="Rectangle 63"/>
          <p:cNvSpPr/>
          <p:nvPr/>
        </p:nvSpPr>
        <p:spPr>
          <a:xfrm>
            <a:off x="7620000" y="2743200"/>
            <a:ext cx="134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P=min (T, L)</a:t>
            </a:r>
            <a:endParaRPr lang="en-US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4800600" y="3581400"/>
            <a:ext cx="4130143" cy="338554"/>
            <a:chOff x="4800600" y="3090446"/>
            <a:chExt cx="4130143" cy="338554"/>
          </a:xfrm>
        </p:grpSpPr>
        <p:sp>
          <p:nvSpPr>
            <p:cNvPr id="65" name="TextBox 64"/>
            <p:cNvSpPr txBox="1"/>
            <p:nvPr/>
          </p:nvSpPr>
          <p:spPr>
            <a:xfrm>
              <a:off x="4800600" y="3090446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Else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20000" y="3090446"/>
              <a:ext cx="13107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P=(T+ L-LT)</a:t>
              </a:r>
              <a:endParaRPr lang="en-US" b="1" dirty="0"/>
            </a:p>
          </p:txBody>
        </p:sp>
      </p:grpSp>
      <p:sp>
        <p:nvSpPr>
          <p:cNvPr id="71" name="Oval 70"/>
          <p:cNvSpPr/>
          <p:nvPr/>
        </p:nvSpPr>
        <p:spPr bwMode="auto">
          <a:xfrm>
            <a:off x="6477000" y="2743200"/>
            <a:ext cx="533400" cy="381000"/>
          </a:xfrm>
          <a:prstGeom prst="ellipse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5638800" y="2743200"/>
            <a:ext cx="533400" cy="381000"/>
          </a:xfrm>
          <a:prstGeom prst="ellipse">
            <a:avLst/>
          </a:prstGeom>
          <a:solidFill>
            <a:srgbClr val="7030A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800600" y="2743200"/>
            <a:ext cx="533400" cy="3810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876800" y="1981200"/>
            <a:ext cx="2057400" cy="381000"/>
            <a:chOff x="4876800" y="2209800"/>
            <a:chExt cx="2057400" cy="381000"/>
          </a:xfrm>
        </p:grpSpPr>
        <p:sp>
          <p:nvSpPr>
            <p:cNvPr id="74" name="Rectangle 73"/>
            <p:cNvSpPr/>
            <p:nvPr/>
          </p:nvSpPr>
          <p:spPr>
            <a:xfrm>
              <a:off x="4876800" y="22098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LT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53200" y="22098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76800" y="2743200"/>
            <a:ext cx="2057400" cy="381000"/>
            <a:chOff x="4876800" y="2971800"/>
            <a:chExt cx="2057400" cy="381000"/>
          </a:xfrm>
        </p:grpSpPr>
        <p:sp>
          <p:nvSpPr>
            <p:cNvPr id="78" name="Rectangle 77"/>
            <p:cNvSpPr/>
            <p:nvPr/>
          </p:nvSpPr>
          <p:spPr>
            <a:xfrm>
              <a:off x="4876800" y="29718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LT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15000" y="29718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553200" y="29718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800600" y="236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LT smaller, which one is bigger?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800600" y="323415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LT bigger, which one is smaller?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514600" y="2923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I: Processing pixel</a:t>
            </a:r>
            <a:endParaRPr lang="en-US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52400" y="59684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This concentrates fewer values around ‘0’ than the ones in the prediction errors.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38400" y="571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Data</a:t>
            </a:r>
            <a:endParaRPr lang="en-US" sz="1200" dirty="0"/>
          </a:p>
        </p:txBody>
      </p:sp>
      <p:cxnSp>
        <p:nvCxnSpPr>
          <p:cNvPr id="92" name="Straight Arrow Connector 91"/>
          <p:cNvCxnSpPr>
            <a:stCxn id="54" idx="0"/>
          </p:cNvCxnSpPr>
          <p:nvPr/>
        </p:nvCxnSpPr>
        <p:spPr>
          <a:xfrm flipV="1">
            <a:off x="1828800" y="2133600"/>
            <a:ext cx="2743200" cy="495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54" idx="0"/>
          </p:cNvCxnSpPr>
          <p:nvPr/>
        </p:nvCxnSpPr>
        <p:spPr>
          <a:xfrm>
            <a:off x="1828800" y="2628900"/>
            <a:ext cx="2819400" cy="266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4" idx="0"/>
          </p:cNvCxnSpPr>
          <p:nvPr/>
        </p:nvCxnSpPr>
        <p:spPr>
          <a:xfrm>
            <a:off x="1828800" y="2628900"/>
            <a:ext cx="2743200" cy="1104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219200" y="2667000"/>
            <a:ext cx="3657600" cy="1371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0" y="42164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3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2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2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2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2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utoUpdateAnimBg="0"/>
      <p:bldP spid="55" grpId="0" animBg="1"/>
      <p:bldP spid="55" grpId="2" animBg="1"/>
      <p:bldP spid="55" grpId="3" animBg="1"/>
      <p:bldP spid="56" grpId="0" animBg="1"/>
      <p:bldP spid="56" grpId="2" animBg="1"/>
      <p:bldP spid="56" grpId="3" animBg="1"/>
      <p:bldP spid="57" grpId="1" animBg="1"/>
      <p:bldP spid="57" grpId="2" animBg="1"/>
      <p:bldP spid="61" grpId="0"/>
      <p:bldP spid="64" grpId="0"/>
      <p:bldP spid="71" grpId="1" animBg="1"/>
      <p:bldP spid="71" grpId="2" animBg="1"/>
      <p:bldP spid="72" grpId="1" animBg="1"/>
      <p:bldP spid="72" grpId="2" animBg="1"/>
      <p:bldP spid="73" grpId="0" animBg="1"/>
      <p:bldP spid="73" grpId="1" animBg="1"/>
      <p:bldP spid="83" grpId="0"/>
      <p:bldP spid="85" grpId="0"/>
      <p:bldP spid="89" grpId="0" autoUpdateAnimBg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Block Centre Reference Predictor</a:t>
                </a:r>
                <a:endParaRPr lang="en-US" sz="3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" y="4953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i="1" dirty="0" smtClean="0">
                <a:solidFill>
                  <a:srgbClr val="FF0000"/>
                </a:solidFill>
              </a:rPr>
              <a:t> Higher valued 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i,j</a:t>
            </a:r>
            <a:r>
              <a:rPr lang="en-US" i="1" dirty="0" smtClean="0">
                <a:solidFill>
                  <a:srgbClr val="FF0000"/>
                </a:solidFill>
              </a:rPr>
              <a:t> increases in a bigger block.</a:t>
            </a:r>
          </a:p>
          <a:p>
            <a:pPr>
              <a:buBlip>
                <a:blip r:embed="rId4"/>
              </a:buBlip>
            </a:pPr>
            <a:r>
              <a:rPr lang="en-US" i="1" dirty="0" smtClean="0">
                <a:solidFill>
                  <a:srgbClr val="FF0000"/>
                </a:solidFill>
              </a:rPr>
              <a:t> Cannot detect any deep hill of sharp valley around the centre.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3" name="TextBox 16"/>
          <p:cNvSpPr txBox="1">
            <a:spLocks noChangeArrowheads="1"/>
          </p:cNvSpPr>
          <p:nvPr/>
        </p:nvSpPr>
        <p:spPr bwMode="auto">
          <a:xfrm>
            <a:off x="4267200" y="360051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104" name="TextBox 21"/>
          <p:cNvSpPr txBox="1">
            <a:spLocks noChangeArrowheads="1"/>
          </p:cNvSpPr>
          <p:nvPr/>
        </p:nvSpPr>
        <p:spPr bwMode="auto">
          <a:xfrm>
            <a:off x="152400" y="16002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Predicting from block centre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(Tsai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u="sng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al, 2009</a:t>
            </a:r>
            <a:r>
              <a:rPr lang="en-US" sz="1400" i="1" u="sng" dirty="0">
                <a:latin typeface="Arial" pitchFamily="34" charset="0"/>
                <a:cs typeface="Arial" pitchFamily="34" charset="0"/>
              </a:rPr>
              <a:t>)</a:t>
            </a:r>
            <a:endParaRPr lang="en-US" sz="2000" i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1905000" y="2667000"/>
            <a:ext cx="5791200" cy="1680234"/>
            <a:chOff x="1828800" y="2667000"/>
            <a:chExt cx="5791200" cy="1681104"/>
          </a:xfrm>
        </p:grpSpPr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1828800" y="2667000"/>
              <a:ext cx="5753978" cy="1447800"/>
              <a:chOff x="1828800" y="2667000"/>
              <a:chExt cx="5753978" cy="1447800"/>
            </a:xfrm>
          </p:grpSpPr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4038600" y="2667000"/>
                <a:ext cx="3544178" cy="1438275"/>
                <a:chOff x="2189872" y="2752725"/>
                <a:chExt cx="3544178" cy="1438275"/>
              </a:xfrm>
            </p:grpSpPr>
            <p:pic>
              <p:nvPicPr>
                <p:cNvPr id="122" name="Picture 1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114800" y="2843213"/>
                  <a:ext cx="1619250" cy="1171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" name="Picture 1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89872" y="2752725"/>
                  <a:ext cx="1695450" cy="1438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810000" y="3048000"/>
                  <a:ext cx="38100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/>
                    <a:t>-</a:t>
                  </a:r>
                </a:p>
              </p:txBody>
            </p:sp>
          </p:grpSp>
          <p:grpSp>
            <p:nvGrpSpPr>
              <p:cNvPr id="17" name="Group 30"/>
              <p:cNvGrpSpPr>
                <a:grpSpLocks/>
              </p:cNvGrpSpPr>
              <p:nvPr/>
            </p:nvGrpSpPr>
            <p:grpSpPr bwMode="auto">
              <a:xfrm>
                <a:off x="1828800" y="2770035"/>
                <a:ext cx="2209800" cy="1344765"/>
                <a:chOff x="1600200" y="2667000"/>
                <a:chExt cx="2209800" cy="1344765"/>
              </a:xfrm>
            </p:grpSpPr>
            <p:grpSp>
              <p:nvGrpSpPr>
                <p:cNvPr id="18" name="Group 72"/>
                <p:cNvGrpSpPr>
                  <a:grpSpLocks/>
                </p:cNvGrpSpPr>
                <p:nvPr/>
              </p:nvGrpSpPr>
              <p:grpSpPr bwMode="auto">
                <a:xfrm>
                  <a:off x="1600200" y="2667000"/>
                  <a:ext cx="2133600" cy="1344765"/>
                  <a:chOff x="5638800" y="3503629"/>
                  <a:chExt cx="2133600" cy="1345525"/>
                </a:xfrm>
              </p:grpSpPr>
              <p:grpSp>
                <p:nvGrpSpPr>
                  <p:cNvPr id="19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5867400" y="3503629"/>
                    <a:ext cx="1600200" cy="1116644"/>
                    <a:chOff x="6781800" y="3837003"/>
                    <a:chExt cx="1600200" cy="1116644"/>
                  </a:xfrm>
                </p:grpSpPr>
                <p:sp>
                  <p:nvSpPr>
                    <p:cNvPr id="114" name="Rectangle 113"/>
                    <p:cNvSpPr/>
                    <p:nvPr/>
                  </p:nvSpPr>
                  <p:spPr>
                    <a:xfrm>
                      <a:off x="6788150" y="4191605"/>
                      <a:ext cx="533400" cy="381413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6781800" y="3843566"/>
                      <a:ext cx="533400" cy="383001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6781800" y="4573017"/>
                      <a:ext cx="533400" cy="381413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7315200" y="4573017"/>
                      <a:ext cx="533400" cy="381413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>
                    <a:xfrm>
                      <a:off x="7315200" y="3837209"/>
                      <a:ext cx="533400" cy="381413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7848600" y="3837209"/>
                      <a:ext cx="533400" cy="381413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7848600" y="4191605"/>
                      <a:ext cx="533400" cy="381413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7848600" y="4573017"/>
                      <a:ext cx="533400" cy="381413"/>
                    </a:xfrm>
                    <a:prstGeom prst="rect">
                      <a:avLst/>
                    </a:prstGeom>
                    <a:blipFill>
                      <a:blip r:embed="rId7" cstate="print"/>
                      <a:tile tx="0" ty="0" sx="100000" sy="100000" flip="none" algn="tl"/>
                    </a:blip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i,6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13" name="Text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8800" y="4571999"/>
                    <a:ext cx="2133600" cy="277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200"/>
                      <a:t>Basic Pixel Reference Errors</a:t>
                    </a:r>
                  </a:p>
                </p:txBody>
              </p:sp>
            </p:grpSp>
            <p:sp>
              <p:nvSpPr>
                <p:cNvPr id="111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429000" y="2895600"/>
                  <a:ext cx="381000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 dirty="0"/>
                    <a:t>=</a:t>
                  </a:r>
                </a:p>
              </p:txBody>
            </p:sp>
          </p:grpSp>
        </p:grpSp>
        <p:sp>
          <p:nvSpPr>
            <p:cNvPr id="107" name="TextBox 71"/>
            <p:cNvSpPr txBox="1">
              <a:spLocks noChangeArrowheads="1"/>
            </p:cNvSpPr>
            <p:nvPr/>
          </p:nvSpPr>
          <p:spPr bwMode="auto">
            <a:xfrm>
              <a:off x="6019800" y="3886200"/>
              <a:ext cx="1600200" cy="46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Block  centre as a reference pixel </a:t>
              </a:r>
              <a:endParaRPr lang="en-US" sz="12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4724400" y="304171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5791200" y="2667000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724400" y="30315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4724400" y="30315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4724400" y="30188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4724400" y="30315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724400" y="30188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4724400" y="30188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4724400" y="30188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4724400" y="301885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1981200" y="2533710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711700" y="3022600"/>
            <a:ext cx="45720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52400" y="253371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dirty="0" smtClean="0"/>
              <a:t> Use block centre as a reference pixel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152400" y="33014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dirty="0" smtClean="0"/>
              <a:t> Measure distance with reference value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5791200" y="299091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400" y="4274403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dirty="0" smtClean="0"/>
              <a:t> Data bits are embedded into these distances. The reference pixels are remained unchanged.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66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C 0.01528 -0.03264 0.03056 -0.06412 0.05556 -0.0713 C 0.08056 -0.07847 0.1342 -0.04815 0.15 -0.04352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151 0.00601 0.03038 0.0125 0.05538 0.01389 C 0.08038 0.01551 0.13403 0.00926 0.15 0.00856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C 0.01493 0.04167 0.03021 0.08519 0.05521 0.09514 C 0.08021 0.1044 0.13385 0.06343 0.15 0.0588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0.02101 -0.03171 0.04219 -0.06319 0.07691 -0.07037 C 0.11164 -0.07754 0.18611 -0.04722 0.20834 -0.04259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0.02084 0.00602 0.04219 0.0125 0.07691 0.01389 C 0.11164 0.01551 0.18611 0.00926 0.20834 0.00857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C 0.02066 0.04166 0.04201 0.08518 0.07674 0.09513 C 0.11146 0.10439 0.18594 0.06342 0.20833 0.05879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C 0.02674 -0.03172 0.05399 -0.0632 0.09844 -0.07037 C 0.14288 -0.07755 0.23819 -0.04723 0.26667 -0.0426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3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C 0.02639 0.04167 0.05365 0.08519 0.09809 0.09514 C 0.14253 0.1044 0.23785 0.06343 0.26667 0.0588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5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1493 -0.03172 0.03056 -0.0632 0.05573 -0.07038 C 0.0809 -0.07755 0.1349 -0.04723 0.15139 -0.0426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2656 0.00601 0.05399 0.0125 0.09844 0.01389 C 0.14288 0.01551 0.23819 0.00926 0.26667 0.00856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25" grpId="0" animBg="1"/>
      <p:bldP spid="125" grpId="1" animBg="1"/>
      <p:bldP spid="125" grpId="2" animBg="1"/>
      <p:bldP spid="126" grpId="0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6" grpId="0" animBg="1"/>
      <p:bldP spid="136" grpId="1" animBg="1"/>
      <p:bldP spid="136" grpId="2" animBg="1"/>
      <p:bldP spid="137" grpId="0"/>
      <p:bldP spid="138" grpId="0"/>
      <p:bldP spid="139" grpId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Block Centre Reference Predictor</a:t>
                </a:r>
                <a:endParaRPr lang="en-US" sz="3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Box 16"/>
          <p:cNvSpPr txBox="1">
            <a:spLocks noChangeArrowheads="1"/>
          </p:cNvSpPr>
          <p:nvPr/>
        </p:nvSpPr>
        <p:spPr bwMode="auto">
          <a:xfrm>
            <a:off x="41148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7200" y="1143000"/>
            <a:ext cx="708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Predicting from centre of multiple blocks,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(Hong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u="sng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al, 2010)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7086600" y="2273300"/>
            <a:ext cx="197037" cy="171637"/>
          </a:xfrm>
          <a:prstGeom prst="straightConnector1">
            <a:avLst/>
          </a:prstGeom>
          <a:ln w="31750">
            <a:solidFill>
              <a:srgbClr val="0070C0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638800" y="1752600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638800" y="2133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92"/>
          <p:cNvGrpSpPr/>
          <p:nvPr/>
        </p:nvGrpSpPr>
        <p:grpSpPr>
          <a:xfrm>
            <a:off x="914400" y="1752600"/>
            <a:ext cx="7467600" cy="2743200"/>
            <a:chOff x="1524000" y="1143000"/>
            <a:chExt cx="7467600" cy="2743200"/>
          </a:xfrm>
        </p:grpSpPr>
        <p:grpSp>
          <p:nvGrpSpPr>
            <p:cNvPr id="30" name="Group 69"/>
            <p:cNvGrpSpPr/>
            <p:nvPr/>
          </p:nvGrpSpPr>
          <p:grpSpPr>
            <a:xfrm>
              <a:off x="1524000" y="1143000"/>
              <a:ext cx="7467600" cy="2743200"/>
              <a:chOff x="1524000" y="3581400"/>
              <a:chExt cx="7467600" cy="27432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524000" y="3581400"/>
                <a:ext cx="7467600" cy="274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/>
              <p:cNvGrpSpPr/>
              <p:nvPr/>
            </p:nvGrpSpPr>
            <p:grpSpPr>
              <a:xfrm>
                <a:off x="1828800" y="3733800"/>
                <a:ext cx="7162800" cy="2438400"/>
                <a:chOff x="1600200" y="3962400"/>
                <a:chExt cx="7162800" cy="2438400"/>
              </a:xfrm>
            </p:grpSpPr>
            <p:pic>
              <p:nvPicPr>
                <p:cNvPr id="73" name="Picture 5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172200" y="3962400"/>
                  <a:ext cx="2590800" cy="2438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8672" name="Group 31"/>
                <p:cNvGrpSpPr/>
                <p:nvPr/>
              </p:nvGrpSpPr>
              <p:grpSpPr>
                <a:xfrm>
                  <a:off x="1600200" y="4343392"/>
                  <a:ext cx="4352925" cy="1647823"/>
                  <a:chOff x="304800" y="5181600"/>
                  <a:chExt cx="4352925" cy="1343025"/>
                </a:xfrm>
              </p:grpSpPr>
              <p:grpSp>
                <p:nvGrpSpPr>
                  <p:cNvPr id="28673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90800" y="5181600"/>
                    <a:ext cx="2066925" cy="1343025"/>
                    <a:chOff x="4114800" y="5181600"/>
                    <a:chExt cx="2066925" cy="1343025"/>
                  </a:xfrm>
                </p:grpSpPr>
                <p:pic>
                  <p:nvPicPr>
                    <p:cNvPr id="82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14800" y="5181600"/>
                      <a:ext cx="2066925" cy="7429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85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14800" y="5943600"/>
                      <a:ext cx="2057400" cy="5810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7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5715000"/>
                    <a:ext cx="20669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6019800"/>
                    <a:ext cx="1847850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5334000"/>
                    <a:ext cx="1819275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89" name="Rectangle 88"/>
            <p:cNvSpPr/>
            <p:nvPr/>
          </p:nvSpPr>
          <p:spPr>
            <a:xfrm>
              <a:off x="7264400" y="13462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40700" y="21336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251700" y="29210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13500" y="21336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648200" y="4673600"/>
            <a:ext cx="1752600" cy="1419226"/>
            <a:chOff x="3886200" y="2971800"/>
            <a:chExt cx="1752600" cy="1419999"/>
          </a:xfrm>
        </p:grpSpPr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3962400" y="2971800"/>
              <a:ext cx="1676400" cy="1219200"/>
              <a:chOff x="4038600" y="2971800"/>
              <a:chExt cx="1676400" cy="1219200"/>
            </a:xfrm>
          </p:grpSpPr>
          <p:pic>
            <p:nvPicPr>
              <p:cNvPr id="28696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5376" t="5556" r="55206" b="5556"/>
              <a:stretch>
                <a:fillRect/>
              </a:stretch>
            </p:blipFill>
            <p:spPr bwMode="auto">
              <a:xfrm>
                <a:off x="4038600" y="2971800"/>
                <a:ext cx="16764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4038600" y="3027389"/>
                <a:ext cx="1600200" cy="1088029"/>
                <a:chOff x="4038600" y="3027388"/>
                <a:chExt cx="1600200" cy="108802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4052888" y="3367302"/>
                  <a:ext cx="533400" cy="381208"/>
                </a:xfrm>
                <a:prstGeom prst="rect">
                  <a:avLst/>
                </a:prstGeom>
                <a:blipFill>
                  <a:blip r:embed="rId10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</a:rPr>
                    <a:t>p</a:t>
                  </a:r>
                  <a:r>
                    <a:rPr lang="en-US" sz="1400" baseline="-25000" dirty="0">
                      <a:solidFill>
                        <a:schemeClr val="tx1"/>
                      </a:solidFill>
                    </a:rPr>
                    <a:t>i,1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065588" y="3033745"/>
                  <a:ext cx="533400" cy="381208"/>
                </a:xfrm>
                <a:prstGeom prst="rect">
                  <a:avLst/>
                </a:prstGeom>
                <a:blipFill>
                  <a:blip r:embed="rId10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</a:rPr>
                    <a:t>p</a:t>
                  </a:r>
                  <a:r>
                    <a:rPr lang="en-US" sz="1400" baseline="-25000" dirty="0">
                      <a:solidFill>
                        <a:schemeClr val="tx1"/>
                      </a:solidFill>
                    </a:rPr>
                    <a:t>i,2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586288" y="3041687"/>
                  <a:ext cx="533400" cy="381208"/>
                </a:xfrm>
                <a:prstGeom prst="rect">
                  <a:avLst/>
                </a:prstGeom>
                <a:blipFill>
                  <a:blip r:embed="rId10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</a:rPr>
                    <a:t>p</a:t>
                  </a:r>
                  <a:r>
                    <a:rPr lang="en-US" sz="1400" baseline="-25000" dirty="0">
                      <a:solidFill>
                        <a:schemeClr val="tx1"/>
                      </a:solidFill>
                    </a:rPr>
                    <a:t>i,3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" name="Group 64"/>
                <p:cNvGrpSpPr>
                  <a:grpSpLocks/>
                </p:cNvGrpSpPr>
                <p:nvPr/>
              </p:nvGrpSpPr>
              <p:grpSpPr bwMode="auto">
                <a:xfrm>
                  <a:off x="4038600" y="3027388"/>
                  <a:ext cx="1600200" cy="1088029"/>
                  <a:chOff x="1828800" y="4094046"/>
                  <a:chExt cx="1600200" cy="1088177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895600" y="4094050"/>
                    <a:ext cx="533400" cy="381260"/>
                  </a:xfrm>
                  <a:prstGeom prst="rect">
                    <a:avLst/>
                  </a:prstGeom>
                  <a:blipFill>
                    <a:blip r:embed="rId10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i,4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2895600" y="4434006"/>
                    <a:ext cx="533400" cy="381260"/>
                  </a:xfrm>
                  <a:prstGeom prst="rect">
                    <a:avLst/>
                  </a:prstGeom>
                  <a:blipFill>
                    <a:blip r:embed="rId10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i,5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895600" y="4800968"/>
                    <a:ext cx="533400" cy="381260"/>
                  </a:xfrm>
                  <a:prstGeom prst="rect">
                    <a:avLst/>
                  </a:prstGeom>
                  <a:blipFill>
                    <a:blip r:embed="rId10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i,6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362200" y="4800968"/>
                    <a:ext cx="533400" cy="381260"/>
                  </a:xfrm>
                  <a:prstGeom prst="rect">
                    <a:avLst/>
                  </a:prstGeom>
                  <a:blipFill>
                    <a:blip r:embed="rId10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i,7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828800" y="4800968"/>
                    <a:ext cx="533400" cy="381260"/>
                  </a:xfrm>
                  <a:prstGeom prst="rect">
                    <a:avLst/>
                  </a:prstGeom>
                  <a:blipFill>
                    <a:blip r:embed="rId10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i,8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8695" name="TextBox 53"/>
            <p:cNvSpPr txBox="1">
              <a:spLocks noChangeArrowheads="1"/>
            </p:cNvSpPr>
            <p:nvPr/>
          </p:nvSpPr>
          <p:spPr bwMode="auto">
            <a:xfrm>
              <a:off x="3886200" y="4114800"/>
              <a:ext cx="175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dirty="0"/>
            </a:p>
          </p:txBody>
        </p:sp>
      </p:grpSp>
      <p:sp>
        <p:nvSpPr>
          <p:cNvPr id="84" name="Down Arrow 83"/>
          <p:cNvSpPr/>
          <p:nvPr/>
        </p:nvSpPr>
        <p:spPr>
          <a:xfrm rot="2324378">
            <a:off x="6135632" y="3415067"/>
            <a:ext cx="474260" cy="147566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6096000" y="2209800"/>
            <a:ext cx="1981200" cy="1828800"/>
            <a:chOff x="6553200" y="2209800"/>
            <a:chExt cx="1981200" cy="1828800"/>
          </a:xfrm>
        </p:grpSpPr>
        <p:sp>
          <p:nvSpPr>
            <p:cNvPr id="88" name="Rectangle 87"/>
            <p:cNvSpPr/>
            <p:nvPr/>
          </p:nvSpPr>
          <p:spPr>
            <a:xfrm>
              <a:off x="6553200" y="2971800"/>
              <a:ext cx="304800" cy="30480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91400" y="3764280"/>
              <a:ext cx="304800" cy="27432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391400" y="2209800"/>
              <a:ext cx="304800" cy="27432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229600" y="2971800"/>
              <a:ext cx="304800" cy="30480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91400" y="2971800"/>
              <a:ext cx="304800" cy="30480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791200" y="3914001"/>
            <a:ext cx="1295400" cy="276999"/>
          </a:xfrm>
          <a:prstGeom prst="rect">
            <a:avLst/>
          </a:prstGeom>
          <a:noFill/>
          <a:scene3d>
            <a:camera prst="orthographicFront">
              <a:rot lat="0" lon="0" rev="30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Predicting </a:t>
            </a:r>
            <a:r>
              <a:rPr lang="en-US" sz="1200" b="1" dirty="0" err="1" smtClean="0">
                <a:solidFill>
                  <a:schemeClr val="bg1"/>
                </a:solidFill>
              </a:rPr>
              <a:t>b</a:t>
            </a:r>
            <a:r>
              <a:rPr lang="en-US" sz="1200" b="1" baseline="-25000" dirty="0" err="1" smtClean="0">
                <a:solidFill>
                  <a:schemeClr val="bg1"/>
                </a:solidFill>
              </a:rPr>
              <a:t>i,j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76400" y="5181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b="1" i="1" dirty="0" smtClean="0">
                <a:solidFill>
                  <a:srgbClr val="C00000"/>
                </a:solidFill>
              </a:rPr>
              <a:t> : Basic pixel</a:t>
            </a:r>
          </a:p>
          <a:p>
            <a:r>
              <a:rPr lang="en-US" b="1" i="1" dirty="0" err="1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b="1" i="1" baseline="30000" dirty="0" err="1" smtClean="0">
                <a:solidFill>
                  <a:srgbClr val="C00000"/>
                </a:solidFill>
              </a:rPr>
              <a:t>T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b="1" i="1" baseline="30000" dirty="0" err="1" smtClean="0">
                <a:solidFill>
                  <a:srgbClr val="C00000"/>
                </a:solidFill>
              </a:rPr>
              <a:t>R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b="1" i="1" baseline="30000" dirty="0" err="1" smtClean="0">
                <a:solidFill>
                  <a:srgbClr val="C00000"/>
                </a:solidFill>
              </a:rPr>
              <a:t>B</a:t>
            </a:r>
            <a:r>
              <a:rPr lang="en-US" b="1" i="1" dirty="0" smtClean="0">
                <a:solidFill>
                  <a:srgbClr val="C00000"/>
                </a:solidFill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b="1" i="1" baseline="30000" dirty="0" err="1" smtClean="0">
                <a:solidFill>
                  <a:srgbClr val="C00000"/>
                </a:solidFill>
              </a:rPr>
              <a:t>L</a:t>
            </a:r>
            <a:r>
              <a:rPr lang="en-US" b="1" i="1" dirty="0" smtClean="0">
                <a:solidFill>
                  <a:srgbClr val="C00000"/>
                </a:solidFill>
              </a:rPr>
              <a:t>: Satellite pixels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95400" y="4445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Centre of blocks</a:t>
            </a:r>
            <a:endParaRPr lang="en-US" b="1" dirty="0"/>
          </a:p>
        </p:txBody>
      </p:sp>
      <p:grpSp>
        <p:nvGrpSpPr>
          <p:cNvPr id="86" name="Group 85"/>
          <p:cNvGrpSpPr/>
          <p:nvPr/>
        </p:nvGrpSpPr>
        <p:grpSpPr>
          <a:xfrm rot="20873586">
            <a:off x="2980680" y="3453165"/>
            <a:ext cx="1877618" cy="1828800"/>
            <a:chOff x="3532582" y="3479800"/>
            <a:chExt cx="1877618" cy="1828800"/>
          </a:xfrm>
        </p:grpSpPr>
        <p:sp>
          <p:nvSpPr>
            <p:cNvPr id="79" name="Down Arrow 78"/>
            <p:cNvSpPr/>
            <p:nvPr/>
          </p:nvSpPr>
          <p:spPr>
            <a:xfrm>
              <a:off x="4191000" y="3479800"/>
              <a:ext cx="457200" cy="18288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32582" y="4264223"/>
              <a:ext cx="1877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19799999"/>
                </a:camera>
                <a:lightRig rig="threePt" dir="t"/>
              </a:scene3d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Predicting by rules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553200" y="2590800"/>
            <a:ext cx="1828800" cy="2548354"/>
            <a:chOff x="7010400" y="2590800"/>
            <a:chExt cx="1828800" cy="2548354"/>
          </a:xfrm>
        </p:grpSpPr>
        <p:sp>
          <p:nvSpPr>
            <p:cNvPr id="87" name="Oval 86"/>
            <p:cNvSpPr/>
            <p:nvPr/>
          </p:nvSpPr>
          <p:spPr>
            <a:xfrm>
              <a:off x="7010400" y="2590800"/>
              <a:ext cx="1066800" cy="1066800"/>
            </a:xfrm>
            <a:prstGeom prst="ellips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315200" y="48006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Working block</a:t>
              </a:r>
              <a:endParaRPr lang="en-US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 flipV="1">
              <a:off x="7696200" y="3657600"/>
              <a:ext cx="381000" cy="12192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ounded Rectangle 108"/>
          <p:cNvSpPr/>
          <p:nvPr/>
        </p:nvSpPr>
        <p:spPr>
          <a:xfrm>
            <a:off x="1143000" y="2133600"/>
            <a:ext cx="4495800" cy="1905000"/>
          </a:xfrm>
          <a:prstGeom prst="roundRect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800600" y="6096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block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4660900" y="4673600"/>
            <a:ext cx="1752600" cy="1468120"/>
            <a:chOff x="4660900" y="4673600"/>
            <a:chExt cx="1752600" cy="1468120"/>
          </a:xfrm>
        </p:grpSpPr>
        <p:sp>
          <p:nvSpPr>
            <p:cNvPr id="103" name="Rounded Rectangle 102"/>
            <p:cNvSpPr/>
            <p:nvPr/>
          </p:nvSpPr>
          <p:spPr>
            <a:xfrm>
              <a:off x="4660900" y="4673600"/>
              <a:ext cx="1752600" cy="1219200"/>
            </a:xfrm>
            <a:prstGeom prst="roundRect">
              <a:avLst/>
            </a:prstGeom>
            <a:ln w="476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H="1" flipV="1">
              <a:off x="5538788" y="5867400"/>
              <a:ext cx="23812" cy="274320"/>
            </a:xfrm>
            <a:prstGeom prst="straightConnector1">
              <a:avLst/>
            </a:prstGeom>
            <a:ln w="317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2590800" y="1828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 Rules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228600" y="4953000"/>
            <a:ext cx="1371600" cy="1077218"/>
            <a:chOff x="-76200" y="3581400"/>
            <a:chExt cx="1371600" cy="1077218"/>
          </a:xfrm>
        </p:grpSpPr>
        <p:sp>
          <p:nvSpPr>
            <p:cNvPr id="114" name="TextBox 113"/>
            <p:cNvSpPr txBox="1"/>
            <p:nvPr/>
          </p:nvSpPr>
          <p:spPr>
            <a:xfrm>
              <a:off x="-76200" y="3581400"/>
              <a:ext cx="1371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Pixels used in the prediction rules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295400" y="3642360"/>
              <a:ext cx="0" cy="1005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371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Block Centre Reference Predictor</a:t>
                </a:r>
                <a:endParaRPr lang="en-US" sz="3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Box 16"/>
          <p:cNvSpPr txBox="1">
            <a:spLocks noChangeArrowheads="1"/>
          </p:cNvSpPr>
          <p:nvPr/>
        </p:nvSpPr>
        <p:spPr bwMode="auto">
          <a:xfrm>
            <a:off x="41148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7200" y="1143000"/>
            <a:ext cx="708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Predicting from centre of multiple blocks,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(Hong W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u="sng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al, 2010)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7086600" y="2273300"/>
            <a:ext cx="197037" cy="171637"/>
          </a:xfrm>
          <a:prstGeom prst="straightConnector1">
            <a:avLst/>
          </a:prstGeom>
          <a:ln w="31750">
            <a:solidFill>
              <a:srgbClr val="0070C0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638800" y="1752600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638800" y="2133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2"/>
          <p:cNvGrpSpPr/>
          <p:nvPr/>
        </p:nvGrpSpPr>
        <p:grpSpPr>
          <a:xfrm>
            <a:off x="914400" y="1752600"/>
            <a:ext cx="7467600" cy="2743200"/>
            <a:chOff x="1524000" y="1143000"/>
            <a:chExt cx="7467600" cy="2743200"/>
          </a:xfrm>
        </p:grpSpPr>
        <p:grpSp>
          <p:nvGrpSpPr>
            <p:cNvPr id="5" name="Group 69"/>
            <p:cNvGrpSpPr/>
            <p:nvPr/>
          </p:nvGrpSpPr>
          <p:grpSpPr>
            <a:xfrm>
              <a:off x="1524000" y="1143000"/>
              <a:ext cx="7467600" cy="2743200"/>
              <a:chOff x="1524000" y="3581400"/>
              <a:chExt cx="7467600" cy="27432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524000" y="3581400"/>
                <a:ext cx="7467600" cy="274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33"/>
              <p:cNvGrpSpPr/>
              <p:nvPr/>
            </p:nvGrpSpPr>
            <p:grpSpPr>
              <a:xfrm>
                <a:off x="1828800" y="3733800"/>
                <a:ext cx="7162800" cy="2438400"/>
                <a:chOff x="1600200" y="3962400"/>
                <a:chExt cx="7162800" cy="2438400"/>
              </a:xfrm>
            </p:grpSpPr>
            <p:pic>
              <p:nvPicPr>
                <p:cNvPr id="73" name="Picture 5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72200" y="3962400"/>
                  <a:ext cx="2590800" cy="2438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31"/>
                <p:cNvGrpSpPr/>
                <p:nvPr/>
              </p:nvGrpSpPr>
              <p:grpSpPr>
                <a:xfrm>
                  <a:off x="1600200" y="4343392"/>
                  <a:ext cx="4352925" cy="1647823"/>
                  <a:chOff x="304800" y="5181600"/>
                  <a:chExt cx="4352925" cy="1343025"/>
                </a:xfrm>
              </p:grpSpPr>
              <p:grpSp>
                <p:nvGrpSpPr>
                  <p:cNvPr id="8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90800" y="5181600"/>
                    <a:ext cx="2066925" cy="1343025"/>
                    <a:chOff x="4114800" y="5181600"/>
                    <a:chExt cx="2066925" cy="1343025"/>
                  </a:xfrm>
                </p:grpSpPr>
                <p:pic>
                  <p:nvPicPr>
                    <p:cNvPr id="82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14800" y="5181600"/>
                      <a:ext cx="2066925" cy="7429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85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14800" y="5943600"/>
                      <a:ext cx="2057400" cy="5810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7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5715000"/>
                    <a:ext cx="20669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6019800"/>
                    <a:ext cx="1847850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04800" y="5334000"/>
                    <a:ext cx="1819275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89" name="Rectangle 88"/>
            <p:cNvSpPr/>
            <p:nvPr/>
          </p:nvSpPr>
          <p:spPr>
            <a:xfrm>
              <a:off x="7264400" y="13462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40700" y="21336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251700" y="29210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413500" y="2133600"/>
              <a:ext cx="838200" cy="762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18"/>
          <p:cNvGrpSpPr/>
          <p:nvPr/>
        </p:nvGrpSpPr>
        <p:grpSpPr>
          <a:xfrm>
            <a:off x="1219200" y="2286000"/>
            <a:ext cx="4343400" cy="1651000"/>
            <a:chOff x="1676400" y="1600200"/>
            <a:chExt cx="4343400" cy="1651000"/>
          </a:xfrm>
        </p:grpSpPr>
        <p:sp>
          <p:nvSpPr>
            <p:cNvPr id="115" name="Rounded Rectangle 114"/>
            <p:cNvSpPr/>
            <p:nvPr/>
          </p:nvSpPr>
          <p:spPr>
            <a:xfrm>
              <a:off x="1676400" y="2286000"/>
              <a:ext cx="2057400" cy="304800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886200" y="1600200"/>
              <a:ext cx="2057400" cy="304800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962400" y="2209800"/>
              <a:ext cx="2057400" cy="304800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62400" y="2946400"/>
              <a:ext cx="2057400" cy="304800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25"/>
          <p:cNvGrpSpPr/>
          <p:nvPr/>
        </p:nvGrpSpPr>
        <p:grpSpPr>
          <a:xfrm>
            <a:off x="7112000" y="2298700"/>
            <a:ext cx="838201" cy="762002"/>
            <a:chOff x="7086600" y="2362199"/>
            <a:chExt cx="838201" cy="762002"/>
          </a:xfrm>
        </p:grpSpPr>
        <p:cxnSp>
          <p:nvCxnSpPr>
            <p:cNvPr id="121" name="Straight Arrow Connector 120"/>
            <p:cNvCxnSpPr>
              <a:endCxn id="110" idx="3"/>
            </p:cNvCxnSpPr>
            <p:nvPr/>
          </p:nvCxnSpPr>
          <p:spPr>
            <a:xfrm flipV="1">
              <a:off x="7086600" y="2952563"/>
              <a:ext cx="197037" cy="171637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endCxn id="110" idx="1"/>
            </p:cNvCxnSpPr>
            <p:nvPr/>
          </p:nvCxnSpPr>
          <p:spPr>
            <a:xfrm rot="16200000" flipH="1">
              <a:off x="7035800" y="2489199"/>
              <a:ext cx="374837" cy="120837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endCxn id="110" idx="5"/>
            </p:cNvCxnSpPr>
            <p:nvPr/>
          </p:nvCxnSpPr>
          <p:spPr>
            <a:xfrm rot="10800000">
              <a:off x="7499164" y="2952564"/>
              <a:ext cx="425637" cy="171637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Arrow Connector 127"/>
          <p:cNvCxnSpPr>
            <a:endCxn id="116" idx="3"/>
          </p:cNvCxnSpPr>
          <p:nvPr/>
        </p:nvCxnSpPr>
        <p:spPr>
          <a:xfrm rot="10800000">
            <a:off x="5486400" y="2438400"/>
            <a:ext cx="1714500" cy="36830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3"/>
          <p:cNvGrpSpPr/>
          <p:nvPr/>
        </p:nvGrpSpPr>
        <p:grpSpPr>
          <a:xfrm>
            <a:off x="6629400" y="2692400"/>
            <a:ext cx="914400" cy="850900"/>
            <a:chOff x="7086600" y="2006600"/>
            <a:chExt cx="914400" cy="850900"/>
          </a:xfrm>
        </p:grpSpPr>
        <p:sp>
          <p:nvSpPr>
            <p:cNvPr id="110" name="Oval 109"/>
            <p:cNvSpPr/>
            <p:nvPr/>
          </p:nvSpPr>
          <p:spPr>
            <a:xfrm>
              <a:off x="7696200" y="2006600"/>
              <a:ext cx="304800" cy="30480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696200" y="2540000"/>
              <a:ext cx="304800" cy="30480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086600" y="2552700"/>
              <a:ext cx="304800" cy="30480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086600" y="2019300"/>
              <a:ext cx="304800" cy="30480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81000" y="5562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0"/>
              </a:buBlip>
            </a:pPr>
            <a:r>
              <a:rPr lang="en-US" i="1" dirty="0" smtClean="0">
                <a:solidFill>
                  <a:srgbClr val="C00000"/>
                </a:solidFill>
              </a:rPr>
              <a:t> Block size is fixed to 3x3</a:t>
            </a:r>
          </a:p>
          <a:p>
            <a:pPr>
              <a:buBlip>
                <a:blip r:embed="rId10"/>
              </a:buBlip>
            </a:pP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c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i="1" dirty="0" smtClean="0">
                <a:solidFill>
                  <a:srgbClr val="C00000"/>
                </a:solidFill>
              </a:rPr>
              <a:t> more close to </a:t>
            </a:r>
            <a:r>
              <a:rPr lang="en-US" i="1" dirty="0" err="1" smtClean="0">
                <a:solidFill>
                  <a:srgbClr val="C00000"/>
                </a:solidFill>
              </a:rPr>
              <a:t>b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i,j</a:t>
            </a:r>
            <a:r>
              <a:rPr lang="en-US" i="1" dirty="0" smtClean="0">
                <a:solidFill>
                  <a:srgbClr val="C00000"/>
                </a:solidFill>
              </a:rPr>
              <a:t> but weighted equally.</a:t>
            </a:r>
          </a:p>
          <a:p>
            <a:pPr>
              <a:buBlip>
                <a:blip r:embed="rId10"/>
              </a:buBlip>
            </a:pPr>
            <a:r>
              <a:rPr lang="en-US" i="1" dirty="0" smtClean="0">
                <a:solidFill>
                  <a:srgbClr val="C00000"/>
                </a:solidFill>
              </a:rPr>
              <a:t> Reference pixels are not used to embed bits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7118163" y="2882900"/>
            <a:ext cx="197037" cy="171637"/>
          </a:xfrm>
          <a:prstGeom prst="straightConnector1">
            <a:avLst/>
          </a:prstGeom>
          <a:ln w="31750">
            <a:solidFill>
              <a:srgbClr val="0070C0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4648200" y="4673600"/>
            <a:ext cx="1752600" cy="1419226"/>
            <a:chOff x="3886200" y="2971800"/>
            <a:chExt cx="1752600" cy="1419999"/>
          </a:xfrm>
        </p:grpSpPr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3962400" y="2971800"/>
              <a:ext cx="1676400" cy="1219200"/>
              <a:chOff x="4038600" y="2971800"/>
              <a:chExt cx="1676400" cy="1219200"/>
            </a:xfrm>
          </p:grpSpPr>
          <p:pic>
            <p:nvPicPr>
              <p:cNvPr id="28696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376" t="5556" r="55206" b="5556"/>
              <a:stretch>
                <a:fillRect/>
              </a:stretch>
            </p:blipFill>
            <p:spPr bwMode="auto">
              <a:xfrm>
                <a:off x="4038600" y="2971800"/>
                <a:ext cx="16764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oup 48"/>
              <p:cNvGrpSpPr>
                <a:grpSpLocks/>
              </p:cNvGrpSpPr>
              <p:nvPr/>
            </p:nvGrpSpPr>
            <p:grpSpPr bwMode="auto">
              <a:xfrm>
                <a:off x="4038600" y="3027389"/>
                <a:ext cx="1600200" cy="1088029"/>
                <a:chOff x="4038600" y="3027388"/>
                <a:chExt cx="1600200" cy="108802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4052888" y="3367302"/>
                  <a:ext cx="533400" cy="381208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</a:rPr>
                    <a:t>p</a:t>
                  </a:r>
                  <a:r>
                    <a:rPr lang="en-US" sz="1400" baseline="-25000" dirty="0">
                      <a:solidFill>
                        <a:schemeClr val="tx1"/>
                      </a:solidFill>
                    </a:rPr>
                    <a:t>i,1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065588" y="3033745"/>
                  <a:ext cx="533400" cy="381208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</a:rPr>
                    <a:t>p</a:t>
                  </a:r>
                  <a:r>
                    <a:rPr lang="en-US" sz="1400" baseline="-25000" dirty="0">
                      <a:solidFill>
                        <a:schemeClr val="tx1"/>
                      </a:solidFill>
                    </a:rPr>
                    <a:t>i,2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586288" y="3041687"/>
                  <a:ext cx="533400" cy="381208"/>
                </a:xfrm>
                <a:prstGeom prst="rect">
                  <a:avLst/>
                </a:prstGeom>
                <a:blipFill>
                  <a:blip r:embed="rId1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>
                      <a:solidFill>
                        <a:schemeClr val="tx1"/>
                      </a:solidFill>
                    </a:rPr>
                    <a:t>p</a:t>
                  </a:r>
                  <a:r>
                    <a:rPr lang="en-US" sz="1400" baseline="-25000" dirty="0">
                      <a:solidFill>
                        <a:schemeClr val="tx1"/>
                      </a:solidFill>
                    </a:rPr>
                    <a:t>i,3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64"/>
                <p:cNvGrpSpPr>
                  <a:grpSpLocks/>
                </p:cNvGrpSpPr>
                <p:nvPr/>
              </p:nvGrpSpPr>
              <p:grpSpPr bwMode="auto">
                <a:xfrm>
                  <a:off x="4038600" y="3027388"/>
                  <a:ext cx="1600200" cy="1088029"/>
                  <a:chOff x="1828800" y="4094046"/>
                  <a:chExt cx="1600200" cy="1088177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895600" y="4094050"/>
                    <a:ext cx="533400" cy="381260"/>
                  </a:xfrm>
                  <a:prstGeom prst="rect">
                    <a:avLst/>
                  </a:prstGeom>
                  <a:blipFill>
                    <a:blip r:embed="rId12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i,4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2895600" y="4434006"/>
                    <a:ext cx="533400" cy="381260"/>
                  </a:xfrm>
                  <a:prstGeom prst="rect">
                    <a:avLst/>
                  </a:prstGeom>
                  <a:blipFill>
                    <a:blip r:embed="rId12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i,5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895600" y="4800968"/>
                    <a:ext cx="533400" cy="381260"/>
                  </a:xfrm>
                  <a:prstGeom prst="rect">
                    <a:avLst/>
                  </a:prstGeom>
                  <a:blipFill>
                    <a:blip r:embed="rId12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i,6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362200" y="4800968"/>
                    <a:ext cx="533400" cy="381260"/>
                  </a:xfrm>
                  <a:prstGeom prst="rect">
                    <a:avLst/>
                  </a:prstGeom>
                  <a:blipFill>
                    <a:blip r:embed="rId12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i,7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828800" y="4800968"/>
                    <a:ext cx="533400" cy="381260"/>
                  </a:xfrm>
                  <a:prstGeom prst="rect">
                    <a:avLst/>
                  </a:prstGeom>
                  <a:blipFill>
                    <a:blip r:embed="rId12" cstate="print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1400" baseline="-25000" dirty="0">
                        <a:solidFill>
                          <a:schemeClr val="tx1"/>
                        </a:solidFill>
                      </a:rPr>
                      <a:t>i,8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8695" name="TextBox 53"/>
            <p:cNvSpPr txBox="1">
              <a:spLocks noChangeArrowheads="1"/>
            </p:cNvSpPr>
            <p:nvPr/>
          </p:nvSpPr>
          <p:spPr bwMode="auto">
            <a:xfrm>
              <a:off x="3886200" y="4114800"/>
              <a:ext cx="175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dirty="0"/>
            </a:p>
          </p:txBody>
        </p:sp>
      </p:grpSp>
      <p:sp>
        <p:nvSpPr>
          <p:cNvPr id="84" name="Down Arrow 83"/>
          <p:cNvSpPr/>
          <p:nvPr/>
        </p:nvSpPr>
        <p:spPr>
          <a:xfrm rot="2324378">
            <a:off x="6135632" y="3415067"/>
            <a:ext cx="474260" cy="147566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96"/>
          <p:cNvGrpSpPr/>
          <p:nvPr/>
        </p:nvGrpSpPr>
        <p:grpSpPr>
          <a:xfrm>
            <a:off x="6096000" y="2209800"/>
            <a:ext cx="1981200" cy="1828800"/>
            <a:chOff x="6553200" y="2209800"/>
            <a:chExt cx="1981200" cy="1828800"/>
          </a:xfrm>
        </p:grpSpPr>
        <p:sp>
          <p:nvSpPr>
            <p:cNvPr id="88" name="Rectangle 87"/>
            <p:cNvSpPr/>
            <p:nvPr/>
          </p:nvSpPr>
          <p:spPr>
            <a:xfrm>
              <a:off x="6553200" y="2971800"/>
              <a:ext cx="304800" cy="30480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91400" y="3764280"/>
              <a:ext cx="304800" cy="27432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391400" y="2209800"/>
              <a:ext cx="304800" cy="27432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229600" y="2971800"/>
              <a:ext cx="304800" cy="30480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91400" y="2971800"/>
              <a:ext cx="304800" cy="304800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791200" y="3914001"/>
            <a:ext cx="1295400" cy="276999"/>
          </a:xfrm>
          <a:prstGeom prst="rect">
            <a:avLst/>
          </a:prstGeom>
          <a:noFill/>
          <a:scene3d>
            <a:camera prst="orthographicFront">
              <a:rot lat="0" lon="0" rev="30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Predicting </a:t>
            </a:r>
            <a:r>
              <a:rPr lang="en-US" sz="1200" b="1" dirty="0" err="1" smtClean="0">
                <a:solidFill>
                  <a:schemeClr val="bg1"/>
                </a:solidFill>
              </a:rPr>
              <a:t>b</a:t>
            </a:r>
            <a:r>
              <a:rPr lang="en-US" sz="1200" b="1" baseline="-25000" dirty="0" err="1" smtClean="0">
                <a:solidFill>
                  <a:schemeClr val="bg1"/>
                </a:solidFill>
              </a:rPr>
              <a:t>i,j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95400" y="4445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Centre of blocks</a:t>
            </a:r>
            <a:endParaRPr lang="en-US" b="1" dirty="0"/>
          </a:p>
        </p:txBody>
      </p:sp>
      <p:grpSp>
        <p:nvGrpSpPr>
          <p:cNvPr id="19" name="Group 85"/>
          <p:cNvGrpSpPr/>
          <p:nvPr/>
        </p:nvGrpSpPr>
        <p:grpSpPr>
          <a:xfrm rot="20873586">
            <a:off x="2980680" y="3453165"/>
            <a:ext cx="1877618" cy="1828800"/>
            <a:chOff x="3532582" y="3479800"/>
            <a:chExt cx="1877618" cy="1828800"/>
          </a:xfrm>
        </p:grpSpPr>
        <p:sp>
          <p:nvSpPr>
            <p:cNvPr id="79" name="Down Arrow 78"/>
            <p:cNvSpPr/>
            <p:nvPr/>
          </p:nvSpPr>
          <p:spPr>
            <a:xfrm>
              <a:off x="4191000" y="3479800"/>
              <a:ext cx="457200" cy="18288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32582" y="4264223"/>
              <a:ext cx="1877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19799999"/>
                </a:camera>
                <a:lightRig rig="threePt" dir="t"/>
              </a:scene3d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Predicting by rules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62000" y="472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3"/>
              </a:buBlip>
            </a:pPr>
            <a:r>
              <a:rPr lang="en-US" dirty="0" smtClean="0"/>
              <a:t> Used rules during the prediction of corner pixels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762000" y="5257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13"/>
              </a:buBlip>
            </a:pP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more close to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i,j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1143000" y="2133600"/>
            <a:ext cx="4495800" cy="1905000"/>
          </a:xfrm>
          <a:prstGeom prst="roundRect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800600" y="6096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block</a:t>
            </a:r>
            <a:endParaRPr lang="en-US" dirty="0"/>
          </a:p>
        </p:txBody>
      </p:sp>
      <p:grpSp>
        <p:nvGrpSpPr>
          <p:cNvPr id="21" name="Group 128"/>
          <p:cNvGrpSpPr/>
          <p:nvPr/>
        </p:nvGrpSpPr>
        <p:grpSpPr>
          <a:xfrm>
            <a:off x="4660900" y="4673600"/>
            <a:ext cx="1752600" cy="1468120"/>
            <a:chOff x="4660900" y="4673600"/>
            <a:chExt cx="1752600" cy="1468120"/>
          </a:xfrm>
        </p:grpSpPr>
        <p:sp>
          <p:nvSpPr>
            <p:cNvPr id="103" name="Rounded Rectangle 102"/>
            <p:cNvSpPr/>
            <p:nvPr/>
          </p:nvSpPr>
          <p:spPr>
            <a:xfrm>
              <a:off x="4660900" y="4673600"/>
              <a:ext cx="1752600" cy="1219200"/>
            </a:xfrm>
            <a:prstGeom prst="roundRect">
              <a:avLst/>
            </a:prstGeom>
            <a:ln w="476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H="1" flipV="1">
              <a:off x="5538788" y="5867400"/>
              <a:ext cx="23812" cy="274320"/>
            </a:xfrm>
            <a:prstGeom prst="straightConnector1">
              <a:avLst/>
            </a:prstGeom>
            <a:ln w="317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2590800" y="1828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 Rules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3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2BC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1752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175"/>
            <a:ext cx="8153400" cy="1133475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lt1"/>
                </a:solidFill>
                <a:latin typeface="+mn-lt"/>
                <a:cs typeface="+mn-cs"/>
              </a:rPr>
              <a:t>Agenda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0" y="0"/>
          <a:ext cx="1066800" cy="1150938"/>
        </p:xfrm>
        <a:graphic>
          <a:graphicData uri="http://schemas.openxmlformats.org/presentationml/2006/ole">
            <p:oleObj spid="_x0000_s880642" name="Bitmap Image" r:id="rId5" imgW="961905" imgH="1019048" progId="PBrush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7513A-315C-494A-9FA3-C0EC73EC83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28600" y="1295400"/>
            <a:ext cx="6705600" cy="762000"/>
            <a:chOff x="228600" y="1295400"/>
            <a:chExt cx="6705600" cy="762000"/>
          </a:xfrm>
        </p:grpSpPr>
        <p:pic>
          <p:nvPicPr>
            <p:cNvPr id="1028" name="Picture 4" descr="symbol for overview এর ছবি ফলাফল"/>
            <p:cNvPicPr>
              <a:picLocks noChangeAspect="1" noChangeArrowheads="1"/>
            </p:cNvPicPr>
            <p:nvPr/>
          </p:nvPicPr>
          <p:blipFill>
            <a:blip r:embed="rId6" cstate="print"/>
            <a:srcRect r="26050"/>
            <a:stretch>
              <a:fillRect/>
            </a:stretch>
          </p:blipFill>
          <p:spPr bwMode="auto">
            <a:xfrm>
              <a:off x="228600" y="1447801"/>
              <a:ext cx="942107" cy="609599"/>
            </a:xfrm>
            <a:prstGeom prst="rect">
              <a:avLst/>
            </a:prstGeom>
            <a:noFill/>
          </p:spPr>
        </p:pic>
        <p:cxnSp>
          <p:nvCxnSpPr>
            <p:cNvPr id="32" name="Straight Connector 31"/>
            <p:cNvCxnSpPr/>
            <p:nvPr/>
          </p:nvCxnSpPr>
          <p:spPr>
            <a:xfrm flipV="1">
              <a:off x="914400" y="1524000"/>
              <a:ext cx="990600" cy="22860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57"/>
            <p:cNvGrpSpPr/>
            <p:nvPr/>
          </p:nvGrpSpPr>
          <p:grpSpPr>
            <a:xfrm>
              <a:off x="1905000" y="1295400"/>
              <a:ext cx="5029200" cy="685800"/>
              <a:chOff x="2057400" y="1295400"/>
              <a:chExt cx="5029200" cy="685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057400" y="1371600"/>
                <a:ext cx="152400" cy="533400"/>
              </a:xfrm>
              <a:prstGeom prst="rect">
                <a:avLst/>
              </a:prstGeom>
              <a:solidFill>
                <a:srgbClr val="D60093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1" name="Wave 50"/>
              <p:cNvSpPr/>
              <p:nvPr/>
            </p:nvSpPr>
            <p:spPr>
              <a:xfrm>
                <a:off x="2209800" y="1295400"/>
                <a:ext cx="4876800" cy="68580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Overview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295400" y="3429000"/>
            <a:ext cx="6858000" cy="1066800"/>
            <a:chOff x="1295400" y="3276600"/>
            <a:chExt cx="6858000" cy="1066800"/>
          </a:xfrm>
        </p:grpSpPr>
        <p:grpSp>
          <p:nvGrpSpPr>
            <p:cNvPr id="3" name="Group 54"/>
            <p:cNvGrpSpPr/>
            <p:nvPr/>
          </p:nvGrpSpPr>
          <p:grpSpPr>
            <a:xfrm>
              <a:off x="3124200" y="3276600"/>
              <a:ext cx="5029200" cy="685800"/>
              <a:chOff x="2438400" y="3429000"/>
              <a:chExt cx="5029200" cy="6858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438400" y="3505200"/>
                <a:ext cx="152400" cy="533400"/>
              </a:xfrm>
              <a:prstGeom prst="rect">
                <a:avLst/>
              </a:prstGeom>
              <a:solidFill>
                <a:srgbClr val="D60093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8" name="Wave 47"/>
              <p:cNvSpPr/>
              <p:nvPr/>
            </p:nvSpPr>
            <p:spPr>
              <a:xfrm>
                <a:off x="2590800" y="3429000"/>
                <a:ext cx="4876800" cy="68580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Contributions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80646" name="Picture 6" descr="image of contribution এর ছবি ফলাফল"/>
            <p:cNvPicPr>
              <a:picLocks noChangeAspect="1" noChangeArrowheads="1"/>
            </p:cNvPicPr>
            <p:nvPr/>
          </p:nvPicPr>
          <p:blipFill>
            <a:blip r:embed="rId7" cstate="print"/>
            <a:srcRect t="13349" r="20000" b="6557"/>
            <a:stretch>
              <a:fillRect/>
            </a:stretch>
          </p:blipFill>
          <p:spPr bwMode="auto">
            <a:xfrm>
              <a:off x="1295400" y="3429000"/>
              <a:ext cx="762000" cy="914400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cxnSp>
          <p:nvCxnSpPr>
            <p:cNvPr id="30" name="Straight Connector 29"/>
            <p:cNvCxnSpPr>
              <a:endCxn id="46" idx="1"/>
            </p:cNvCxnSpPr>
            <p:nvPr/>
          </p:nvCxnSpPr>
          <p:spPr>
            <a:xfrm flipV="1">
              <a:off x="2057400" y="3619500"/>
              <a:ext cx="1066800" cy="11430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025471" y="4572000"/>
            <a:ext cx="6746929" cy="914400"/>
            <a:chOff x="1025471" y="4495800"/>
            <a:chExt cx="6746929" cy="914400"/>
          </a:xfrm>
        </p:grpSpPr>
        <p:grpSp>
          <p:nvGrpSpPr>
            <p:cNvPr id="8" name="Group 61"/>
            <p:cNvGrpSpPr/>
            <p:nvPr/>
          </p:nvGrpSpPr>
          <p:grpSpPr>
            <a:xfrm>
              <a:off x="2743200" y="4495800"/>
              <a:ext cx="5029200" cy="685800"/>
              <a:chOff x="2438400" y="3429000"/>
              <a:chExt cx="5029200" cy="6858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438400" y="3505200"/>
                <a:ext cx="152400" cy="533400"/>
              </a:xfrm>
              <a:prstGeom prst="rect">
                <a:avLst/>
              </a:prstGeom>
              <a:solidFill>
                <a:srgbClr val="D60093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4" name="Wave 63"/>
              <p:cNvSpPr/>
              <p:nvPr/>
            </p:nvSpPr>
            <p:spPr>
              <a:xfrm>
                <a:off x="2590800" y="3429000"/>
                <a:ext cx="4876800" cy="68580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Proposals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80653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25471" y="4648200"/>
              <a:ext cx="1175288" cy="762000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7" name="Straight Connector 36"/>
            <p:cNvCxnSpPr>
              <a:endCxn id="63" idx="1"/>
            </p:cNvCxnSpPr>
            <p:nvPr/>
          </p:nvCxnSpPr>
          <p:spPr>
            <a:xfrm flipV="1">
              <a:off x="2209800" y="4838700"/>
              <a:ext cx="533400" cy="3810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52400" y="5714999"/>
            <a:ext cx="6629400" cy="810335"/>
            <a:chOff x="152400" y="5714999"/>
            <a:chExt cx="6629400" cy="810335"/>
          </a:xfrm>
        </p:grpSpPr>
        <p:grpSp>
          <p:nvGrpSpPr>
            <p:cNvPr id="6" name="Group 55"/>
            <p:cNvGrpSpPr/>
            <p:nvPr/>
          </p:nvGrpSpPr>
          <p:grpSpPr>
            <a:xfrm>
              <a:off x="1752600" y="5715000"/>
              <a:ext cx="5029200" cy="685800"/>
              <a:chOff x="2133600" y="5486400"/>
              <a:chExt cx="5029200" cy="6858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133600" y="5562600"/>
                <a:ext cx="152400" cy="533400"/>
              </a:xfrm>
              <a:prstGeom prst="rect">
                <a:avLst/>
              </a:prstGeom>
              <a:solidFill>
                <a:srgbClr val="D60093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4" name="Wave 53"/>
              <p:cNvSpPr/>
              <p:nvPr/>
            </p:nvSpPr>
            <p:spPr>
              <a:xfrm>
                <a:off x="2286000" y="5486400"/>
                <a:ext cx="4876800" cy="68580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Conclusion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80656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2400" y="5714999"/>
              <a:ext cx="855859" cy="810335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42" name="Straight Connector 41"/>
            <p:cNvCxnSpPr>
              <a:endCxn id="52" idx="1"/>
            </p:cNvCxnSpPr>
            <p:nvPr/>
          </p:nvCxnSpPr>
          <p:spPr>
            <a:xfrm>
              <a:off x="990600" y="6057900"/>
              <a:ext cx="762000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38200" y="2286000"/>
            <a:ext cx="6858000" cy="914400"/>
            <a:chOff x="838200" y="2235200"/>
            <a:chExt cx="6858000" cy="914400"/>
          </a:xfrm>
        </p:grpSpPr>
        <p:grpSp>
          <p:nvGrpSpPr>
            <p:cNvPr id="44" name="Group 43"/>
            <p:cNvGrpSpPr/>
            <p:nvPr/>
          </p:nvGrpSpPr>
          <p:grpSpPr>
            <a:xfrm>
              <a:off x="838200" y="2286000"/>
              <a:ext cx="6858000" cy="838200"/>
              <a:chOff x="838200" y="2286000"/>
              <a:chExt cx="6858000" cy="838200"/>
            </a:xfrm>
          </p:grpSpPr>
          <p:grpSp>
            <p:nvGrpSpPr>
              <p:cNvPr id="2" name="Group 56"/>
              <p:cNvGrpSpPr/>
              <p:nvPr/>
            </p:nvGrpSpPr>
            <p:grpSpPr>
              <a:xfrm>
                <a:off x="2667000" y="2286000"/>
                <a:ext cx="5029200" cy="685800"/>
                <a:chOff x="2438400" y="2362200"/>
                <a:chExt cx="5029200" cy="685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438400" y="2438400"/>
                  <a:ext cx="152400" cy="533400"/>
                </a:xfrm>
                <a:prstGeom prst="rect">
                  <a:avLst/>
                </a:prstGeom>
                <a:solidFill>
                  <a:srgbClr val="D60093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45" name="Wave 44"/>
                <p:cNvSpPr/>
                <p:nvPr/>
              </p:nvSpPr>
              <p:spPr>
                <a:xfrm>
                  <a:off x="2590800" y="2362200"/>
                  <a:ext cx="4876800" cy="685800"/>
                </a:xfrm>
                <a:prstGeom prst="wav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bg1"/>
                      </a:solidFill>
                    </a:rPr>
                    <a:t>Literature Review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880644" name="Picture 4" descr="image of literature review এর ছবি ফলাফল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7692" b="7692"/>
              <a:stretch>
                <a:fillRect/>
              </a:stretch>
            </p:blipFill>
            <p:spPr bwMode="auto">
              <a:xfrm>
                <a:off x="838200" y="2286000"/>
                <a:ext cx="1162676" cy="838200"/>
              </a:xfrm>
              <a:prstGeom prst="rect">
                <a:avLst/>
              </a:prstGeom>
              <a:noFill/>
            </p:spPr>
          </p:pic>
          <p:cxnSp>
            <p:nvCxnSpPr>
              <p:cNvPr id="27" name="Straight Connector 26"/>
              <p:cNvCxnSpPr>
                <a:endCxn id="34" idx="1"/>
              </p:cNvCxnSpPr>
              <p:nvPr/>
            </p:nvCxnSpPr>
            <p:spPr>
              <a:xfrm flipV="1">
                <a:off x="1981200" y="2628900"/>
                <a:ext cx="685800" cy="38100"/>
              </a:xfrm>
              <a:prstGeom prst="line">
                <a:avLst/>
              </a:prstGeom>
              <a:ln w="317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914400" y="2235200"/>
              <a:ext cx="1066800" cy="91440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advTm="32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Block Median Reference Predictor</a:t>
                </a:r>
                <a:endParaRPr lang="en-US" sz="32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Box 16"/>
          <p:cNvSpPr txBox="1">
            <a:spLocks noChangeArrowheads="1"/>
          </p:cNvSpPr>
          <p:nvPr/>
        </p:nvSpPr>
        <p:spPr bwMode="auto">
          <a:xfrm>
            <a:off x="4572000" y="2438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28677" name="TextBox 21"/>
          <p:cNvSpPr txBox="1">
            <a:spLocks noChangeArrowheads="1"/>
          </p:cNvSpPr>
          <p:nvPr/>
        </p:nvSpPr>
        <p:spPr bwMode="auto">
          <a:xfrm>
            <a:off x="609600" y="13716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Block median as reference value 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Leung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u="sng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al. 2013)</a:t>
            </a:r>
            <a:endParaRPr lang="en-US" sz="200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914400" y="1905000"/>
          <a:ext cx="1828800" cy="1371600"/>
        </p:xfrm>
        <a:graphic>
          <a:graphicData uri="http://schemas.openxmlformats.org/drawingml/2006/table">
            <a:tbl>
              <a:tblPr/>
              <a:tblGrid>
                <a:gridCol w="632376"/>
                <a:gridCol w="608019"/>
                <a:gridCol w="58840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i,8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i,9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/>
        </p:nvGraphicFramePr>
        <p:xfrm>
          <a:off x="4343400" y="2209800"/>
          <a:ext cx="4449132" cy="350520"/>
        </p:xfrm>
        <a:graphic>
          <a:graphicData uri="http://schemas.openxmlformats.org/drawingml/2006/table">
            <a:tbl>
              <a:tblPr/>
              <a:tblGrid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</a:tblGrid>
              <a:tr h="248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i,5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i,3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i,2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i,9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i,8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i,6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i,7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i,1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i,4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2895600" y="2286000"/>
            <a:ext cx="4876800" cy="719554"/>
            <a:chOff x="2895600" y="2590800"/>
            <a:chExt cx="4876800" cy="719554"/>
          </a:xfrm>
        </p:grpSpPr>
        <p:sp>
          <p:nvSpPr>
            <p:cNvPr id="111" name="Right Arrow 110"/>
            <p:cNvSpPr/>
            <p:nvPr/>
          </p:nvSpPr>
          <p:spPr>
            <a:xfrm>
              <a:off x="2895600" y="2590800"/>
              <a:ext cx="1371600" cy="2286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276600" y="27432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Sort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72200" y="29718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Median: </a:t>
              </a:r>
              <a:r>
                <a:rPr lang="en-US" i="1" dirty="0" smtClean="0"/>
                <a:t>m</a:t>
              </a:r>
              <a:r>
                <a:rPr lang="en-US" i="1" baseline="-25000" dirty="0" smtClean="0"/>
                <a:t>i</a:t>
              </a:r>
              <a:r>
                <a:rPr lang="en-US" i="1" dirty="0" smtClean="0"/>
                <a:t>=b</a:t>
              </a:r>
              <a:r>
                <a:rPr lang="en-US" i="1" baseline="-25000" dirty="0" smtClean="0"/>
                <a:t>i,8</a:t>
              </a:r>
              <a:endParaRPr lang="en-US" i="1" dirty="0"/>
            </a:p>
          </p:txBody>
        </p:sp>
      </p:grp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990600" y="3733800"/>
          <a:ext cx="1828800" cy="1371600"/>
        </p:xfrm>
        <a:graphic>
          <a:graphicData uri="http://schemas.openxmlformats.org/drawingml/2006/table">
            <a:tbl>
              <a:tblPr/>
              <a:tblGrid>
                <a:gridCol w="632376"/>
                <a:gridCol w="608019"/>
                <a:gridCol w="58840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i,9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i,4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5" name="Table 114"/>
          <p:cNvGraphicFramePr>
            <a:graphicFrameLocks noGrp="1"/>
          </p:cNvGraphicFramePr>
          <p:nvPr/>
        </p:nvGraphicFramePr>
        <p:xfrm>
          <a:off x="3352800" y="3733800"/>
          <a:ext cx="1828800" cy="1371600"/>
        </p:xfrm>
        <a:graphic>
          <a:graphicData uri="http://schemas.openxmlformats.org/drawingml/2006/table">
            <a:tbl>
              <a:tblPr/>
              <a:tblGrid>
                <a:gridCol w="632376"/>
                <a:gridCol w="608019"/>
                <a:gridCol w="58840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i,8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i,9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i,7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Table 115"/>
          <p:cNvGraphicFramePr>
            <a:graphicFrameLocks noGrp="1"/>
          </p:cNvGraphicFramePr>
          <p:nvPr/>
        </p:nvGraphicFramePr>
        <p:xfrm>
          <a:off x="5638800" y="3733800"/>
          <a:ext cx="1828800" cy="1371600"/>
        </p:xfrm>
        <a:graphic>
          <a:graphicData uri="http://schemas.openxmlformats.org/drawingml/2006/table">
            <a:tbl>
              <a:tblPr/>
              <a:tblGrid>
                <a:gridCol w="632376"/>
                <a:gridCol w="608019"/>
                <a:gridCol w="58840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2400" baseline="-25000" dirty="0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7" name="Equal 116"/>
          <p:cNvSpPr/>
          <p:nvPr/>
        </p:nvSpPr>
        <p:spPr>
          <a:xfrm>
            <a:off x="2819400" y="4267200"/>
            <a:ext cx="457200" cy="381000"/>
          </a:xfrm>
          <a:prstGeom prst="mathEqua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Minus 117"/>
          <p:cNvSpPr/>
          <p:nvPr/>
        </p:nvSpPr>
        <p:spPr>
          <a:xfrm>
            <a:off x="5181600" y="4267200"/>
            <a:ext cx="457200" cy="304800"/>
          </a:xfrm>
          <a:prstGeom prst="mathMin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371600" y="50716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3276600" y="58668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i="1" dirty="0" smtClean="0">
                <a:solidFill>
                  <a:srgbClr val="C00000"/>
                </a:solidFill>
              </a:rPr>
              <a:t> Prediction accuracy deteriorates for larger block size</a:t>
            </a:r>
          </a:p>
          <a:p>
            <a:pPr>
              <a:buBlip>
                <a:blip r:embed="rId4"/>
              </a:buBlip>
            </a:pPr>
            <a:r>
              <a:rPr lang="en-US" i="1" dirty="0" smtClean="0">
                <a:solidFill>
                  <a:srgbClr val="C00000"/>
                </a:solidFill>
              </a:rPr>
              <a:t> Median pixel does not accept any message bit.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38200" y="3657600"/>
            <a:ext cx="2209800" cy="2395954"/>
            <a:chOff x="838200" y="3962400"/>
            <a:chExt cx="2209800" cy="2395954"/>
          </a:xfrm>
        </p:grpSpPr>
        <p:sp>
          <p:nvSpPr>
            <p:cNvPr id="25" name="Oval 24"/>
            <p:cNvSpPr/>
            <p:nvPr/>
          </p:nvSpPr>
          <p:spPr>
            <a:xfrm>
              <a:off x="838200" y="3962400"/>
              <a:ext cx="2057400" cy="1676400"/>
            </a:xfrm>
            <a:prstGeom prst="ellipse">
              <a:avLst/>
            </a:prstGeom>
            <a:solidFill>
              <a:schemeClr val="bg1">
                <a:lumMod val="5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143000" y="5638800"/>
              <a:ext cx="1905000" cy="719554"/>
              <a:chOff x="3505200" y="2895600"/>
              <a:chExt cx="1905000" cy="7195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505200" y="327660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Embedding space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 flipH="1" flipV="1">
                <a:off x="4039394" y="3123406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3352800" y="5334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both single and multi layers to meet smaller and higher embedding capacity respectively.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32428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block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505200" y="5071646"/>
            <a:ext cx="4114800" cy="338554"/>
            <a:chOff x="3505200" y="5071646"/>
            <a:chExt cx="4114800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3505200" y="50716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Image block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7800" y="5071646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Block with median value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 advTm="176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0" grpId="0"/>
      <p:bldP spid="121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Multi Predictor Based Scheme</a:t>
                </a:r>
                <a:endParaRPr lang="en-US" sz="3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" y="1524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Two asymmetric predictors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(Chen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et al.,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2013)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 descr="MonaCover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209800"/>
            <a:ext cx="2133600" cy="1600200"/>
          </a:xfrm>
          <a:prstGeom prst="rect">
            <a:avLst/>
          </a:prstGeom>
        </p:spPr>
      </p:pic>
      <p:grpSp>
        <p:nvGrpSpPr>
          <p:cNvPr id="4" name="Group 60"/>
          <p:cNvGrpSpPr/>
          <p:nvPr/>
        </p:nvGrpSpPr>
        <p:grpSpPr>
          <a:xfrm>
            <a:off x="1828799" y="2476500"/>
            <a:ext cx="685800" cy="1835150"/>
            <a:chOff x="1828799" y="1866900"/>
            <a:chExt cx="685800" cy="1835150"/>
          </a:xfrm>
        </p:grpSpPr>
        <p:grpSp>
          <p:nvGrpSpPr>
            <p:cNvPr id="5" name="Group 40"/>
            <p:cNvGrpSpPr/>
            <p:nvPr/>
          </p:nvGrpSpPr>
          <p:grpSpPr>
            <a:xfrm>
              <a:off x="1828799" y="3092450"/>
              <a:ext cx="685800" cy="609600"/>
              <a:chOff x="2233799" y="5257800"/>
              <a:chExt cx="2696507" cy="1524000"/>
            </a:xfrm>
          </p:grpSpPr>
          <p:sp>
            <p:nvSpPr>
              <p:cNvPr id="42" name="Left Brace 41"/>
              <p:cNvSpPr/>
              <p:nvPr/>
            </p:nvSpPr>
            <p:spPr>
              <a:xfrm rot="16200000">
                <a:off x="2933700" y="4686300"/>
                <a:ext cx="533400" cy="1676400"/>
              </a:xfrm>
              <a:prstGeom prst="leftBrace">
                <a:avLst>
                  <a:gd name="adj1" fmla="val 13095"/>
                  <a:gd name="adj2" fmla="val 50000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ight Arrow 42"/>
              <p:cNvSpPr/>
              <p:nvPr/>
            </p:nvSpPr>
            <p:spPr>
              <a:xfrm>
                <a:off x="2233799" y="5638800"/>
                <a:ext cx="2696507" cy="1143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Shift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854200" y="1866900"/>
              <a:ext cx="36576" cy="1143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" name="Picture 44" descr="ErrHi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2362200"/>
            <a:ext cx="1930400" cy="1447800"/>
          </a:xfrm>
          <a:prstGeom prst="rect">
            <a:avLst/>
          </a:prstGeom>
        </p:spPr>
      </p:pic>
      <p:grpSp>
        <p:nvGrpSpPr>
          <p:cNvPr id="6" name="Group 61"/>
          <p:cNvGrpSpPr/>
          <p:nvPr/>
        </p:nvGrpSpPr>
        <p:grpSpPr>
          <a:xfrm>
            <a:off x="4191000" y="2457450"/>
            <a:ext cx="609600" cy="1885950"/>
            <a:chOff x="4241800" y="1847850"/>
            <a:chExt cx="609600" cy="1885950"/>
          </a:xfrm>
        </p:grpSpPr>
        <p:grpSp>
          <p:nvGrpSpPr>
            <p:cNvPr id="7" name="Group 45"/>
            <p:cNvGrpSpPr/>
            <p:nvPr/>
          </p:nvGrpSpPr>
          <p:grpSpPr>
            <a:xfrm>
              <a:off x="4241800" y="3048000"/>
              <a:ext cx="609600" cy="685800"/>
              <a:chOff x="6477000" y="5486400"/>
              <a:chExt cx="990600" cy="609600"/>
            </a:xfrm>
          </p:grpSpPr>
          <p:sp>
            <p:nvSpPr>
              <p:cNvPr id="47" name="Left Brace 46"/>
              <p:cNvSpPr/>
              <p:nvPr/>
            </p:nvSpPr>
            <p:spPr>
              <a:xfrm rot="16200000">
                <a:off x="6812280" y="5227320"/>
                <a:ext cx="320040" cy="838200"/>
              </a:xfrm>
              <a:prstGeom prst="leftBrace">
                <a:avLst>
                  <a:gd name="adj1" fmla="val 13095"/>
                  <a:gd name="adj2" fmla="val 50000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Left Arrow 47"/>
              <p:cNvSpPr/>
              <p:nvPr/>
            </p:nvSpPr>
            <p:spPr>
              <a:xfrm>
                <a:off x="6477000" y="5715000"/>
                <a:ext cx="990600" cy="381000"/>
              </a:xfrm>
              <a:prstGeom prst="lef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Shift</a:t>
                </a:r>
                <a:endPara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758436" y="1847850"/>
              <a:ext cx="36576" cy="11887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044700" y="2667000"/>
            <a:ext cx="2514600" cy="838200"/>
            <a:chOff x="1371600" y="2057400"/>
            <a:chExt cx="2514600" cy="838200"/>
          </a:xfrm>
        </p:grpSpPr>
        <p:sp>
          <p:nvSpPr>
            <p:cNvPr id="52" name="Right Arrow 51"/>
            <p:cNvSpPr/>
            <p:nvPr/>
          </p:nvSpPr>
          <p:spPr>
            <a:xfrm>
              <a:off x="1371600" y="2057400"/>
              <a:ext cx="762000" cy="8382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Form Stego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2133600" y="2057400"/>
              <a:ext cx="990600" cy="8382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Predict on Stego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3124200" y="2057400"/>
              <a:ext cx="762000" cy="8382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Draw Hist.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9" name="Group 59"/>
          <p:cNvGrpSpPr/>
          <p:nvPr/>
        </p:nvGrpSpPr>
        <p:grpSpPr>
          <a:xfrm>
            <a:off x="76200" y="2590800"/>
            <a:ext cx="1752600" cy="838200"/>
            <a:chOff x="0" y="1828800"/>
            <a:chExt cx="1752600" cy="838200"/>
          </a:xfrm>
        </p:grpSpPr>
        <p:sp>
          <p:nvSpPr>
            <p:cNvPr id="58" name="Right Arrow 57"/>
            <p:cNvSpPr/>
            <p:nvPr/>
          </p:nvSpPr>
          <p:spPr>
            <a:xfrm>
              <a:off x="0" y="1828800"/>
              <a:ext cx="990600" cy="8382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Predict on Cover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990600" y="1828800"/>
              <a:ext cx="762000" cy="83820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Draw Hist.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1905000" y="2438400"/>
            <a:ext cx="1203960" cy="261610"/>
            <a:chOff x="2148840" y="4343400"/>
            <a:chExt cx="1203960" cy="261610"/>
          </a:xfrm>
        </p:grpSpPr>
        <p:sp>
          <p:nvSpPr>
            <p:cNvPr id="63" name="TextBox 62"/>
            <p:cNvSpPr txBox="1"/>
            <p:nvPr/>
          </p:nvSpPr>
          <p:spPr>
            <a:xfrm>
              <a:off x="2438400" y="4343400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Embed into </a:t>
              </a:r>
              <a:endParaRPr lang="en-US" sz="11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2148840" y="4495800"/>
              <a:ext cx="3108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70"/>
          <p:cNvGrpSpPr/>
          <p:nvPr/>
        </p:nvGrpSpPr>
        <p:grpSpPr>
          <a:xfrm>
            <a:off x="4815840" y="2514600"/>
            <a:ext cx="1203960" cy="261610"/>
            <a:chOff x="2148840" y="4343400"/>
            <a:chExt cx="1203960" cy="261610"/>
          </a:xfrm>
        </p:grpSpPr>
        <p:sp>
          <p:nvSpPr>
            <p:cNvPr id="72" name="TextBox 71"/>
            <p:cNvSpPr txBox="1"/>
            <p:nvPr/>
          </p:nvSpPr>
          <p:spPr>
            <a:xfrm>
              <a:off x="2438400" y="4343400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Embed into </a:t>
              </a:r>
              <a:endParaRPr lang="en-US" sz="11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2148840" y="4495800"/>
              <a:ext cx="3108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5537200" y="2674203"/>
            <a:ext cx="36576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Two predictors are applied.</a:t>
            </a:r>
          </a:p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Predictors should be asymmetric.</a:t>
            </a:r>
          </a:p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Embeds only into a single error point.</a:t>
            </a:r>
          </a:p>
        </p:txBody>
      </p:sp>
    </p:spTree>
    <p:custDataLst>
      <p:tags r:id="rId1"/>
    </p:custDataLst>
  </p:cSld>
  <p:clrMapOvr>
    <a:masterClrMapping/>
  </p:clrMapOvr>
  <p:transition advTm="32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Multi Predictors Based Scheme</a:t>
                </a:r>
                <a:endParaRPr lang="en-US" sz="3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Box 21"/>
          <p:cNvSpPr txBox="1">
            <a:spLocks noChangeArrowheads="1"/>
          </p:cNvSpPr>
          <p:nvPr/>
        </p:nvSpPr>
        <p:spPr bwMode="auto">
          <a:xfrm>
            <a:off x="152400" y="12192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Multi-predictor based optimal predictor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(Ma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</a:rPr>
              <a:t>et al.,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 2015)</a:t>
            </a:r>
            <a:endParaRPr lang="en-US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1000" y="19050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Sort predicted values and say these are: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i,j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i,j</a:t>
            </a:r>
            <a:r>
              <a:rPr lang="en-US" dirty="0" smtClean="0"/>
              <a:t>,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i,j</a:t>
            </a:r>
            <a:r>
              <a:rPr lang="en-US" dirty="0" smtClean="0"/>
              <a:t> for 3 predictors</a:t>
            </a:r>
            <a:endParaRPr lang="en-US" dirty="0"/>
          </a:p>
        </p:txBody>
      </p:sp>
      <p:sp>
        <p:nvSpPr>
          <p:cNvPr id="80" name="Left Brace 79"/>
          <p:cNvSpPr/>
          <p:nvPr/>
        </p:nvSpPr>
        <p:spPr>
          <a:xfrm rot="16200000">
            <a:off x="5143500" y="4423947"/>
            <a:ext cx="4572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28600" y="5114092"/>
            <a:ext cx="887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Type 4:</a:t>
            </a:r>
            <a:endParaRPr lang="en-US" dirty="0"/>
          </a:p>
        </p:txBody>
      </p:sp>
      <p:grpSp>
        <p:nvGrpSpPr>
          <p:cNvPr id="4" name="Group 165"/>
          <p:cNvGrpSpPr/>
          <p:nvPr/>
        </p:nvGrpSpPr>
        <p:grpSpPr>
          <a:xfrm>
            <a:off x="230049" y="3852446"/>
            <a:ext cx="3046551" cy="567154"/>
            <a:chOff x="-150951" y="3657600"/>
            <a:chExt cx="3046551" cy="567154"/>
          </a:xfrm>
        </p:grpSpPr>
        <p:sp>
          <p:nvSpPr>
            <p:cNvPr id="77" name="Rectangle 76"/>
            <p:cNvSpPr/>
            <p:nvPr/>
          </p:nvSpPr>
          <p:spPr>
            <a:xfrm>
              <a:off x="-150951" y="3657600"/>
              <a:ext cx="887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Type 2:</a:t>
              </a:r>
              <a:endParaRPr lang="en-US" dirty="0"/>
            </a:p>
          </p:txBody>
        </p:sp>
        <p:grpSp>
          <p:nvGrpSpPr>
            <p:cNvPr id="5" name="Group 89"/>
            <p:cNvGrpSpPr/>
            <p:nvPr/>
          </p:nvGrpSpPr>
          <p:grpSpPr>
            <a:xfrm>
              <a:off x="2209800" y="3733800"/>
              <a:ext cx="685800" cy="490954"/>
              <a:chOff x="1905000" y="4953000"/>
              <a:chExt cx="685800" cy="49095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1981200" y="4953000"/>
                <a:ext cx="228600" cy="1524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905000" y="51054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B0F0"/>
                    </a:solidFill>
                  </a:rPr>
                  <a:t>I</a:t>
                </a:r>
                <a:r>
                  <a:rPr lang="en-US" b="1" baseline="-25000" dirty="0" err="1" smtClean="0">
                    <a:solidFill>
                      <a:srgbClr val="00B0F0"/>
                    </a:solidFill>
                  </a:rPr>
                  <a:t>i,j</a:t>
                </a:r>
                <a:r>
                  <a:rPr lang="en-US" dirty="0" smtClean="0"/>
                  <a:t>&lt;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i,j</a:t>
                </a:r>
                <a:endParaRPr lang="en-US" dirty="0"/>
              </a:p>
            </p:txBody>
          </p:sp>
        </p:grpSp>
      </p:grpSp>
      <p:grpSp>
        <p:nvGrpSpPr>
          <p:cNvPr id="6" name="Group 90"/>
          <p:cNvGrpSpPr/>
          <p:nvPr/>
        </p:nvGrpSpPr>
        <p:grpSpPr>
          <a:xfrm>
            <a:off x="5638800" y="5224046"/>
            <a:ext cx="533400" cy="490954"/>
            <a:chOff x="1828800" y="4953000"/>
            <a:chExt cx="533400" cy="490954"/>
          </a:xfrm>
        </p:grpSpPr>
        <p:sp>
          <p:nvSpPr>
            <p:cNvPr id="92" name="Oval 91"/>
            <p:cNvSpPr/>
            <p:nvPr/>
          </p:nvSpPr>
          <p:spPr>
            <a:xfrm>
              <a:off x="1981200" y="4953000"/>
              <a:ext cx="2286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28800" y="5105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F0"/>
                  </a:solidFill>
                </a:rPr>
                <a:t>I</a:t>
              </a:r>
              <a:r>
                <a:rPr lang="en-US" b="1" baseline="-25000" dirty="0" err="1" smtClean="0">
                  <a:solidFill>
                    <a:srgbClr val="00B0F0"/>
                  </a:solidFill>
                </a:rPr>
                <a:t>i,j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962400" y="62146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 and mark as non-embeddable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0" y="57222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C00000"/>
                </a:solidFill>
              </a:rPr>
              <a:t> Type 4 pixels are about 1/3 of total pixels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C00000"/>
                </a:solidFill>
              </a:rPr>
              <a:t> Quantity of Type 4 pixel increases with the increment of applied predictors.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grpSp>
        <p:nvGrpSpPr>
          <p:cNvPr id="7" name="Group 160"/>
          <p:cNvGrpSpPr/>
          <p:nvPr/>
        </p:nvGrpSpPr>
        <p:grpSpPr>
          <a:xfrm>
            <a:off x="228600" y="3319046"/>
            <a:ext cx="8839200" cy="546100"/>
            <a:chOff x="-152400" y="3124200"/>
            <a:chExt cx="8839200" cy="546100"/>
          </a:xfrm>
        </p:grpSpPr>
        <p:sp>
          <p:nvSpPr>
            <p:cNvPr id="88" name="TextBox 87"/>
            <p:cNvSpPr txBox="1"/>
            <p:nvPr/>
          </p:nvSpPr>
          <p:spPr>
            <a:xfrm>
              <a:off x="4152900" y="333174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p</a:t>
              </a:r>
              <a:r>
                <a:rPr lang="en-US" baseline="-25000" dirty="0" smtClean="0"/>
                <a:t>1,5</a:t>
              </a:r>
              <a:r>
                <a:rPr lang="en-US" dirty="0" smtClean="0"/>
                <a:t>=q</a:t>
              </a:r>
              <a:r>
                <a:rPr lang="en-US" baseline="-25000" dirty="0" smtClean="0"/>
                <a:t>1,5</a:t>
              </a:r>
              <a:r>
                <a:rPr lang="en-US" dirty="0" smtClean="0"/>
                <a:t>=r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-152400" y="3124200"/>
              <a:ext cx="887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Type 1:</a:t>
              </a:r>
              <a:endParaRPr lang="en-US" dirty="0"/>
            </a:p>
          </p:txBody>
        </p:sp>
        <p:grpSp>
          <p:nvGrpSpPr>
            <p:cNvPr id="8" name="Group 96"/>
            <p:cNvGrpSpPr/>
            <p:nvPr/>
          </p:nvGrpSpPr>
          <p:grpSpPr>
            <a:xfrm>
              <a:off x="762000" y="3124200"/>
              <a:ext cx="7924800" cy="490954"/>
              <a:chOff x="838200" y="5334000"/>
              <a:chExt cx="7924800" cy="490954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914400" y="5486400"/>
                <a:ext cx="7467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4876800" y="54102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876800" y="54102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876800" y="5334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38200" y="5486400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8229600" y="54864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255</a:t>
                </a:r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8305800" y="5410200"/>
                <a:ext cx="228600" cy="152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14400" y="5410200"/>
                <a:ext cx="228600" cy="152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" name="Group 124"/>
          <p:cNvGrpSpPr/>
          <p:nvPr/>
        </p:nvGrpSpPr>
        <p:grpSpPr>
          <a:xfrm>
            <a:off x="1066800" y="3852446"/>
            <a:ext cx="7924800" cy="533400"/>
            <a:chOff x="838200" y="5334000"/>
            <a:chExt cx="7924800" cy="5334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914400" y="5486400"/>
              <a:ext cx="7467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3429000" y="5334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876800" y="54102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248400" y="54102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4290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8006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1722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38200" y="548640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229600" y="5486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255</a:t>
              </a:r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8305800" y="5410200"/>
              <a:ext cx="2286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914400" y="5410200"/>
              <a:ext cx="2286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36"/>
          <p:cNvGrpSpPr/>
          <p:nvPr/>
        </p:nvGrpSpPr>
        <p:grpSpPr>
          <a:xfrm>
            <a:off x="1143000" y="4538246"/>
            <a:ext cx="7924800" cy="533400"/>
            <a:chOff x="838200" y="5334000"/>
            <a:chExt cx="7924800" cy="5334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914400" y="5486400"/>
              <a:ext cx="7467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3505200" y="54102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4876800" y="54102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24600" y="5334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4290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8006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1722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38200" y="548640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229600" y="5486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255</a:t>
              </a:r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8305800" y="5410200"/>
              <a:ext cx="2286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914400" y="5410200"/>
              <a:ext cx="2286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48"/>
          <p:cNvGrpSpPr/>
          <p:nvPr/>
        </p:nvGrpSpPr>
        <p:grpSpPr>
          <a:xfrm>
            <a:off x="1143000" y="5224046"/>
            <a:ext cx="7924800" cy="457200"/>
            <a:chOff x="838200" y="5410200"/>
            <a:chExt cx="7924800" cy="457200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914400" y="5486400"/>
              <a:ext cx="7467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3505200" y="54102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876800" y="54102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248400" y="54102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4290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8006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172200" y="55288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1,5</a:t>
              </a:r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38200" y="548640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229600" y="5486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255</a:t>
              </a:r>
              <a:endParaRPr lang="en-US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8305800" y="5410200"/>
              <a:ext cx="2286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914400" y="5410200"/>
              <a:ext cx="2286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228600" y="4504492"/>
            <a:ext cx="8077200" cy="600908"/>
            <a:chOff x="-152400" y="4309646"/>
            <a:chExt cx="8077200" cy="600908"/>
          </a:xfrm>
        </p:grpSpPr>
        <p:sp>
          <p:nvSpPr>
            <p:cNvPr id="81" name="Rectangle 80"/>
            <p:cNvSpPr/>
            <p:nvPr/>
          </p:nvSpPr>
          <p:spPr>
            <a:xfrm>
              <a:off x="-152400" y="4309646"/>
              <a:ext cx="887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Type 3:</a:t>
              </a:r>
              <a:endParaRPr lang="en-US" dirty="0"/>
            </a:p>
          </p:txBody>
        </p:sp>
        <p:grpSp>
          <p:nvGrpSpPr>
            <p:cNvPr id="15" name="Group 161"/>
            <p:cNvGrpSpPr/>
            <p:nvPr/>
          </p:nvGrpSpPr>
          <p:grpSpPr>
            <a:xfrm>
              <a:off x="7239000" y="4419600"/>
              <a:ext cx="685800" cy="490954"/>
              <a:chOff x="1905000" y="4953000"/>
              <a:chExt cx="685800" cy="490954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981200" y="4953000"/>
                <a:ext cx="228600" cy="1524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905000" y="51054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B0F0"/>
                    </a:solidFill>
                  </a:rPr>
                  <a:t>I</a:t>
                </a:r>
                <a:r>
                  <a:rPr lang="en-US" b="1" baseline="-25000" dirty="0" err="1" smtClean="0">
                    <a:solidFill>
                      <a:srgbClr val="00B0F0"/>
                    </a:solidFill>
                  </a:rPr>
                  <a:t>i,j</a:t>
                </a:r>
                <a:r>
                  <a:rPr lang="en-US" dirty="0" smtClean="0"/>
                  <a:t>&gt;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i,j</a:t>
                </a:r>
                <a:endParaRPr lang="en-US" dirty="0"/>
              </a:p>
            </p:txBody>
          </p:sp>
        </p:grpSp>
      </p:grpSp>
      <p:sp>
        <p:nvSpPr>
          <p:cNvPr id="167" name="TextBox 166"/>
          <p:cNvSpPr txBox="1"/>
          <p:nvPr/>
        </p:nvSpPr>
        <p:spPr>
          <a:xfrm>
            <a:off x="2438400" y="366629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i,j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91400" y="435209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i,j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648200" y="5909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i,j</a:t>
            </a:r>
            <a:r>
              <a:rPr lang="en-US" dirty="0" smtClean="0"/>
              <a:t>&lt;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i,j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&lt;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i,j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381000" y="16002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Predict a pixel </a:t>
            </a:r>
            <a:r>
              <a:rPr lang="en-US" b="1" i="1" dirty="0" err="1" smtClean="0">
                <a:solidFill>
                  <a:srgbClr val="00B0F0"/>
                </a:solidFill>
              </a:rPr>
              <a:t>I</a:t>
            </a:r>
            <a:r>
              <a:rPr lang="en-US" b="1" i="1" baseline="-25000" dirty="0" err="1" smtClean="0">
                <a:solidFill>
                  <a:srgbClr val="00B0F0"/>
                </a:solidFill>
              </a:rPr>
              <a:t>i,j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505200" y="28956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707B9"/>
                </a:solidFill>
              </a:rPr>
              <a:t>Big circle =&gt; Optimal predicted value.</a:t>
            </a:r>
            <a:endParaRPr lang="en-US" dirty="0">
              <a:solidFill>
                <a:srgbClr val="0707B9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28600" y="3280946"/>
            <a:ext cx="8763000" cy="2438400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73"/>
          <p:cNvGrpSpPr/>
          <p:nvPr/>
        </p:nvGrpSpPr>
        <p:grpSpPr>
          <a:xfrm>
            <a:off x="1066800" y="2303046"/>
            <a:ext cx="7924800" cy="668754"/>
            <a:chOff x="1066800" y="2328446"/>
            <a:chExt cx="7924800" cy="668754"/>
          </a:xfrm>
        </p:grpSpPr>
        <p:grpSp>
          <p:nvGrpSpPr>
            <p:cNvPr id="17" name="Group 112"/>
            <p:cNvGrpSpPr/>
            <p:nvPr/>
          </p:nvGrpSpPr>
          <p:grpSpPr>
            <a:xfrm>
              <a:off x="1066800" y="2328446"/>
              <a:ext cx="7924800" cy="457200"/>
              <a:chOff x="838200" y="5410200"/>
              <a:chExt cx="7924800" cy="4572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914400" y="5486400"/>
                <a:ext cx="7467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3505200" y="54102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4876800" y="54102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248400" y="54102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429000" y="552884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aseline="-25000" dirty="0" smtClean="0"/>
                  <a:t>1,5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800600" y="552884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1,5</a:t>
                </a:r>
                <a:endParaRPr lang="en-US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172200" y="552884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1,5</a:t>
                </a:r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838200" y="5486400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229600" y="54864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255</a:t>
                </a:r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305800" y="5410200"/>
                <a:ext cx="228600" cy="152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14400" y="5410200"/>
                <a:ext cx="228600" cy="152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2362200" y="2658646"/>
              <a:ext cx="441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Position of predicted values in the gray scale</a:t>
              </a:r>
              <a:endParaRPr lang="en-US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543800" y="1219200"/>
            <a:ext cx="996301" cy="1143000"/>
            <a:chOff x="7162799" y="1206500"/>
            <a:chExt cx="996301" cy="1143000"/>
          </a:xfrm>
        </p:grpSpPr>
        <p:pic>
          <p:nvPicPr>
            <p:cNvPr id="83865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2799" y="1206500"/>
              <a:ext cx="996301" cy="92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TextBox 104"/>
            <p:cNvSpPr txBox="1"/>
            <p:nvPr/>
          </p:nvSpPr>
          <p:spPr>
            <a:xfrm>
              <a:off x="7302500" y="2041723"/>
              <a:ext cx="698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Image</a:t>
              </a:r>
              <a:endParaRPr lang="en-US" sz="1400" dirty="0"/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 flipV="1">
            <a:off x="2209800" y="1574800"/>
            <a:ext cx="5638800" cy="25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 rot="21352885">
            <a:off x="4848223" y="1578952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 </a:t>
            </a:r>
            <a:r>
              <a:rPr lang="en-US" b="1" i="1" dirty="0" smtClean="0"/>
              <a:t>n</a:t>
            </a:r>
            <a:r>
              <a:rPr lang="en-US" dirty="0" smtClean="0"/>
              <a:t> predictors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28600" y="28956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Which of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, 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,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 is optimal?</a:t>
            </a:r>
            <a:endParaRPr lang="en-US" b="1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/>
      <p:bldP spid="100" grpId="0"/>
      <p:bldP spid="85" grpId="0"/>
      <p:bldP spid="167" grpId="0"/>
      <p:bldP spid="168" grpId="0"/>
      <p:bldP spid="169" grpId="0"/>
      <p:bldP spid="171" grpId="0"/>
      <p:bldP spid="171" grpId="1"/>
      <p:bldP spid="172" grpId="0" animBg="1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Distortion Based Steganographic Schemes</a:t>
                </a:r>
              </a:p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(Distortion by Embedding)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Box 21"/>
          <p:cNvSpPr txBox="1">
            <a:spLocks noChangeArrowheads="1"/>
          </p:cNvSpPr>
          <p:nvPr/>
        </p:nvSpPr>
        <p:spPr bwMode="auto">
          <a:xfrm>
            <a:off x="228600" y="12954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Histogram association and mapping (HAM)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Ong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al., 2014)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77B48-F1FD-4A33-8AB4-888233FD695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750974" y="1981200"/>
            <a:ext cx="1040792" cy="811074"/>
            <a:chOff x="2611" y="2839"/>
            <a:chExt cx="827" cy="643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 flipH="1">
              <a:off x="2859" y="3002"/>
              <a:ext cx="71" cy="47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 flipH="1">
              <a:off x="2986" y="2839"/>
              <a:ext cx="71" cy="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 flipH="1">
              <a:off x="3116" y="2934"/>
              <a:ext cx="71" cy="5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 flipH="1">
              <a:off x="3239" y="3154"/>
              <a:ext cx="71" cy="3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 flipH="1">
              <a:off x="2735" y="3154"/>
              <a:ext cx="71" cy="3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 flipH="1">
              <a:off x="3367" y="3274"/>
              <a:ext cx="71" cy="2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 flipH="1">
              <a:off x="2611" y="3327"/>
              <a:ext cx="71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063875" y="2750081"/>
            <a:ext cx="5775325" cy="412474"/>
            <a:chOff x="1331" y="3524"/>
            <a:chExt cx="4589" cy="327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331" y="3588"/>
              <a:ext cx="4589" cy="263"/>
              <a:chOff x="1331" y="3602"/>
              <a:chExt cx="4589" cy="263"/>
            </a:xfrm>
          </p:grpSpPr>
          <p:sp>
            <p:nvSpPr>
              <p:cNvPr id="19489" name="Text Box 33"/>
              <p:cNvSpPr txBox="1">
                <a:spLocks noChangeArrowheads="1"/>
              </p:cNvSpPr>
              <p:nvPr/>
            </p:nvSpPr>
            <p:spPr bwMode="auto">
              <a:xfrm>
                <a:off x="1331" y="3602"/>
                <a:ext cx="123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2" name="Text Box 36"/>
              <p:cNvSpPr txBox="1">
                <a:spLocks noChangeArrowheads="1"/>
              </p:cNvSpPr>
              <p:nvPr/>
            </p:nvSpPr>
            <p:spPr bwMode="auto">
              <a:xfrm>
                <a:off x="5539" y="3616"/>
                <a:ext cx="381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255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1399" y="3524"/>
              <a:ext cx="4460" cy="90"/>
              <a:chOff x="1399" y="3524"/>
              <a:chExt cx="4460" cy="90"/>
            </a:xfrm>
          </p:grpSpPr>
          <p:cxnSp>
            <p:nvCxnSpPr>
              <p:cNvPr id="19499" name="AutoShape 43"/>
              <p:cNvCxnSpPr>
                <a:cxnSpLocks noChangeShapeType="1"/>
              </p:cNvCxnSpPr>
              <p:nvPr/>
            </p:nvCxnSpPr>
            <p:spPr bwMode="auto">
              <a:xfrm>
                <a:off x="1399" y="3524"/>
                <a:ext cx="0" cy="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00" name="AutoShape 44"/>
              <p:cNvCxnSpPr>
                <a:cxnSpLocks noChangeShapeType="1"/>
              </p:cNvCxnSpPr>
              <p:nvPr/>
            </p:nvCxnSpPr>
            <p:spPr bwMode="auto">
              <a:xfrm>
                <a:off x="5859" y="3528"/>
                <a:ext cx="0" cy="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1" name="Group 124"/>
          <p:cNvGrpSpPr/>
          <p:nvPr/>
        </p:nvGrpSpPr>
        <p:grpSpPr>
          <a:xfrm>
            <a:off x="3190877" y="2878891"/>
            <a:ext cx="5572124" cy="748963"/>
            <a:chOff x="1447802" y="4495799"/>
            <a:chExt cx="5321551" cy="748963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3825000" y="2118601"/>
              <a:ext cx="567155" cy="5321551"/>
            </a:xfrm>
            <a:prstGeom prst="leftBrace">
              <a:avLst>
                <a:gd name="adj1" fmla="val 3718"/>
                <a:gd name="adj2" fmla="val 4974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98642" y="4906208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Gray range</a:t>
              </a:r>
              <a:endParaRPr lang="en-US" dirty="0"/>
            </a:p>
          </p:txBody>
        </p:sp>
      </p:grp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304800" y="35476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Draw a histogram.</a:t>
            </a:r>
            <a:endParaRPr lang="en-US" dirty="0"/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457200" y="1828800"/>
          <a:ext cx="1828800" cy="1371600"/>
        </p:xfrm>
        <a:graphic>
          <a:graphicData uri="http://schemas.openxmlformats.org/drawingml/2006/table">
            <a:tbl>
              <a:tblPr/>
              <a:tblGrid>
                <a:gridCol w="632376"/>
                <a:gridCol w="608019"/>
                <a:gridCol w="58840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i,9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3136900" y="2667000"/>
            <a:ext cx="5627688" cy="228600"/>
            <a:chOff x="3136900" y="4953000"/>
            <a:chExt cx="5627688" cy="228600"/>
          </a:xfrm>
        </p:grpSpPr>
        <p:grpSp>
          <p:nvGrpSpPr>
            <p:cNvPr id="79" name="Group 78"/>
            <p:cNvGrpSpPr/>
            <p:nvPr/>
          </p:nvGrpSpPr>
          <p:grpSpPr>
            <a:xfrm>
              <a:off x="3149600" y="4953000"/>
              <a:ext cx="5614988" cy="228600"/>
              <a:chOff x="3149600" y="4953000"/>
              <a:chExt cx="5614988" cy="228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8649494" y="5066506"/>
                <a:ext cx="228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3036094" y="5066506"/>
                <a:ext cx="228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6900" y="5041900"/>
              <a:ext cx="55626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3" name="TextBox 92"/>
          <p:cNvSpPr txBox="1"/>
          <p:nvPr/>
        </p:nvSpPr>
        <p:spPr>
          <a:xfrm>
            <a:off x="685800" y="31539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Block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2362200" y="1981200"/>
            <a:ext cx="2438400" cy="533400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Histogram of block pixels</a:t>
            </a:r>
            <a:endParaRPr lang="en-US" dirty="0"/>
          </a:p>
        </p:txBody>
      </p:sp>
    </p:spTree>
  </p:cSld>
  <p:clrMapOvr>
    <a:masterClrMapping/>
  </p:clrMapOvr>
  <p:transition advTm="1630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Distortion Based Steganographic Schemes</a:t>
                </a:r>
              </a:p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(Distortion by Embedding)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Box 21"/>
          <p:cNvSpPr txBox="1">
            <a:spLocks noChangeArrowheads="1"/>
          </p:cNvSpPr>
          <p:nvPr/>
        </p:nvSpPr>
        <p:spPr bwMode="auto">
          <a:xfrm>
            <a:off x="228600" y="12954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Histogram association and mapping (HAM)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Ong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al., 2014)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77B48-F1FD-4A33-8AB4-888233FD695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750974" y="1981200"/>
            <a:ext cx="1040792" cy="811074"/>
            <a:chOff x="2611" y="2839"/>
            <a:chExt cx="827" cy="643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 flipH="1">
              <a:off x="2859" y="3002"/>
              <a:ext cx="71" cy="47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 flipH="1">
              <a:off x="2986" y="2839"/>
              <a:ext cx="71" cy="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 flipH="1">
              <a:off x="3116" y="2934"/>
              <a:ext cx="71" cy="5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 flipH="1">
              <a:off x="3239" y="3154"/>
              <a:ext cx="71" cy="3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 flipH="1">
              <a:off x="2735" y="3154"/>
              <a:ext cx="71" cy="3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 flipH="1">
              <a:off x="3367" y="3274"/>
              <a:ext cx="71" cy="2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 flipH="1">
              <a:off x="2611" y="3327"/>
              <a:ext cx="71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063875" y="2750084"/>
            <a:ext cx="5775325" cy="450316"/>
            <a:chOff x="1331" y="3524"/>
            <a:chExt cx="4589" cy="357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331" y="3588"/>
              <a:ext cx="4589" cy="293"/>
              <a:chOff x="1331" y="3602"/>
              <a:chExt cx="4589" cy="293"/>
            </a:xfrm>
          </p:grpSpPr>
          <p:sp>
            <p:nvSpPr>
              <p:cNvPr id="19489" name="Text Box 33"/>
              <p:cNvSpPr txBox="1">
                <a:spLocks noChangeArrowheads="1"/>
              </p:cNvSpPr>
              <p:nvPr/>
            </p:nvSpPr>
            <p:spPr bwMode="auto">
              <a:xfrm>
                <a:off x="1331" y="3602"/>
                <a:ext cx="123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0" name="Text Box 34"/>
              <p:cNvSpPr txBox="1">
                <a:spLocks noChangeArrowheads="1"/>
              </p:cNvSpPr>
              <p:nvPr/>
            </p:nvSpPr>
            <p:spPr bwMode="auto">
              <a:xfrm>
                <a:off x="2397" y="3646"/>
                <a:ext cx="257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64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1" name="Text Box 35"/>
              <p:cNvSpPr txBox="1">
                <a:spLocks noChangeArrowheads="1"/>
              </p:cNvSpPr>
              <p:nvPr/>
            </p:nvSpPr>
            <p:spPr bwMode="auto">
              <a:xfrm>
                <a:off x="3437" y="3620"/>
                <a:ext cx="381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2" name="Text Box 36"/>
              <p:cNvSpPr txBox="1">
                <a:spLocks noChangeArrowheads="1"/>
              </p:cNvSpPr>
              <p:nvPr/>
            </p:nvSpPr>
            <p:spPr bwMode="auto">
              <a:xfrm>
                <a:off x="5539" y="3616"/>
                <a:ext cx="381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255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3" name="Text Box 37"/>
              <p:cNvSpPr txBox="1">
                <a:spLocks noChangeArrowheads="1"/>
              </p:cNvSpPr>
              <p:nvPr/>
            </p:nvSpPr>
            <p:spPr bwMode="auto">
              <a:xfrm>
                <a:off x="4537" y="3646"/>
                <a:ext cx="381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1399" y="3524"/>
              <a:ext cx="4460" cy="92"/>
              <a:chOff x="1399" y="3524"/>
              <a:chExt cx="4460" cy="92"/>
            </a:xfrm>
          </p:grpSpPr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2475" y="3532"/>
                <a:ext cx="2244" cy="84"/>
                <a:chOff x="2475" y="3532"/>
                <a:chExt cx="2244" cy="84"/>
              </a:xfrm>
            </p:grpSpPr>
            <p:cxnSp>
              <p:nvCxnSpPr>
                <p:cNvPr id="19496" name="AutoShape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75" y="3532"/>
                  <a:ext cx="0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7" name="AutoShap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08" y="3532"/>
                  <a:ext cx="0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8" name="AutoShape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19" y="3532"/>
                  <a:ext cx="0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9499" name="AutoShape 43"/>
              <p:cNvCxnSpPr>
                <a:cxnSpLocks noChangeShapeType="1"/>
              </p:cNvCxnSpPr>
              <p:nvPr/>
            </p:nvCxnSpPr>
            <p:spPr bwMode="auto">
              <a:xfrm>
                <a:off x="1399" y="3524"/>
                <a:ext cx="0" cy="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00" name="AutoShape 44"/>
              <p:cNvCxnSpPr>
                <a:cxnSpLocks noChangeShapeType="1"/>
              </p:cNvCxnSpPr>
              <p:nvPr/>
            </p:nvCxnSpPr>
            <p:spPr bwMode="auto">
              <a:xfrm>
                <a:off x="5859" y="3528"/>
                <a:ext cx="0" cy="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304800" y="35476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Draw a histogram.</a:t>
            </a:r>
            <a:endParaRPr lang="en-US" dirty="0"/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457200" y="1828800"/>
          <a:ext cx="1828800" cy="1371600"/>
        </p:xfrm>
        <a:graphic>
          <a:graphicData uri="http://schemas.openxmlformats.org/drawingml/2006/table">
            <a:tbl>
              <a:tblPr/>
              <a:tblGrid>
                <a:gridCol w="632376"/>
                <a:gridCol w="608019"/>
                <a:gridCol w="58840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i,9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Group 106"/>
          <p:cNvGrpSpPr/>
          <p:nvPr/>
        </p:nvGrpSpPr>
        <p:grpSpPr>
          <a:xfrm>
            <a:off x="4648200" y="2819400"/>
            <a:ext cx="1193800" cy="719554"/>
            <a:chOff x="4216400" y="2438400"/>
            <a:chExt cx="1193800" cy="719554"/>
          </a:xfrm>
        </p:grpSpPr>
        <p:sp>
          <p:nvSpPr>
            <p:cNvPr id="108" name="Right Brace 107"/>
            <p:cNvSpPr/>
            <p:nvPr/>
          </p:nvSpPr>
          <p:spPr>
            <a:xfrm rot="5400000">
              <a:off x="4615180" y="2144268"/>
              <a:ext cx="475488" cy="1063752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16400" y="2819400"/>
              <a:ext cx="119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Range, </a:t>
              </a:r>
              <a:r>
                <a:rPr lang="en-US" i="1" dirty="0" smtClean="0"/>
                <a:t>R</a:t>
              </a:r>
              <a:endParaRPr lang="en-US" i="1" dirty="0"/>
            </a:p>
          </p:txBody>
        </p:sp>
      </p:grpSp>
      <p:grpSp>
        <p:nvGrpSpPr>
          <p:cNvPr id="15" name="Group 83"/>
          <p:cNvGrpSpPr/>
          <p:nvPr/>
        </p:nvGrpSpPr>
        <p:grpSpPr>
          <a:xfrm>
            <a:off x="4495006" y="2196306"/>
            <a:ext cx="2821782" cy="610394"/>
            <a:chOff x="4495006" y="4419600"/>
            <a:chExt cx="2821782" cy="610394"/>
          </a:xfrm>
        </p:grpSpPr>
        <p:cxnSp>
          <p:nvCxnSpPr>
            <p:cNvPr id="81" name="Straight Connector 80"/>
            <p:cNvCxnSpPr/>
            <p:nvPr/>
          </p:nvCxnSpPr>
          <p:spPr>
            <a:xfrm rot="5400000" flipH="1" flipV="1">
              <a:off x="4191000" y="4724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5639594" y="4723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7011194" y="4723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8"/>
          <p:cNvGrpSpPr/>
          <p:nvPr/>
        </p:nvGrpSpPr>
        <p:grpSpPr>
          <a:xfrm>
            <a:off x="3136900" y="2667000"/>
            <a:ext cx="5627688" cy="228600"/>
            <a:chOff x="3136900" y="4953000"/>
            <a:chExt cx="5627688" cy="228600"/>
          </a:xfrm>
        </p:grpSpPr>
        <p:grpSp>
          <p:nvGrpSpPr>
            <p:cNvPr id="17" name="Group 78"/>
            <p:cNvGrpSpPr/>
            <p:nvPr/>
          </p:nvGrpSpPr>
          <p:grpSpPr>
            <a:xfrm>
              <a:off x="3149600" y="4953000"/>
              <a:ext cx="5614988" cy="228600"/>
              <a:chOff x="3149600" y="4953000"/>
              <a:chExt cx="5614988" cy="228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8649494" y="5066506"/>
                <a:ext cx="228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3036094" y="5066506"/>
                <a:ext cx="228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6900" y="5041900"/>
              <a:ext cx="55626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2" name="TextBox 171"/>
          <p:cNvSpPr txBox="1"/>
          <p:nvPr/>
        </p:nvSpPr>
        <p:spPr>
          <a:xfrm>
            <a:off x="7467600" y="38524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=4</a:t>
            </a:r>
            <a:endParaRPr lang="en-US" dirty="0"/>
          </a:p>
        </p:txBody>
      </p:sp>
      <p:grpSp>
        <p:nvGrpSpPr>
          <p:cNvPr id="21" name="Group 85"/>
          <p:cNvGrpSpPr/>
          <p:nvPr/>
        </p:nvGrpSpPr>
        <p:grpSpPr>
          <a:xfrm>
            <a:off x="304800" y="3733800"/>
            <a:ext cx="6934200" cy="457200"/>
            <a:chOff x="457200" y="3657600"/>
            <a:chExt cx="6934200" cy="457200"/>
          </a:xfrm>
        </p:grpSpPr>
        <p:graphicFrame>
          <p:nvGraphicFramePr>
            <p:cNvPr id="19510" name="Object 54"/>
            <p:cNvGraphicFramePr>
              <a:graphicFrameLocks noChangeAspect="1"/>
            </p:cNvGraphicFramePr>
            <p:nvPr/>
          </p:nvGraphicFramePr>
          <p:xfrm>
            <a:off x="5981700" y="3657600"/>
            <a:ext cx="1409700" cy="457200"/>
          </p:xfrm>
          <a:graphic>
            <a:graphicData uri="http://schemas.openxmlformats.org/presentationml/2006/ole">
              <p:oleObj spid="_x0000_s768002" name="Equation" r:id="rId6" imgW="723586" imgH="253890" progId="Equation.DSMT4">
                <p:embed/>
              </p:oleObj>
            </a:graphicData>
          </a:graphic>
        </p:graphicFrame>
        <p:sp>
          <p:nvSpPr>
            <p:cNvPr id="85" name="TextBox 84"/>
            <p:cNvSpPr txBox="1"/>
            <p:nvPr/>
          </p:nvSpPr>
          <p:spPr>
            <a:xfrm>
              <a:off x="457200" y="3776246"/>
              <a:ext cx="601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4"/>
                </a:buBlip>
              </a:pPr>
              <a:r>
                <a:rPr lang="en-US" dirty="0" smtClean="0"/>
                <a:t> Measure range and partition the gray scale into P parts by</a:t>
              </a:r>
              <a:endParaRPr lang="en-US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85800" y="31539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Block</a:t>
            </a:r>
            <a:endParaRPr lang="en-US" dirty="0"/>
          </a:p>
        </p:txBody>
      </p:sp>
    </p:spTree>
  </p:cSld>
  <p:clrMapOvr>
    <a:masterClrMapping/>
  </p:clrMapOvr>
  <p:transition advTm="928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Distortion Based Steganographic Schemes</a:t>
                </a:r>
              </a:p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(Distortion by Embedding)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Box 21"/>
          <p:cNvSpPr txBox="1">
            <a:spLocks noChangeArrowheads="1"/>
          </p:cNvSpPr>
          <p:nvPr/>
        </p:nvSpPr>
        <p:spPr bwMode="auto">
          <a:xfrm>
            <a:off x="228600" y="12954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Histogram association and mapping (HAM)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Ong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al., 2014)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77B48-F1FD-4A33-8AB4-888233FD695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750974" y="1981200"/>
            <a:ext cx="1040792" cy="811074"/>
            <a:chOff x="2611" y="2839"/>
            <a:chExt cx="827" cy="643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 flipH="1">
              <a:off x="2859" y="3002"/>
              <a:ext cx="71" cy="47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 flipH="1">
              <a:off x="2986" y="2839"/>
              <a:ext cx="71" cy="63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 flipH="1">
              <a:off x="3116" y="2934"/>
              <a:ext cx="71" cy="5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 flipH="1">
              <a:off x="3239" y="3154"/>
              <a:ext cx="71" cy="3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 flipH="1">
              <a:off x="2735" y="3154"/>
              <a:ext cx="71" cy="3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 flipH="1">
              <a:off x="3367" y="3274"/>
              <a:ext cx="71" cy="2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 flipH="1">
              <a:off x="2611" y="3327"/>
              <a:ext cx="71" cy="1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063875" y="2750084"/>
            <a:ext cx="5775325" cy="450316"/>
            <a:chOff x="1331" y="3524"/>
            <a:chExt cx="4589" cy="357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331" y="3588"/>
              <a:ext cx="4589" cy="293"/>
              <a:chOff x="1331" y="3602"/>
              <a:chExt cx="4589" cy="293"/>
            </a:xfrm>
          </p:grpSpPr>
          <p:sp>
            <p:nvSpPr>
              <p:cNvPr id="19489" name="Text Box 33"/>
              <p:cNvSpPr txBox="1">
                <a:spLocks noChangeArrowheads="1"/>
              </p:cNvSpPr>
              <p:nvPr/>
            </p:nvSpPr>
            <p:spPr bwMode="auto">
              <a:xfrm>
                <a:off x="1331" y="3602"/>
                <a:ext cx="123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0" name="Text Box 34"/>
              <p:cNvSpPr txBox="1">
                <a:spLocks noChangeArrowheads="1"/>
              </p:cNvSpPr>
              <p:nvPr/>
            </p:nvSpPr>
            <p:spPr bwMode="auto">
              <a:xfrm>
                <a:off x="2397" y="3646"/>
                <a:ext cx="257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64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1" name="Text Box 35"/>
              <p:cNvSpPr txBox="1">
                <a:spLocks noChangeArrowheads="1"/>
              </p:cNvSpPr>
              <p:nvPr/>
            </p:nvSpPr>
            <p:spPr bwMode="auto">
              <a:xfrm>
                <a:off x="3437" y="3620"/>
                <a:ext cx="381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2" name="Text Box 36"/>
              <p:cNvSpPr txBox="1">
                <a:spLocks noChangeArrowheads="1"/>
              </p:cNvSpPr>
              <p:nvPr/>
            </p:nvSpPr>
            <p:spPr bwMode="auto">
              <a:xfrm>
                <a:off x="5539" y="3616"/>
                <a:ext cx="381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255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3" name="Text Box 37"/>
              <p:cNvSpPr txBox="1">
                <a:spLocks noChangeArrowheads="1"/>
              </p:cNvSpPr>
              <p:nvPr/>
            </p:nvSpPr>
            <p:spPr bwMode="auto">
              <a:xfrm>
                <a:off x="4537" y="3646"/>
                <a:ext cx="381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1399" y="3524"/>
              <a:ext cx="4460" cy="92"/>
              <a:chOff x="1399" y="3524"/>
              <a:chExt cx="4460" cy="92"/>
            </a:xfrm>
          </p:grpSpPr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2475" y="3532"/>
                <a:ext cx="2244" cy="84"/>
                <a:chOff x="2475" y="3532"/>
                <a:chExt cx="2244" cy="84"/>
              </a:xfrm>
            </p:grpSpPr>
            <p:cxnSp>
              <p:nvCxnSpPr>
                <p:cNvPr id="19496" name="AutoShape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75" y="3532"/>
                  <a:ext cx="0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7" name="AutoShap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08" y="3532"/>
                  <a:ext cx="0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8" name="AutoShape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19" y="3532"/>
                  <a:ext cx="0" cy="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9499" name="AutoShape 43"/>
              <p:cNvCxnSpPr>
                <a:cxnSpLocks noChangeShapeType="1"/>
              </p:cNvCxnSpPr>
              <p:nvPr/>
            </p:nvCxnSpPr>
            <p:spPr bwMode="auto">
              <a:xfrm>
                <a:off x="1399" y="3524"/>
                <a:ext cx="0" cy="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500" name="AutoShape 44"/>
              <p:cNvCxnSpPr>
                <a:cxnSpLocks noChangeShapeType="1"/>
              </p:cNvCxnSpPr>
              <p:nvPr/>
            </p:nvCxnSpPr>
            <p:spPr bwMode="auto">
              <a:xfrm>
                <a:off x="5859" y="3528"/>
                <a:ext cx="0" cy="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304800" y="35476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Draw a histogram.</a:t>
            </a:r>
            <a:endParaRPr lang="en-US" dirty="0"/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304800" y="4217988"/>
            <a:ext cx="5181600" cy="800100"/>
            <a:chOff x="304800" y="4217988"/>
            <a:chExt cx="5181600" cy="800100"/>
          </a:xfrm>
        </p:grpSpPr>
        <p:grpSp>
          <p:nvGrpSpPr>
            <p:cNvPr id="11" name="Group 91"/>
            <p:cNvGrpSpPr/>
            <p:nvPr/>
          </p:nvGrpSpPr>
          <p:grpSpPr>
            <a:xfrm>
              <a:off x="304800" y="4217988"/>
              <a:ext cx="5181600" cy="800100"/>
              <a:chOff x="457200" y="4114800"/>
              <a:chExt cx="5181600" cy="800100"/>
            </a:xfrm>
          </p:grpSpPr>
          <p:graphicFrame>
            <p:nvGraphicFramePr>
              <p:cNvPr id="19513" name="Object 57"/>
              <p:cNvGraphicFramePr>
                <a:graphicFrameLocks noChangeAspect="1"/>
              </p:cNvGraphicFramePr>
              <p:nvPr/>
            </p:nvGraphicFramePr>
            <p:xfrm>
              <a:off x="3608388" y="4114800"/>
              <a:ext cx="2030412" cy="430212"/>
            </p:xfrm>
            <a:graphic>
              <a:graphicData uri="http://schemas.openxmlformats.org/presentationml/2006/ole">
                <p:oleObj spid="_x0000_s769027" name="Equation" r:id="rId6" imgW="1307880" imgH="279360" progId="Equation.DSMT4">
                  <p:embed/>
                </p:oleObj>
              </a:graphicData>
            </a:graphic>
          </p:graphicFrame>
          <p:sp>
            <p:nvSpPr>
              <p:cNvPr id="170" name="TextBox 169"/>
              <p:cNvSpPr txBox="1"/>
              <p:nvPr/>
            </p:nvSpPr>
            <p:spPr>
              <a:xfrm>
                <a:off x="457200" y="4157246"/>
                <a:ext cx="3124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Blip>
                    <a:blip r:embed="rId5"/>
                  </a:buBlip>
                </a:pPr>
                <a:r>
                  <a:rPr lang="en-US" dirty="0" smtClean="0"/>
                  <a:t> Number of embeddable bits b,</a:t>
                </a:r>
                <a:endParaRPr lang="en-US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457200" y="4576346"/>
                <a:ext cx="1130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Here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=2,</a:t>
                </a:r>
                <a:endParaRPr lang="en-US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524000" y="4648200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Message chunk {00, 01, 10, 11}</a:t>
              </a:r>
              <a:endParaRPr lang="en-US" dirty="0"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304800" y="50540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Shifting Histogram by the pattern of message chunk</a:t>
            </a:r>
          </a:p>
          <a:p>
            <a:r>
              <a:rPr lang="en-US" dirty="0" smtClean="0"/>
              <a:t>{</a:t>
            </a:r>
            <a:r>
              <a:rPr lang="en-US" dirty="0" smtClean="0">
                <a:solidFill>
                  <a:srgbClr val="00B0F0"/>
                </a:solidFill>
              </a:rPr>
              <a:t>00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01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11</a:t>
            </a:r>
            <a:r>
              <a:rPr lang="en-US" dirty="0" smtClean="0"/>
              <a:t>}</a:t>
            </a:r>
            <a:endParaRPr lang="en-US" dirty="0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457200" y="1828800"/>
          <a:ext cx="1828800" cy="1371600"/>
        </p:xfrm>
        <a:graphic>
          <a:graphicData uri="http://schemas.openxmlformats.org/drawingml/2006/table">
            <a:tbl>
              <a:tblPr/>
              <a:tblGrid>
                <a:gridCol w="632376"/>
                <a:gridCol w="608019"/>
                <a:gridCol w="588405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i,9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i,7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>
                          <a:latin typeface="Calibri"/>
                          <a:ea typeface="Calibri"/>
                          <a:cs typeface="Times New Roman"/>
                        </a:rPr>
                        <a:t>i,6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400" baseline="-25000" dirty="0">
                          <a:latin typeface="Calibri"/>
                          <a:ea typeface="Calibri"/>
                          <a:cs typeface="Times New Roman"/>
                        </a:rPr>
                        <a:t>i,5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Group 106"/>
          <p:cNvGrpSpPr/>
          <p:nvPr/>
        </p:nvGrpSpPr>
        <p:grpSpPr>
          <a:xfrm>
            <a:off x="4648200" y="2819400"/>
            <a:ext cx="1193800" cy="719554"/>
            <a:chOff x="4216400" y="2438400"/>
            <a:chExt cx="1193800" cy="719554"/>
          </a:xfrm>
        </p:grpSpPr>
        <p:sp>
          <p:nvSpPr>
            <p:cNvPr id="108" name="Right Brace 107"/>
            <p:cNvSpPr/>
            <p:nvPr/>
          </p:nvSpPr>
          <p:spPr>
            <a:xfrm rot="5400000">
              <a:off x="4615180" y="2144268"/>
              <a:ext cx="475488" cy="1063752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16400" y="2819400"/>
              <a:ext cx="119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Range, </a:t>
              </a:r>
              <a:r>
                <a:rPr lang="en-US" i="1" dirty="0" smtClean="0"/>
                <a:t>R</a:t>
              </a:r>
              <a:endParaRPr lang="en-US" i="1" dirty="0"/>
            </a:p>
          </p:txBody>
        </p:sp>
      </p:grpSp>
      <p:grpSp>
        <p:nvGrpSpPr>
          <p:cNvPr id="13" name="Group 119"/>
          <p:cNvGrpSpPr/>
          <p:nvPr/>
        </p:nvGrpSpPr>
        <p:grpSpPr>
          <a:xfrm>
            <a:off x="5257800" y="3535680"/>
            <a:ext cx="3657600" cy="2383095"/>
            <a:chOff x="76200" y="2468880"/>
            <a:chExt cx="3657600" cy="2383095"/>
          </a:xfrm>
        </p:grpSpPr>
        <p:sp>
          <p:nvSpPr>
            <p:cNvPr id="117" name="TextBox 116"/>
            <p:cNvSpPr txBox="1"/>
            <p:nvPr/>
          </p:nvSpPr>
          <p:spPr>
            <a:xfrm>
              <a:off x="76200" y="4267200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7"/>
                </a:buBlip>
              </a:pPr>
              <a:r>
                <a:rPr lang="en-US" i="1" dirty="0" smtClean="0">
                  <a:solidFill>
                    <a:srgbClr val="C00000"/>
                  </a:solidFill>
                </a:rPr>
                <a:t> Number of embedded bits  depends on the partition P, (i.e., on range, R)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119" name="Straight Arrow Connector 118"/>
            <p:cNvCxnSpPr>
              <a:stCxn id="117" idx="0"/>
            </p:cNvCxnSpPr>
            <p:nvPr/>
          </p:nvCxnSpPr>
          <p:spPr>
            <a:xfrm flipH="1" flipV="1">
              <a:off x="381000" y="2468880"/>
              <a:ext cx="1524000" cy="179832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83"/>
          <p:cNvGrpSpPr/>
          <p:nvPr/>
        </p:nvGrpSpPr>
        <p:grpSpPr>
          <a:xfrm>
            <a:off x="4495006" y="2196306"/>
            <a:ext cx="2821782" cy="610394"/>
            <a:chOff x="4495006" y="4419600"/>
            <a:chExt cx="2821782" cy="610394"/>
          </a:xfrm>
        </p:grpSpPr>
        <p:cxnSp>
          <p:nvCxnSpPr>
            <p:cNvPr id="81" name="Straight Connector 80"/>
            <p:cNvCxnSpPr/>
            <p:nvPr/>
          </p:nvCxnSpPr>
          <p:spPr>
            <a:xfrm rot="5400000" flipH="1" flipV="1">
              <a:off x="4191000" y="4724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5639594" y="4723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7011194" y="4723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8"/>
          <p:cNvGrpSpPr/>
          <p:nvPr/>
        </p:nvGrpSpPr>
        <p:grpSpPr>
          <a:xfrm>
            <a:off x="3136900" y="2667000"/>
            <a:ext cx="5626100" cy="228600"/>
            <a:chOff x="3136900" y="4953000"/>
            <a:chExt cx="5626100" cy="228600"/>
          </a:xfrm>
        </p:grpSpPr>
        <p:grpSp>
          <p:nvGrpSpPr>
            <p:cNvPr id="17" name="Group 78"/>
            <p:cNvGrpSpPr/>
            <p:nvPr/>
          </p:nvGrpSpPr>
          <p:grpSpPr>
            <a:xfrm>
              <a:off x="3149600" y="4953000"/>
              <a:ext cx="5613400" cy="228600"/>
              <a:chOff x="3149600" y="4953000"/>
              <a:chExt cx="5613400" cy="228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8647906" y="5066506"/>
                <a:ext cx="228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3036094" y="5066506"/>
                <a:ext cx="228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6900" y="5041900"/>
              <a:ext cx="55626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78"/>
          <p:cNvGrpSpPr/>
          <p:nvPr/>
        </p:nvGrpSpPr>
        <p:grpSpPr>
          <a:xfrm>
            <a:off x="3907779" y="1959319"/>
            <a:ext cx="4046220" cy="707681"/>
            <a:chOff x="228639" y="4778719"/>
            <a:chExt cx="3790056" cy="707681"/>
          </a:xfrm>
        </p:grpSpPr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228639" y="4778719"/>
              <a:ext cx="3790056" cy="707681"/>
              <a:chOff x="1762" y="2357"/>
              <a:chExt cx="3375" cy="1114"/>
            </a:xfrm>
          </p:grpSpPr>
          <p:cxnSp>
            <p:nvCxnSpPr>
              <p:cNvPr id="89137" name="AutoShape 49"/>
              <p:cNvCxnSpPr>
                <a:cxnSpLocks noChangeShapeType="1"/>
              </p:cNvCxnSpPr>
              <p:nvPr/>
            </p:nvCxnSpPr>
            <p:spPr bwMode="auto">
              <a:xfrm rot="10800000" flipV="1">
                <a:off x="1762" y="2357"/>
                <a:ext cx="973" cy="994"/>
              </a:xfrm>
              <a:prstGeom prst="curvedConnector3">
                <a:avLst>
                  <a:gd name="adj1" fmla="val 96349"/>
                </a:avLst>
              </a:prstGeom>
              <a:noFill/>
              <a:ln w="2222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38" name="AutoShape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3188" y="2638"/>
                <a:ext cx="884" cy="782"/>
              </a:xfrm>
              <a:prstGeom prst="curvedConnector3">
                <a:avLst>
                  <a:gd name="adj1" fmla="val -796"/>
                </a:avLst>
              </a:prstGeom>
              <a:noFill/>
              <a:ln w="2222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39" name="AutoShape 51"/>
              <p:cNvCxnSpPr>
                <a:cxnSpLocks noChangeShapeType="1"/>
              </p:cNvCxnSpPr>
              <p:nvPr/>
            </p:nvCxnSpPr>
            <p:spPr bwMode="auto">
              <a:xfrm>
                <a:off x="3239" y="2357"/>
                <a:ext cx="1898" cy="970"/>
              </a:xfrm>
              <a:prstGeom prst="curvedConnector3">
                <a:avLst>
                  <a:gd name="adj1" fmla="val 97944"/>
                </a:avLst>
              </a:prstGeom>
              <a:noFill/>
              <a:ln w="2222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52" name="Straight Arrow Connector 151"/>
            <p:cNvCxnSpPr/>
            <p:nvPr/>
          </p:nvCxnSpPr>
          <p:spPr>
            <a:xfrm rot="16200000" flipH="1">
              <a:off x="1231014" y="5059590"/>
              <a:ext cx="621716" cy="188146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6324600" y="24294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01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105400" y="24294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00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772400" y="2433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10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733800" y="2433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11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29200" y="1676400"/>
            <a:ext cx="7620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Reflect</a:t>
            </a:r>
            <a:endParaRPr lang="en-US" dirty="0"/>
          </a:p>
        </p:txBody>
      </p:sp>
      <p:grpSp>
        <p:nvGrpSpPr>
          <p:cNvPr id="20" name="Group 86"/>
          <p:cNvGrpSpPr/>
          <p:nvPr/>
        </p:nvGrpSpPr>
        <p:grpSpPr>
          <a:xfrm>
            <a:off x="304800" y="3733800"/>
            <a:ext cx="8229600" cy="457200"/>
            <a:chOff x="457200" y="3733800"/>
            <a:chExt cx="8229600" cy="457200"/>
          </a:xfrm>
        </p:grpSpPr>
        <p:sp>
          <p:nvSpPr>
            <p:cNvPr id="172" name="TextBox 171"/>
            <p:cNvSpPr txBox="1"/>
            <p:nvPr/>
          </p:nvSpPr>
          <p:spPr>
            <a:xfrm>
              <a:off x="7620000" y="37762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Let </a:t>
              </a:r>
              <a:r>
                <a:rPr lang="en-US" i="1" dirty="0" smtClean="0"/>
                <a:t>P</a:t>
              </a:r>
              <a:r>
                <a:rPr lang="en-US" dirty="0" smtClean="0"/>
                <a:t>=4</a:t>
              </a:r>
              <a:endParaRPr lang="en-US" dirty="0"/>
            </a:p>
          </p:txBody>
        </p:sp>
        <p:grpSp>
          <p:nvGrpSpPr>
            <p:cNvPr id="21" name="Group 85"/>
            <p:cNvGrpSpPr/>
            <p:nvPr/>
          </p:nvGrpSpPr>
          <p:grpSpPr>
            <a:xfrm>
              <a:off x="457200" y="3733800"/>
              <a:ext cx="6743700" cy="457200"/>
              <a:chOff x="457200" y="3657600"/>
              <a:chExt cx="6743700" cy="457200"/>
            </a:xfrm>
          </p:grpSpPr>
          <p:graphicFrame>
            <p:nvGraphicFramePr>
              <p:cNvPr id="19510" name="Object 54"/>
              <p:cNvGraphicFramePr>
                <a:graphicFrameLocks noChangeAspect="1"/>
              </p:cNvGraphicFramePr>
              <p:nvPr/>
            </p:nvGraphicFramePr>
            <p:xfrm>
              <a:off x="5791200" y="3657600"/>
              <a:ext cx="1409700" cy="457200"/>
            </p:xfrm>
            <a:graphic>
              <a:graphicData uri="http://schemas.openxmlformats.org/presentationml/2006/ole">
                <p:oleObj spid="_x0000_s769026" name="Equation" r:id="rId9" imgW="723586" imgH="253890" progId="Equation.DSMT4">
                  <p:embed/>
                </p:oleObj>
              </a:graphicData>
            </a:graphic>
          </p:graphicFrame>
          <p:sp>
            <p:nvSpPr>
              <p:cNvPr id="85" name="TextBox 84"/>
              <p:cNvSpPr txBox="1"/>
              <p:nvPr/>
            </p:nvSpPr>
            <p:spPr>
              <a:xfrm>
                <a:off x="457200" y="3776246"/>
                <a:ext cx="6019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Blip>
                    <a:blip r:embed="rId5"/>
                  </a:buBlip>
                </a:pPr>
                <a:r>
                  <a:rPr lang="en-US" dirty="0" smtClean="0"/>
                  <a:t> Measure range and partition the gray scale into P parts by</a:t>
                </a:r>
                <a:endParaRPr lang="en-US" dirty="0"/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685800" y="31539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Block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172200" y="2971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If message chunk is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9" name="Straight Arrow Connector 88"/>
          <p:cNvCxnSpPr>
            <a:stCxn id="117" idx="0"/>
          </p:cNvCxnSpPr>
          <p:nvPr/>
        </p:nvCxnSpPr>
        <p:spPr>
          <a:xfrm flipH="1" flipV="1">
            <a:off x="4648200" y="4343400"/>
            <a:ext cx="243840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62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77778E-6 L 0.30833 -7.77778E-6 " pathEditMode="relative" ptsTypes="AA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74" grpId="0"/>
      <p:bldP spid="175" grpId="0"/>
      <p:bldP spid="176" grpId="0"/>
      <p:bldP spid="177" grpId="0"/>
      <p:bldP spid="80" grpId="0" animBg="1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1219200" y="49530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i="1" dirty="0" smtClean="0">
                <a:solidFill>
                  <a:srgbClr val="C00000"/>
                </a:solidFill>
              </a:rPr>
              <a:t> Embed only 1 bit per block.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Distortion Based Steganographic Schemes</a:t>
                </a:r>
              </a:p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(First Distortion Then Embedding)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30802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4F56-061E-4D4C-9DD3-8943FB90765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3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1828800"/>
            <a:ext cx="1885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56"/>
          <p:cNvGrpSpPr/>
          <p:nvPr/>
        </p:nvGrpSpPr>
        <p:grpSpPr>
          <a:xfrm>
            <a:off x="6946900" y="1828800"/>
            <a:ext cx="1828800" cy="2286000"/>
            <a:chOff x="6491068" y="2057400"/>
            <a:chExt cx="1828800" cy="2286000"/>
          </a:xfrm>
        </p:grpSpPr>
        <p:grpSp>
          <p:nvGrpSpPr>
            <p:cNvPr id="6" name="Group 130"/>
            <p:cNvGrpSpPr/>
            <p:nvPr/>
          </p:nvGrpSpPr>
          <p:grpSpPr>
            <a:xfrm>
              <a:off x="6491068" y="2057400"/>
              <a:ext cx="1828800" cy="381000"/>
              <a:chOff x="6477000" y="2057400"/>
              <a:chExt cx="1828800" cy="3810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31"/>
            <p:cNvGrpSpPr/>
            <p:nvPr/>
          </p:nvGrpSpPr>
          <p:grpSpPr>
            <a:xfrm>
              <a:off x="6491068" y="2438400"/>
              <a:ext cx="1828800" cy="381000"/>
              <a:chOff x="6477000" y="2057400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36"/>
            <p:cNvGrpSpPr/>
            <p:nvPr/>
          </p:nvGrpSpPr>
          <p:grpSpPr>
            <a:xfrm>
              <a:off x="6491068" y="2819400"/>
              <a:ext cx="1828800" cy="381000"/>
              <a:chOff x="6477000" y="20574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41"/>
            <p:cNvGrpSpPr/>
            <p:nvPr/>
          </p:nvGrpSpPr>
          <p:grpSpPr>
            <a:xfrm>
              <a:off x="6491068" y="3200400"/>
              <a:ext cx="1828800" cy="381000"/>
              <a:chOff x="6477000" y="2057400"/>
              <a:chExt cx="18288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46"/>
            <p:cNvGrpSpPr/>
            <p:nvPr/>
          </p:nvGrpSpPr>
          <p:grpSpPr>
            <a:xfrm>
              <a:off x="6491068" y="3581400"/>
              <a:ext cx="1828800" cy="381000"/>
              <a:chOff x="6477000" y="2057400"/>
              <a:chExt cx="1828800" cy="381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51"/>
            <p:cNvGrpSpPr/>
            <p:nvPr/>
          </p:nvGrpSpPr>
          <p:grpSpPr>
            <a:xfrm>
              <a:off x="6491068" y="3962400"/>
              <a:ext cx="1828800" cy="381000"/>
              <a:chOff x="6477000" y="2057400"/>
              <a:chExt cx="1828800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337" y="1828800"/>
            <a:ext cx="276664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01"/>
          <p:cNvGrpSpPr/>
          <p:nvPr/>
        </p:nvGrpSpPr>
        <p:grpSpPr>
          <a:xfrm>
            <a:off x="1524000" y="2362200"/>
            <a:ext cx="1447800" cy="1727775"/>
            <a:chOff x="6858000" y="1828800"/>
            <a:chExt cx="1447800" cy="1727775"/>
          </a:xfrm>
        </p:grpSpPr>
        <p:pic>
          <p:nvPicPr>
            <p:cNvPr id="100" name="Picture 19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934200" y="1828800"/>
              <a:ext cx="990600" cy="1172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" name="TextBox 100"/>
            <p:cNvSpPr txBox="1"/>
            <p:nvPr/>
          </p:nvSpPr>
          <p:spPr>
            <a:xfrm>
              <a:off x="6858000" y="29718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Encrypted block</a:t>
              </a:r>
              <a:endParaRPr lang="en-US" b="1" dirty="0"/>
            </a:p>
          </p:txBody>
        </p:sp>
      </p:grpSp>
      <p:sp>
        <p:nvSpPr>
          <p:cNvPr id="98" name="TextBox 21"/>
          <p:cNvSpPr txBox="1">
            <a:spLocks noChangeArrowheads="1"/>
          </p:cNvSpPr>
          <p:nvPr/>
        </p:nvSpPr>
        <p:spPr bwMode="auto">
          <a:xfrm>
            <a:off x="152400" y="12000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Block encryption and flipping LSBs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(Liao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2015)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3400" y="17188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the image into blocks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4876800" y="2590800"/>
            <a:ext cx="762000" cy="76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104" name="Equal 103"/>
          <p:cNvSpPr/>
          <p:nvPr/>
        </p:nvSpPr>
        <p:spPr>
          <a:xfrm>
            <a:off x="2667000" y="2667000"/>
            <a:ext cx="685800" cy="609600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11"/>
          <p:cNvGrpSpPr/>
          <p:nvPr/>
        </p:nvGrpSpPr>
        <p:grpSpPr>
          <a:xfrm>
            <a:off x="5486400" y="2209800"/>
            <a:ext cx="1219200" cy="1880175"/>
            <a:chOff x="4114800" y="4267200"/>
            <a:chExt cx="1219200" cy="1880175"/>
          </a:xfrm>
          <a:solidFill>
            <a:schemeClr val="bg1">
              <a:lumMod val="50000"/>
            </a:schemeClr>
          </a:solidFill>
        </p:grpSpPr>
        <p:sp>
          <p:nvSpPr>
            <p:cNvPr id="102" name="TextBox 101"/>
            <p:cNvSpPr txBox="1"/>
            <p:nvPr/>
          </p:nvSpPr>
          <p:spPr>
            <a:xfrm>
              <a:off x="4114800" y="5562600"/>
              <a:ext cx="1219200" cy="5847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Encryption Key</a:t>
              </a:r>
              <a:endParaRPr lang="en-US" dirty="0"/>
            </a:p>
          </p:txBody>
        </p:sp>
        <p:grpSp>
          <p:nvGrpSpPr>
            <p:cNvPr id="19" name="Group 110"/>
            <p:cNvGrpSpPr/>
            <p:nvPr/>
          </p:nvGrpSpPr>
          <p:grpSpPr>
            <a:xfrm>
              <a:off x="4267200" y="4267200"/>
              <a:ext cx="762000" cy="1219200"/>
              <a:chOff x="4267200" y="4267200"/>
              <a:chExt cx="762000" cy="1219200"/>
            </a:xfrm>
            <a:grpFill/>
          </p:grpSpPr>
          <p:grpSp>
            <p:nvGrpSpPr>
              <p:cNvPr id="20" name="Group 106"/>
              <p:cNvGrpSpPr/>
              <p:nvPr/>
            </p:nvGrpSpPr>
            <p:grpSpPr>
              <a:xfrm>
                <a:off x="4267200" y="4267200"/>
                <a:ext cx="762000" cy="1219200"/>
                <a:chOff x="4267200" y="4267200"/>
                <a:chExt cx="762000" cy="1219200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4267200" y="4267200"/>
                  <a:ext cx="762000" cy="6096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559300" y="4876800"/>
                  <a:ext cx="228600" cy="6096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Rectangle 107"/>
              <p:cNvSpPr/>
              <p:nvPr/>
            </p:nvSpPr>
            <p:spPr>
              <a:xfrm>
                <a:off x="4800600" y="5105400"/>
                <a:ext cx="76200" cy="76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00600" y="5232400"/>
                <a:ext cx="228600" cy="76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800600" y="5359400"/>
                <a:ext cx="152400" cy="508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3" name="Picture 19"/>
          <p:cNvPicPr>
            <a:picLocks noChangeAspect="1" noChangeArrowheads="1"/>
          </p:cNvPicPr>
          <p:nvPr/>
        </p:nvPicPr>
        <p:blipFill>
          <a:blip r:embed="rId7" cstate="print"/>
          <a:srcRect b="47995"/>
          <a:stretch>
            <a:fillRect/>
          </a:stretch>
        </p:blipFill>
        <p:spPr bwMode="auto">
          <a:xfrm>
            <a:off x="1600200" y="2362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" name="Picture 19"/>
          <p:cNvPicPr>
            <a:picLocks noChangeAspect="1" noChangeArrowheads="1"/>
          </p:cNvPicPr>
          <p:nvPr/>
        </p:nvPicPr>
        <p:blipFill>
          <a:blip r:embed="rId7" cstate="print"/>
          <a:srcRect t="52005"/>
          <a:stretch>
            <a:fillRect/>
          </a:stretch>
        </p:blipFill>
        <p:spPr bwMode="auto">
          <a:xfrm>
            <a:off x="1600200" y="2971800"/>
            <a:ext cx="990600" cy="5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" name="TextBox 114"/>
          <p:cNvSpPr txBox="1"/>
          <p:nvPr/>
        </p:nvSpPr>
        <p:spPr>
          <a:xfrm>
            <a:off x="533400" y="21336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Divide encrypted values into two equal parts</a:t>
            </a:r>
            <a:endParaRPr lang="en-US" dirty="0"/>
          </a:p>
        </p:txBody>
      </p:sp>
      <p:pic>
        <p:nvPicPr>
          <p:cNvPr id="3604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733800"/>
            <a:ext cx="1009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300" y="3727450"/>
            <a:ext cx="1009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" name="TextBox 116"/>
          <p:cNvSpPr txBox="1"/>
          <p:nvPr/>
        </p:nvSpPr>
        <p:spPr>
          <a:xfrm>
            <a:off x="4572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bit =0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667000" y="3124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Else if bit =1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33400" y="25146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 message bits 0 and 1</a:t>
            </a:r>
            <a:endParaRPr lang="en-US" dirty="0"/>
          </a:p>
        </p:txBody>
      </p:sp>
      <p:cxnSp>
        <p:nvCxnSpPr>
          <p:cNvPr id="121" name="Straight Arrow Connector 120"/>
          <p:cNvCxnSpPr/>
          <p:nvPr/>
        </p:nvCxnSpPr>
        <p:spPr>
          <a:xfrm rot="10800000" flipV="1">
            <a:off x="1066800" y="2895599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28600" y="4343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Flip 3 LSBs</a:t>
            </a:r>
            <a:endParaRPr lang="en-US" dirty="0"/>
          </a:p>
        </p:txBody>
      </p:sp>
      <p:cxnSp>
        <p:nvCxnSpPr>
          <p:cNvPr id="124" name="Straight Arrow Connector 123"/>
          <p:cNvCxnSpPr/>
          <p:nvPr/>
        </p:nvCxnSpPr>
        <p:spPr>
          <a:xfrm rot="16200000" flipH="1">
            <a:off x="2133600" y="28194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438400" y="4343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Flip 3 LSBs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657600" y="3657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block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239000" y="41445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 Image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7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31823 0.1409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6259"/>
                                        </p:tgtEl>
                                      </p:cBhvr>
                                      <p:by x="340000" y="3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584 0.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0416 0.1145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03" grpId="0" animBg="1"/>
      <p:bldP spid="103" grpId="1" animBg="1"/>
      <p:bldP spid="104" grpId="0" animBg="1"/>
      <p:bldP spid="104" grpId="1" animBg="1"/>
      <p:bldP spid="115" grpId="0"/>
      <p:bldP spid="117" grpId="0"/>
      <p:bldP spid="119" grpId="0"/>
      <p:bldP spid="122" grpId="0"/>
      <p:bldP spid="126" grpId="0"/>
      <p:bldP spid="72" grpId="0"/>
      <p:bldP spid="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Distortion Based Steganographic Schemes</a:t>
                </a:r>
              </a:p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(First Distortions Then Embedding)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30802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XII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4F56-061E-4D4C-9DD3-8943FB90765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38400"/>
            <a:ext cx="10016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01"/>
          <p:cNvGrpSpPr/>
          <p:nvPr/>
        </p:nvGrpSpPr>
        <p:grpSpPr>
          <a:xfrm>
            <a:off x="3352800" y="2438400"/>
            <a:ext cx="1447800" cy="1727775"/>
            <a:chOff x="6858000" y="1828800"/>
            <a:chExt cx="1447800" cy="1727775"/>
          </a:xfrm>
        </p:grpSpPr>
        <p:pic>
          <p:nvPicPr>
            <p:cNvPr id="100" name="Picture 1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934200" y="1828800"/>
              <a:ext cx="990600" cy="1172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" name="TextBox 100"/>
            <p:cNvSpPr txBox="1"/>
            <p:nvPr/>
          </p:nvSpPr>
          <p:spPr>
            <a:xfrm>
              <a:off x="6858000" y="29718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Encrypted block</a:t>
              </a:r>
              <a:endParaRPr lang="en-US" b="1" dirty="0"/>
            </a:p>
          </p:txBody>
        </p:sp>
      </p:grpSp>
      <p:sp>
        <p:nvSpPr>
          <p:cNvPr id="98" name="TextBox 21"/>
          <p:cNvSpPr txBox="1">
            <a:spLocks noChangeArrowheads="1"/>
          </p:cNvSpPr>
          <p:nvPr/>
        </p:nvSpPr>
        <p:spPr bwMode="auto">
          <a:xfrm>
            <a:off x="381000" y="12192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Image encryption and 4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LSB replacement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(Zhang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2014)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3400" y="17950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Encrypt the image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6705600" y="2667000"/>
            <a:ext cx="762000" cy="76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104" name="Equal 103"/>
          <p:cNvSpPr/>
          <p:nvPr/>
        </p:nvSpPr>
        <p:spPr>
          <a:xfrm>
            <a:off x="4495800" y="2743200"/>
            <a:ext cx="685800" cy="609600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111"/>
          <p:cNvGrpSpPr/>
          <p:nvPr/>
        </p:nvGrpSpPr>
        <p:grpSpPr>
          <a:xfrm>
            <a:off x="7315200" y="2286000"/>
            <a:ext cx="1219200" cy="1880175"/>
            <a:chOff x="4114800" y="4267200"/>
            <a:chExt cx="1219200" cy="1880175"/>
          </a:xfrm>
          <a:solidFill>
            <a:schemeClr val="bg1">
              <a:lumMod val="50000"/>
            </a:schemeClr>
          </a:solidFill>
        </p:grpSpPr>
        <p:sp>
          <p:nvSpPr>
            <p:cNvPr id="102" name="TextBox 101"/>
            <p:cNvSpPr txBox="1"/>
            <p:nvPr/>
          </p:nvSpPr>
          <p:spPr>
            <a:xfrm>
              <a:off x="4114800" y="5562600"/>
              <a:ext cx="1219200" cy="5847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Encryption Key</a:t>
              </a:r>
              <a:endParaRPr lang="en-US" dirty="0"/>
            </a:p>
          </p:txBody>
        </p:sp>
        <p:grpSp>
          <p:nvGrpSpPr>
            <p:cNvPr id="7" name="Group 110"/>
            <p:cNvGrpSpPr/>
            <p:nvPr/>
          </p:nvGrpSpPr>
          <p:grpSpPr>
            <a:xfrm>
              <a:off x="4267200" y="4267200"/>
              <a:ext cx="762000" cy="1219200"/>
              <a:chOff x="4267200" y="4267200"/>
              <a:chExt cx="762000" cy="1219200"/>
            </a:xfrm>
            <a:grpFill/>
          </p:grpSpPr>
          <p:grpSp>
            <p:nvGrpSpPr>
              <p:cNvPr id="8" name="Group 106"/>
              <p:cNvGrpSpPr/>
              <p:nvPr/>
            </p:nvGrpSpPr>
            <p:grpSpPr>
              <a:xfrm>
                <a:off x="4267200" y="4267200"/>
                <a:ext cx="762000" cy="1219200"/>
                <a:chOff x="4267200" y="4267200"/>
                <a:chExt cx="762000" cy="1219200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4267200" y="4267200"/>
                  <a:ext cx="762000" cy="6096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559300" y="4876800"/>
                  <a:ext cx="228600" cy="6096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Rectangle 107"/>
              <p:cNvSpPr/>
              <p:nvPr/>
            </p:nvSpPr>
            <p:spPr>
              <a:xfrm>
                <a:off x="4800600" y="5105400"/>
                <a:ext cx="76200" cy="76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800600" y="5232400"/>
                <a:ext cx="228600" cy="76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800600" y="5359400"/>
                <a:ext cx="152400" cy="508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533400" y="2133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Divide encrypted values into black and white parts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1219200" y="59098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C00000"/>
                </a:solidFill>
              </a:rPr>
              <a:t> 50% of image data does not accept message bits (the black pixels only).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72" name="Picture 2" descr="E:\Reviewed Papers\X Zhang Encrypt2014_Page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3352800"/>
            <a:ext cx="1143001" cy="1219200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>
            <a:stCxn id="100" idx="1"/>
          </p:cNvCxnSpPr>
          <p:nvPr/>
        </p:nvCxnSpPr>
        <p:spPr>
          <a:xfrm flipH="1">
            <a:off x="2057400" y="3024502"/>
            <a:ext cx="1371600" cy="3282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432560" y="3429000"/>
            <a:ext cx="100584" cy="10058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4038600" y="4267200"/>
          <a:ext cx="2125980" cy="192786"/>
        </p:xfrm>
        <a:graphic>
          <a:graphicData uri="http://schemas.openxmlformats.org/drawingml/2006/table">
            <a:tbl>
              <a:tblPr/>
              <a:tblGrid>
                <a:gridCol w="240030"/>
                <a:gridCol w="228600"/>
                <a:gridCol w="228600"/>
                <a:gridCol w="285750"/>
                <a:gridCol w="285750"/>
                <a:gridCol w="285750"/>
                <a:gridCol w="285750"/>
                <a:gridCol w="2857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2286000" y="4648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Collect 4</a:t>
            </a:r>
            <a:r>
              <a:rPr lang="en-US" baseline="30000" dirty="0" smtClean="0"/>
              <a:t>th</a:t>
            </a:r>
            <a:r>
              <a:rPr lang="en-US" dirty="0" smtClean="0"/>
              <a:t> LSB of white pixel.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86000" y="522404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Compress and concatenate these with data.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286000" y="5528846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Embed these compressed data into 4</a:t>
            </a:r>
            <a:r>
              <a:rPr lang="en-US" baseline="30000" dirty="0" smtClean="0"/>
              <a:t>th</a:t>
            </a:r>
            <a:r>
              <a:rPr lang="en-US" dirty="0" smtClean="0"/>
              <a:t> LSBs of white pixels. 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038600" y="4419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Convert to binary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3581400" y="43434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4046220" y="4267200"/>
          <a:ext cx="2125980" cy="192786"/>
        </p:xfrm>
        <a:graphic>
          <a:graphicData uri="http://schemas.openxmlformats.org/drawingml/2006/table">
            <a:tbl>
              <a:tblPr/>
              <a:tblGrid>
                <a:gridCol w="240030"/>
                <a:gridCol w="228600"/>
                <a:gridCol w="228600"/>
                <a:gridCol w="285750"/>
                <a:gridCol w="285750"/>
                <a:gridCol w="285750"/>
                <a:gridCol w="285750"/>
                <a:gridCol w="2857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33400" y="25908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Separate white pixels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029200" y="4254500"/>
            <a:ext cx="304800" cy="15544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24000" y="3873500"/>
            <a:ext cx="304800" cy="15544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828800" y="3873500"/>
            <a:ext cx="304800" cy="15544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133600" y="3873500"/>
            <a:ext cx="304800" cy="15544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680200" y="4889500"/>
            <a:ext cx="1854200" cy="282448"/>
            <a:chOff x="6680200" y="4889500"/>
            <a:chExt cx="1854200" cy="282448"/>
          </a:xfrm>
        </p:grpSpPr>
        <p:sp>
          <p:nvSpPr>
            <p:cNvPr id="48" name="Down Arrow 47"/>
            <p:cNvSpPr/>
            <p:nvPr/>
          </p:nvSpPr>
          <p:spPr>
            <a:xfrm>
              <a:off x="8077200" y="4889500"/>
              <a:ext cx="152400" cy="9144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680200" y="5016500"/>
              <a:ext cx="1854200" cy="155448"/>
              <a:chOff x="6680200" y="5016500"/>
              <a:chExt cx="1854200" cy="15544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912100" y="5016500"/>
                <a:ext cx="622300" cy="155448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LSBs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680200" y="5016500"/>
                <a:ext cx="12192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Data</a:t>
                </a:r>
                <a:endParaRPr lang="en-US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7467600" y="4875783"/>
            <a:ext cx="1219200" cy="128016"/>
            <a:chOff x="7467600" y="4875783"/>
            <a:chExt cx="1219200" cy="128016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7467600" y="4876800"/>
              <a:ext cx="411480" cy="1097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 flipV="1">
              <a:off x="8513064" y="4875783"/>
              <a:ext cx="173736" cy="128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rot="10800000">
            <a:off x="5181600" y="4419600"/>
            <a:ext cx="24384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81600" y="3623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 Image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86000" y="49192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Collect all 4</a:t>
            </a:r>
            <a:r>
              <a:rPr lang="en-US" baseline="30000" dirty="0" smtClean="0"/>
              <a:t>th</a:t>
            </a:r>
            <a:r>
              <a:rPr lang="en-US" dirty="0" smtClean="0"/>
              <a:t> LSBs of white pixels.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2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13333 " pathEditMode="relative" ptsTypes="AA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6666 0.0666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8334 0.1222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6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68333 0.1222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6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68333 0.12222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 animBg="1"/>
      <p:bldP spid="104" grpId="0" animBg="1"/>
      <p:bldP spid="115" grpId="0"/>
      <p:bldP spid="130" grpId="0"/>
      <p:bldP spid="76" grpId="0" animBg="1"/>
      <p:bldP spid="76" grpId="1" animBg="1"/>
      <p:bldP spid="76" grpId="2" animBg="1"/>
      <p:bldP spid="78" grpId="0"/>
      <p:bldP spid="79" grpId="0"/>
      <p:bldP spid="80" grpId="0"/>
      <p:bldP spid="82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Contributions of the Thesis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5309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7848600" y="152400"/>
            <a:ext cx="12192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Contributions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2B192-52F7-4BD6-9D57-6471160460D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52400" y="1143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1800" u="sng" dirty="0" smtClean="0"/>
              <a:t> Thesis Approaches</a:t>
            </a:r>
            <a:endParaRPr lang="en-US" sz="1800" u="sng" dirty="0"/>
          </a:p>
        </p:txBody>
      </p:sp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oup 65"/>
          <p:cNvGrpSpPr/>
          <p:nvPr/>
        </p:nvGrpSpPr>
        <p:grpSpPr>
          <a:xfrm>
            <a:off x="381000" y="6550223"/>
            <a:ext cx="8458200" cy="553998"/>
            <a:chOff x="1447800" y="152400"/>
            <a:chExt cx="8458200" cy="553998"/>
          </a:xfrm>
        </p:grpSpPr>
        <p:sp>
          <p:nvSpPr>
            <p:cNvPr id="67" name="TextBox 66"/>
            <p:cNvSpPr txBox="1"/>
            <p:nvPr/>
          </p:nvSpPr>
          <p:spPr>
            <a:xfrm>
              <a:off x="144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Overview 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1524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Literature Review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57800" y="152400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Contributions</a:t>
              </a:r>
              <a:r>
                <a:rPr lang="en-US" sz="1400" dirty="0" smtClean="0">
                  <a:solidFill>
                    <a:schemeClr val="bg1"/>
                  </a:solidFill>
                </a:rPr>
                <a:t> 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866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Proposals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610600" y="152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Conclusion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05000"/>
            <a:ext cx="144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743200" y="1600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the existing works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52800" y="21336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 their motivations towards their achievements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33800" y="2667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their limitations, put criticisms and provide guidelines as a solutions of these limitations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62400" y="3352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models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7000" y="3581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39286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numerical analysis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4495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experiment and analyze the results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33800" y="4953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Publish seven articles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52800" y="54526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thesis book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19400" y="5791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 presentation slides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636520" y="1828800"/>
            <a:ext cx="182880" cy="2743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200400" y="2286000"/>
            <a:ext cx="228600" cy="211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05200" y="2895600"/>
            <a:ext cx="3048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6" idx="1"/>
          </p:cNvCxnSpPr>
          <p:nvPr/>
        </p:nvCxnSpPr>
        <p:spPr>
          <a:xfrm>
            <a:off x="3657600" y="3522077"/>
            <a:ext cx="30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7600" y="4114800"/>
            <a:ext cx="381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81400" y="4572000"/>
            <a:ext cx="38100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52800" y="4953000"/>
            <a:ext cx="3810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8000" y="5317123"/>
            <a:ext cx="304800" cy="2454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3" idx="1"/>
          </p:cNvCxnSpPr>
          <p:nvPr/>
        </p:nvCxnSpPr>
        <p:spPr>
          <a:xfrm>
            <a:off x="2667000" y="5638800"/>
            <a:ext cx="152400" cy="3216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809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152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Contributions of the Thesis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7848600" y="152400"/>
            <a:ext cx="12192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Contributions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B4D51-8EA1-419E-853B-6B3488C4D12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304800" y="1600200"/>
            <a:ext cx="1600200" cy="152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1. </a:t>
            </a:r>
          </a:p>
          <a:p>
            <a:pPr algn="ctr"/>
            <a:r>
              <a:rPr lang="en-US" dirty="0" smtClean="0"/>
              <a:t>Enhancing prediction accuracy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3810000" y="1600200"/>
            <a:ext cx="1600200" cy="152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3. </a:t>
            </a:r>
          </a:p>
          <a:p>
            <a:pPr algn="ctr"/>
            <a:r>
              <a:rPr lang="en-US" dirty="0" smtClean="0"/>
              <a:t>Generating embeddable code for every pixel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2057400" y="1600200"/>
            <a:ext cx="1600200" cy="152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2. </a:t>
            </a:r>
          </a:p>
          <a:p>
            <a:pPr algn="ctr"/>
            <a:r>
              <a:rPr lang="en-US" dirty="0" smtClean="0"/>
              <a:t>Embedding for multi times in multi layer schemes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76200" y="1143000"/>
            <a:ext cx="50292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The thesis improves embedding performance by</a:t>
            </a:r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5562600" y="1600200"/>
            <a:ext cx="1600200" cy="152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4. </a:t>
            </a:r>
          </a:p>
          <a:p>
            <a:pPr algn="ctr"/>
            <a:r>
              <a:rPr lang="en-US" dirty="0" smtClean="0"/>
              <a:t>Applying prediction process in the image distortion based schemes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7315200" y="1600200"/>
            <a:ext cx="1600200" cy="152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5. </a:t>
            </a:r>
          </a:p>
          <a:p>
            <a:pPr algn="ctr"/>
            <a:r>
              <a:rPr lang="en-US" dirty="0" smtClean="0"/>
              <a:t>Embedding 8 bits per pixel in the distortion based schemes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762000" y="3225800"/>
            <a:ext cx="8077200" cy="3354765"/>
            <a:chOff x="762000" y="3578423"/>
            <a:chExt cx="8077200" cy="3354765"/>
          </a:xfrm>
        </p:grpSpPr>
        <p:sp>
          <p:nvSpPr>
            <p:cNvPr id="17" name="TextBox 16"/>
            <p:cNvSpPr txBox="1"/>
            <p:nvPr/>
          </p:nvSpPr>
          <p:spPr>
            <a:xfrm>
              <a:off x="1143000" y="3886200"/>
              <a:ext cx="76962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AU" sz="1200" dirty="0" smtClean="0"/>
                <a:t>Kamal A. H. M. and Islam M. M., “Capacity improvement of reversible data hiding scheme through better prediction and double cycle embedding process”, in </a:t>
              </a:r>
              <a:r>
                <a:rPr lang="en-AU" sz="1200" b="1" i="1" dirty="0" smtClean="0"/>
                <a:t>Proceedings of IEEE International Conference on Advance Networks and Telecommunication Systems </a:t>
              </a:r>
              <a:r>
                <a:rPr lang="en-AU" sz="1200" b="1" dirty="0" smtClean="0"/>
                <a:t>(ANTS)</a:t>
              </a:r>
              <a:r>
                <a:rPr lang="en-AU" sz="1200" i="1" dirty="0" smtClean="0"/>
                <a:t>, </a:t>
              </a:r>
              <a:r>
                <a:rPr lang="en-AU" sz="1200" dirty="0" smtClean="0"/>
                <a:t>Kolkata, India, 16-18 December</a:t>
              </a:r>
              <a:r>
                <a:rPr lang="en-AU" sz="1200" i="1" dirty="0" smtClean="0"/>
                <a:t> </a:t>
              </a:r>
              <a:r>
                <a:rPr lang="en-AU" sz="1200" dirty="0" smtClean="0"/>
                <a:t>2015.</a:t>
              </a:r>
            </a:p>
            <a:p>
              <a:pPr algn="just"/>
              <a:r>
                <a:rPr lang="en-AU" sz="1200" dirty="0" smtClean="0"/>
                <a:t>Kamal A. H. M. and Islam M. M., "Enhancing embedding capacity and stego image quality by employing multi predictors", </a:t>
              </a:r>
              <a:r>
                <a:rPr lang="en-AU" sz="1200" b="1" i="1" dirty="0" smtClean="0"/>
                <a:t>Journal of Information Security and Applications</a:t>
              </a:r>
              <a:r>
                <a:rPr lang="en-AU" sz="1200" dirty="0" smtClean="0"/>
                <a:t>, 32: 59-74, February 2017.</a:t>
              </a:r>
            </a:p>
            <a:p>
              <a:pPr lvl="0" algn="just"/>
              <a:r>
                <a:rPr lang="en-AU" sz="1200" dirty="0" smtClean="0"/>
                <a:t>Kamal A. H. M. and Islam M. M., "Boosting up the data hiding rate multi cycle embedment process", </a:t>
              </a:r>
              <a:r>
                <a:rPr lang="en-AU" sz="1200" b="1" i="1" dirty="0" smtClean="0"/>
                <a:t>Journal of Visual Communication and Image Representation</a:t>
              </a:r>
              <a:r>
                <a:rPr lang="en-AU" sz="1200" b="1" dirty="0" smtClean="0"/>
                <a:t>,</a:t>
              </a:r>
              <a:r>
                <a:rPr lang="en-AU" sz="1200" dirty="0" smtClean="0"/>
                <a:t> 40: 574-588, July 2016.</a:t>
              </a:r>
            </a:p>
            <a:p>
              <a:pPr algn="just"/>
              <a:r>
                <a:rPr lang="en-AU" sz="1200" dirty="0" smtClean="0"/>
                <a:t>Kamal A. H. M. and Islam M. M., "Enhancing the performance of the data embedment process through encoding errors", </a:t>
              </a:r>
              <a:r>
                <a:rPr lang="en-AU" sz="1200" b="1" i="1" dirty="0" smtClean="0"/>
                <a:t>Journal of Electronics</a:t>
              </a:r>
              <a:r>
                <a:rPr lang="en-AU" sz="1200" dirty="0" smtClean="0"/>
                <a:t>, 5(4): 79-95, November 2016.</a:t>
              </a:r>
            </a:p>
            <a:p>
              <a:pPr lvl="0" algn="just"/>
              <a:r>
                <a:rPr lang="en-AU" sz="1200" dirty="0" smtClean="0"/>
                <a:t>Kamal A. H. M. and Islam M. M., “Enhancing the embedding payload by handling the affair of association and mapping of block pixels through prediction errors histogram”, in</a:t>
              </a:r>
              <a:r>
                <a:rPr lang="en-AU" sz="1200" i="1" dirty="0" smtClean="0"/>
                <a:t> </a:t>
              </a:r>
              <a:r>
                <a:rPr lang="en-AU" sz="1200" b="1" i="1" dirty="0" smtClean="0"/>
                <a:t>Proceedings of International Conference on Networks Systems and Security </a:t>
              </a:r>
              <a:r>
                <a:rPr lang="en-AU" sz="1200" b="1" dirty="0" smtClean="0"/>
                <a:t>(</a:t>
              </a:r>
              <a:r>
                <a:rPr lang="en-AU" sz="1200" b="1" dirty="0" err="1" smtClean="0"/>
                <a:t>NSysS</a:t>
              </a:r>
              <a:r>
                <a:rPr lang="en-AU" sz="1200" b="1" dirty="0" smtClean="0"/>
                <a:t>)</a:t>
              </a:r>
              <a:r>
                <a:rPr lang="en-AU" sz="1200" i="1" dirty="0" smtClean="0"/>
                <a:t>, </a:t>
              </a:r>
              <a:r>
                <a:rPr lang="en-AU" sz="1200" dirty="0" smtClean="0"/>
                <a:t>BUET, Dhaka,</a:t>
              </a:r>
              <a:r>
                <a:rPr lang="en-AU" sz="1200" i="1" dirty="0" smtClean="0"/>
                <a:t> </a:t>
              </a:r>
              <a:r>
                <a:rPr lang="en-AU" sz="1200" dirty="0" smtClean="0"/>
                <a:t>5-8 January, 2016.</a:t>
              </a:r>
            </a:p>
            <a:p>
              <a:pPr lvl="0" algn="just"/>
              <a:r>
                <a:rPr lang="en-AU" sz="1200" dirty="0" err="1" smtClean="0"/>
                <a:t>Habiba</a:t>
              </a:r>
              <a:r>
                <a:rPr lang="en-AU" sz="1200" dirty="0" smtClean="0"/>
                <a:t> S., Kamal A. H. M. and Islam M. M., "Enhancing the robustness of visual degradation based HAM reversible data hiding", </a:t>
              </a:r>
              <a:r>
                <a:rPr lang="en-AU" sz="1200" b="1" i="1" dirty="0" smtClean="0"/>
                <a:t>Journal of Computer Science</a:t>
              </a:r>
              <a:r>
                <a:rPr lang="en-AU" sz="1200" dirty="0" smtClean="0"/>
                <a:t>, 12(2): 88-97, March 2016.</a:t>
              </a:r>
            </a:p>
            <a:p>
              <a:pPr lvl="0" algn="just"/>
              <a:r>
                <a:rPr lang="en-AU" sz="1200" dirty="0" smtClean="0"/>
                <a:t>Kamal A. H. M. and Islam M. M., "Facilitating and securing offline e-medicine service through image steganography", </a:t>
              </a:r>
              <a:r>
                <a:rPr lang="en-AU" sz="1200" b="1" i="1" dirty="0" smtClean="0"/>
                <a:t>Healthcare Technology Letters,</a:t>
              </a:r>
              <a:r>
                <a:rPr lang="en-AU" sz="1200" dirty="0" smtClean="0"/>
                <a:t> 1(2): 74-79, June 2014.</a:t>
              </a:r>
              <a:endParaRPr lang="en-US" sz="12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3886200"/>
              <a:ext cx="381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smtClean="0"/>
                <a:t>[1]</a:t>
              </a:r>
            </a:p>
            <a:p>
              <a:pPr algn="just"/>
              <a:endParaRPr lang="en-US" sz="1200" dirty="0" smtClean="0"/>
            </a:p>
            <a:p>
              <a:pPr algn="just"/>
              <a:endParaRPr lang="en-US" sz="1200" dirty="0" smtClean="0"/>
            </a:p>
            <a:p>
              <a:pPr algn="just"/>
              <a:r>
                <a:rPr lang="en-US" sz="1200" dirty="0" smtClean="0"/>
                <a:t>[2]</a:t>
              </a:r>
            </a:p>
            <a:p>
              <a:pPr algn="just"/>
              <a:endParaRPr lang="en-US" sz="1200" dirty="0" smtClean="0"/>
            </a:p>
            <a:p>
              <a:pPr algn="just"/>
              <a:r>
                <a:rPr lang="en-US" sz="1200" dirty="0" smtClean="0"/>
                <a:t>[3]</a:t>
              </a:r>
            </a:p>
            <a:p>
              <a:pPr algn="just"/>
              <a:endParaRPr lang="en-US" sz="1200" dirty="0" smtClean="0"/>
            </a:p>
            <a:p>
              <a:pPr algn="just"/>
              <a:r>
                <a:rPr lang="en-US" sz="1200" dirty="0" smtClean="0"/>
                <a:t>[4]</a:t>
              </a:r>
            </a:p>
            <a:p>
              <a:pPr algn="just"/>
              <a:endParaRPr lang="en-US" sz="1200" dirty="0" smtClean="0"/>
            </a:p>
            <a:p>
              <a:pPr algn="just"/>
              <a:r>
                <a:rPr lang="en-US" sz="1200" dirty="0" smtClean="0"/>
                <a:t>[5]</a:t>
              </a:r>
            </a:p>
            <a:p>
              <a:pPr algn="just"/>
              <a:endParaRPr lang="en-US" sz="1200" dirty="0" smtClean="0"/>
            </a:p>
            <a:p>
              <a:pPr algn="just"/>
              <a:endParaRPr lang="en-US" sz="1200" dirty="0" smtClean="0"/>
            </a:p>
            <a:p>
              <a:pPr algn="just"/>
              <a:r>
                <a:rPr lang="en-US" sz="1200" dirty="0" smtClean="0"/>
                <a:t>[6]</a:t>
              </a:r>
            </a:p>
            <a:p>
              <a:pPr algn="just"/>
              <a:endParaRPr lang="en-US" sz="1200" dirty="0" smtClean="0"/>
            </a:p>
            <a:p>
              <a:pPr algn="just"/>
              <a:r>
                <a:rPr lang="en-US" sz="1200" dirty="0" smtClean="0"/>
                <a:t>[7]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3578423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Publications:</a:t>
              </a:r>
              <a:endParaRPr lang="en-US" sz="1400" dirty="0"/>
            </a:p>
          </p:txBody>
        </p:sp>
      </p:grpSp>
      <p:grpSp>
        <p:nvGrpSpPr>
          <p:cNvPr id="20" name="Group 65"/>
          <p:cNvGrpSpPr/>
          <p:nvPr/>
        </p:nvGrpSpPr>
        <p:grpSpPr>
          <a:xfrm>
            <a:off x="381000" y="6550223"/>
            <a:ext cx="8458200" cy="553998"/>
            <a:chOff x="1447800" y="152400"/>
            <a:chExt cx="8458200" cy="553998"/>
          </a:xfrm>
        </p:grpSpPr>
        <p:sp>
          <p:nvSpPr>
            <p:cNvPr id="21" name="TextBox 20"/>
            <p:cNvSpPr txBox="1"/>
            <p:nvPr/>
          </p:nvSpPr>
          <p:spPr>
            <a:xfrm>
              <a:off x="144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Overview 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0" y="1524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Literature Review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7800" y="152400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Contributions</a:t>
              </a:r>
              <a:r>
                <a:rPr lang="en-US" sz="1400" dirty="0" smtClean="0">
                  <a:solidFill>
                    <a:schemeClr val="bg1"/>
                  </a:solidFill>
                </a:rPr>
                <a:t> 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866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Proposals  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10600" y="152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Conclusion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27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152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</a:rPr>
                  <a:t>Steganography: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Functionality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B4D51-8EA1-419E-853B-6B3488C4D1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4" name="Group 117"/>
          <p:cNvGrpSpPr/>
          <p:nvPr/>
        </p:nvGrpSpPr>
        <p:grpSpPr>
          <a:xfrm>
            <a:off x="304800" y="2362200"/>
            <a:ext cx="4267200" cy="3657600"/>
            <a:chOff x="304800" y="1752600"/>
            <a:chExt cx="4267200" cy="3657600"/>
          </a:xfrm>
        </p:grpSpPr>
        <p:sp>
          <p:nvSpPr>
            <p:cNvPr id="57" name="Rounded Rectangle 56"/>
            <p:cNvSpPr/>
            <p:nvPr/>
          </p:nvSpPr>
          <p:spPr>
            <a:xfrm>
              <a:off x="304800" y="1752600"/>
              <a:ext cx="1752600" cy="533400"/>
            </a:xfrm>
            <a:prstGeom prst="roundRect">
              <a:avLst/>
            </a:prstGeom>
            <a:gradFill>
              <a:gsLst>
                <a:gs pos="0">
                  <a:schemeClr val="dk1">
                    <a:tint val="98000"/>
                    <a:shade val="25000"/>
                    <a:satMod val="250000"/>
                  </a:schemeClr>
                </a:gs>
                <a:gs pos="68000">
                  <a:schemeClr val="dk1">
                    <a:tint val="86000"/>
                    <a:satMod val="115000"/>
                  </a:schemeClr>
                </a:gs>
                <a:gs pos="100000">
                  <a:schemeClr val="dk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Sender</a:t>
              </a:r>
              <a:endParaRPr lang="en-US" sz="3200" dirty="0"/>
            </a:p>
          </p:txBody>
        </p:sp>
        <p:grpSp>
          <p:nvGrpSpPr>
            <p:cNvPr id="5" name="Group 96"/>
            <p:cNvGrpSpPr/>
            <p:nvPr/>
          </p:nvGrpSpPr>
          <p:grpSpPr>
            <a:xfrm>
              <a:off x="304800" y="2590800"/>
              <a:ext cx="4267200" cy="2819400"/>
              <a:chOff x="609600" y="2438400"/>
              <a:chExt cx="4267200" cy="28194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609600" y="2438400"/>
                <a:ext cx="12954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Secret </a:t>
                </a:r>
              </a:p>
              <a:p>
                <a:pPr algn="ctr"/>
                <a:r>
                  <a:rPr lang="en-US" dirty="0" smtClean="0"/>
                  <a:t>Message</a:t>
                </a:r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609600" y="3429000"/>
                <a:ext cx="12192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Cover </a:t>
                </a:r>
              </a:p>
              <a:p>
                <a:pPr algn="ctr"/>
                <a:r>
                  <a:rPr lang="en-US" dirty="0" smtClean="0"/>
                  <a:t>Media</a:t>
                </a:r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2133600" y="4572000"/>
                <a:ext cx="12954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Secret </a:t>
                </a:r>
              </a:p>
              <a:p>
                <a:pPr algn="ctr"/>
                <a:r>
                  <a:rPr lang="en-US" dirty="0" smtClean="0"/>
                  <a:t>Key</a:t>
                </a:r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133600" y="3429000"/>
                <a:ext cx="12954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Embedding Algorithm</a:t>
                </a:r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3886200" y="3352800"/>
                <a:ext cx="9906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Stego Media</a:t>
                </a:r>
                <a:endParaRPr lang="en-US" dirty="0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752600" y="3733800"/>
                <a:ext cx="3810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89"/>
              <p:cNvGrpSpPr/>
              <p:nvPr/>
            </p:nvGrpSpPr>
            <p:grpSpPr>
              <a:xfrm>
                <a:off x="1905000" y="2784765"/>
                <a:ext cx="914400" cy="610394"/>
                <a:chOff x="1905000" y="2819400"/>
                <a:chExt cx="914400" cy="610394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905000" y="2819400"/>
                  <a:ext cx="9144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 rot="5400000">
                  <a:off x="2513806" y="3124200"/>
                  <a:ext cx="609600" cy="1588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Arrow Connector 93"/>
              <p:cNvCxnSpPr/>
              <p:nvPr/>
            </p:nvCxnSpPr>
            <p:spPr>
              <a:xfrm rot="5400000" flipH="1" flipV="1">
                <a:off x="2591594" y="4343400"/>
                <a:ext cx="4572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3429000" y="3732212"/>
                <a:ext cx="4572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25"/>
          <p:cNvGrpSpPr/>
          <p:nvPr/>
        </p:nvGrpSpPr>
        <p:grpSpPr>
          <a:xfrm>
            <a:off x="651165" y="1447800"/>
            <a:ext cx="1025235" cy="838200"/>
            <a:chOff x="2999510" y="1676400"/>
            <a:chExt cx="1025235" cy="838200"/>
          </a:xfrm>
        </p:grpSpPr>
        <p:sp>
          <p:nvSpPr>
            <p:cNvPr id="120" name="Rectangle 119"/>
            <p:cNvSpPr/>
            <p:nvPr/>
          </p:nvSpPr>
          <p:spPr>
            <a:xfrm>
              <a:off x="3048000" y="1676400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nual Operation 122"/>
            <p:cNvSpPr/>
            <p:nvPr/>
          </p:nvSpPr>
          <p:spPr>
            <a:xfrm flipV="1">
              <a:off x="2999510" y="2341420"/>
              <a:ext cx="1025235" cy="173180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3466306" y="2324100"/>
              <a:ext cx="76200" cy="1588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26"/>
          <p:cNvGrpSpPr/>
          <p:nvPr/>
        </p:nvGrpSpPr>
        <p:grpSpPr>
          <a:xfrm>
            <a:off x="5451765" y="1295400"/>
            <a:ext cx="1025235" cy="838200"/>
            <a:chOff x="2999510" y="1676400"/>
            <a:chExt cx="1025235" cy="838200"/>
          </a:xfrm>
        </p:grpSpPr>
        <p:sp>
          <p:nvSpPr>
            <p:cNvPr id="128" name="Rectangle 127"/>
            <p:cNvSpPr/>
            <p:nvPr/>
          </p:nvSpPr>
          <p:spPr>
            <a:xfrm>
              <a:off x="3048000" y="1676400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Manual Operation 128"/>
            <p:cNvSpPr/>
            <p:nvPr/>
          </p:nvSpPr>
          <p:spPr>
            <a:xfrm flipV="1">
              <a:off x="2999510" y="2341420"/>
              <a:ext cx="1025235" cy="173180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3466306" y="2324100"/>
              <a:ext cx="76200" cy="1588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52"/>
          <p:cNvGrpSpPr/>
          <p:nvPr/>
        </p:nvGrpSpPr>
        <p:grpSpPr>
          <a:xfrm>
            <a:off x="1573877" y="1204551"/>
            <a:ext cx="3980413" cy="918659"/>
            <a:chOff x="1573877" y="1280751"/>
            <a:chExt cx="3980413" cy="918659"/>
          </a:xfrm>
        </p:grpSpPr>
        <p:cxnSp>
          <p:nvCxnSpPr>
            <p:cNvPr id="132" name="Straight Connector 131"/>
            <p:cNvCxnSpPr>
              <a:stCxn id="123" idx="3"/>
            </p:cNvCxnSpPr>
            <p:nvPr/>
          </p:nvCxnSpPr>
          <p:spPr>
            <a:xfrm flipV="1">
              <a:off x="1573877" y="1295400"/>
              <a:ext cx="635923" cy="90401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38"/>
            <p:cNvGrpSpPr/>
            <p:nvPr/>
          </p:nvGrpSpPr>
          <p:grpSpPr>
            <a:xfrm>
              <a:off x="2133600" y="1295400"/>
              <a:ext cx="228600" cy="700449"/>
              <a:chOff x="2133600" y="1295400"/>
              <a:chExt cx="228600" cy="700449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>
                <a:off x="18669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19431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909259" y="1652155"/>
                <a:ext cx="685800" cy="1588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39"/>
            <p:cNvGrpSpPr/>
            <p:nvPr/>
          </p:nvGrpSpPr>
          <p:grpSpPr>
            <a:xfrm>
              <a:off x="4953000" y="1280751"/>
              <a:ext cx="228600" cy="700449"/>
              <a:chOff x="2133600" y="1295400"/>
              <a:chExt cx="228600" cy="700449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rot="5400000">
                <a:off x="18669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19431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1909259" y="1652155"/>
                <a:ext cx="685800" cy="1588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Straight Connector 144"/>
            <p:cNvCxnSpPr/>
            <p:nvPr/>
          </p:nvCxnSpPr>
          <p:spPr>
            <a:xfrm>
              <a:off x="2209800" y="1371600"/>
              <a:ext cx="914400" cy="158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29" idx="1"/>
            </p:cNvCxnSpPr>
            <p:nvPr/>
          </p:nvCxnSpPr>
          <p:spPr>
            <a:xfrm rot="10800000">
              <a:off x="5105401" y="1295400"/>
              <a:ext cx="448889" cy="75161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0800000">
              <a:off x="4191000" y="1371600"/>
              <a:ext cx="838200" cy="158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00400" y="1371600"/>
              <a:ext cx="914400" cy="158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Freeform 153"/>
          <p:cNvSpPr/>
          <p:nvPr/>
        </p:nvSpPr>
        <p:spPr>
          <a:xfrm>
            <a:off x="2022764" y="1861128"/>
            <a:ext cx="502920" cy="43872"/>
          </a:xfrm>
          <a:custGeom>
            <a:avLst/>
            <a:gdLst>
              <a:gd name="connsiteX0" fmla="*/ 0 w 568036"/>
              <a:gd name="connsiteY0" fmla="*/ 30018 h 43872"/>
              <a:gd name="connsiteX1" fmla="*/ 235527 w 568036"/>
              <a:gd name="connsiteY1" fmla="*/ 2309 h 43872"/>
              <a:gd name="connsiteX2" fmla="*/ 568036 w 568036"/>
              <a:gd name="connsiteY2" fmla="*/ 43872 h 43872"/>
              <a:gd name="connsiteX3" fmla="*/ 568036 w 568036"/>
              <a:gd name="connsiteY3" fmla="*/ 43872 h 4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43872">
                <a:moveTo>
                  <a:pt x="0" y="30018"/>
                </a:moveTo>
                <a:cubicBezTo>
                  <a:pt x="70427" y="15009"/>
                  <a:pt x="140854" y="0"/>
                  <a:pt x="235527" y="2309"/>
                </a:cubicBezTo>
                <a:cubicBezTo>
                  <a:pt x="330200" y="4618"/>
                  <a:pt x="568036" y="43872"/>
                  <a:pt x="568036" y="43872"/>
                </a:cubicBezTo>
                <a:lnTo>
                  <a:pt x="568036" y="438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4876800" y="1828800"/>
            <a:ext cx="502920" cy="43872"/>
          </a:xfrm>
          <a:custGeom>
            <a:avLst/>
            <a:gdLst>
              <a:gd name="connsiteX0" fmla="*/ 0 w 568036"/>
              <a:gd name="connsiteY0" fmla="*/ 30018 h 43872"/>
              <a:gd name="connsiteX1" fmla="*/ 235527 w 568036"/>
              <a:gd name="connsiteY1" fmla="*/ 2309 h 43872"/>
              <a:gd name="connsiteX2" fmla="*/ 568036 w 568036"/>
              <a:gd name="connsiteY2" fmla="*/ 43872 h 43872"/>
              <a:gd name="connsiteX3" fmla="*/ 568036 w 568036"/>
              <a:gd name="connsiteY3" fmla="*/ 43872 h 4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43872">
                <a:moveTo>
                  <a:pt x="0" y="30018"/>
                </a:moveTo>
                <a:cubicBezTo>
                  <a:pt x="70427" y="15009"/>
                  <a:pt x="140854" y="0"/>
                  <a:pt x="235527" y="2309"/>
                </a:cubicBezTo>
                <a:cubicBezTo>
                  <a:pt x="330200" y="4618"/>
                  <a:pt x="568036" y="43872"/>
                  <a:pt x="568036" y="43872"/>
                </a:cubicBezTo>
                <a:lnTo>
                  <a:pt x="568036" y="438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105400" y="2209800"/>
            <a:ext cx="1752600" cy="533400"/>
          </a:xfrm>
          <a:prstGeom prst="roundRect">
            <a:avLst/>
          </a:prstGeom>
          <a:gradFill>
            <a:gsLst>
              <a:gs pos="0">
                <a:schemeClr val="dk1">
                  <a:tint val="98000"/>
                  <a:shade val="25000"/>
                  <a:satMod val="250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Receiver</a:t>
            </a:r>
            <a:endParaRPr lang="en-US" sz="3200" dirty="0"/>
          </a:p>
        </p:txBody>
      </p:sp>
      <p:sp>
        <p:nvSpPr>
          <p:cNvPr id="173" name="Oval 172"/>
          <p:cNvSpPr/>
          <p:nvPr/>
        </p:nvSpPr>
        <p:spPr>
          <a:xfrm>
            <a:off x="1600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2192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22860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2860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1242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6764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057400" y="2463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Hide data into the image by modifying pixels.</a:t>
            </a:r>
            <a:endParaRPr lang="en-US" b="1" dirty="0"/>
          </a:p>
        </p:txBody>
      </p:sp>
      <p:pic>
        <p:nvPicPr>
          <p:cNvPr id="148" name="Picture 147" descr="unShave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953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1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0" y="3352800"/>
            <a:ext cx="590550" cy="7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" name="Picture 1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7000" y="2709376"/>
            <a:ext cx="590550" cy="7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Rectangle 69"/>
          <p:cNvSpPr/>
          <p:nvPr/>
        </p:nvSpPr>
        <p:spPr>
          <a:xfrm>
            <a:off x="533400" y="6172200"/>
            <a:ext cx="25908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Embedment Process</a:t>
            </a:r>
            <a:endParaRPr lang="en-US" sz="20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7391400" y="4953000"/>
            <a:ext cx="14478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Reconstructed Cover Media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6324600" y="4114800"/>
            <a:ext cx="15240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De-Embedding</a:t>
            </a:r>
          </a:p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5257800" y="4953000"/>
            <a:ext cx="1219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 </a:t>
            </a:r>
          </a:p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7467600" y="3124200"/>
            <a:ext cx="1371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Extracted Message</a:t>
            </a:r>
            <a:endParaRPr lang="en-US" dirty="0"/>
          </a:p>
        </p:txBody>
      </p:sp>
      <p:grpSp>
        <p:nvGrpSpPr>
          <p:cNvPr id="13" name="Group 104"/>
          <p:cNvGrpSpPr/>
          <p:nvPr/>
        </p:nvGrpSpPr>
        <p:grpSpPr>
          <a:xfrm>
            <a:off x="6323012" y="3657600"/>
            <a:ext cx="458788" cy="402336"/>
            <a:chOff x="6477000" y="3034939"/>
            <a:chExt cx="382588" cy="402336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477000" y="3048000"/>
              <a:ext cx="381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6657626" y="3235313"/>
              <a:ext cx="40233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05"/>
          <p:cNvGrpSpPr/>
          <p:nvPr/>
        </p:nvGrpSpPr>
        <p:grpSpPr>
          <a:xfrm>
            <a:off x="7848600" y="3810000"/>
            <a:ext cx="382588" cy="471849"/>
            <a:chOff x="6477000" y="2577739"/>
            <a:chExt cx="382588" cy="471849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477000" y="3048000"/>
              <a:ext cx="381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V="1">
              <a:off x="6630194" y="2805545"/>
              <a:ext cx="4572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12"/>
          <p:cNvGrpSpPr/>
          <p:nvPr/>
        </p:nvGrpSpPr>
        <p:grpSpPr>
          <a:xfrm>
            <a:off x="6477000" y="4800600"/>
            <a:ext cx="382588" cy="471849"/>
            <a:chOff x="6477000" y="2577739"/>
            <a:chExt cx="382588" cy="471849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77000" y="3048000"/>
              <a:ext cx="381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6200000" flipV="1">
              <a:off x="6630194" y="2805545"/>
              <a:ext cx="4572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ounded Rectangle 97"/>
          <p:cNvSpPr/>
          <p:nvPr/>
        </p:nvSpPr>
        <p:spPr>
          <a:xfrm>
            <a:off x="5181600" y="3276600"/>
            <a:ext cx="11430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Stego Media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2835434" y="4403566"/>
            <a:ext cx="438912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3124200" y="5651500"/>
            <a:ext cx="1828800" cy="977900"/>
            <a:chOff x="2895600" y="3282635"/>
            <a:chExt cx="1828800" cy="977900"/>
          </a:xfrm>
        </p:grpSpPr>
        <p:grpSp>
          <p:nvGrpSpPr>
            <p:cNvPr id="80" name="Group 34"/>
            <p:cNvGrpSpPr/>
            <p:nvPr/>
          </p:nvGrpSpPr>
          <p:grpSpPr>
            <a:xfrm>
              <a:off x="3048000" y="3352800"/>
              <a:ext cx="1585913" cy="890858"/>
              <a:chOff x="228600" y="4267200"/>
              <a:chExt cx="2114550" cy="1443410"/>
            </a:xfrm>
          </p:grpSpPr>
          <p:pic>
            <p:nvPicPr>
              <p:cNvPr id="84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1447800" y="4269184"/>
                <a:ext cx="895350" cy="1081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8" name="Picture 87" descr="unShavev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4267200"/>
                <a:ext cx="8763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228600" y="5286737"/>
                <a:ext cx="838200" cy="42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Cover</a:t>
                </a:r>
                <a:endParaRPr lang="en-US" sz="11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447801" y="5244103"/>
                <a:ext cx="838200" cy="42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Stego</a:t>
                </a:r>
                <a:endParaRPr lang="en-US" sz="1100" dirty="0"/>
              </a:p>
            </p:txBody>
          </p:sp>
          <p:sp>
            <p:nvSpPr>
              <p:cNvPr id="100" name="Right Arrow 99"/>
              <p:cNvSpPr/>
              <p:nvPr/>
            </p:nvSpPr>
            <p:spPr>
              <a:xfrm>
                <a:off x="1143000" y="4648199"/>
                <a:ext cx="304800" cy="47244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2895600" y="3282635"/>
              <a:ext cx="1828800" cy="9779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49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022E-16 C 0.04184 -0.00833 0.08385 -0.01644 0.10122 0.00532 C 0.11875 0.02708 0.10382 0.11065 0.10434 0.13194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6666 -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093 C 0.02223 -4.44444E-6 0.03108 -0.01527 0.0382 -0.00925 C 0.04532 -0.00324 0.05834 0.02639 0.05174 0.03727 C 0.04514 0.04815 0.01511 0.05556 -0.00121 0.05556 C -0.01753 0.05556 -0.04045 0.047 -0.0467 0.03727 C -0.05295 0.02755 -0.04757 0.00301 -0.03906 -0.003 C -0.03055 -0.00902 -0.00347 0.00186 0.00938 0.00093 Z " pathEditMode="relative" rAng="0" ptsTypes="aaaaaaa">
                                      <p:cBhvr>
                                        <p:cTn id="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5833 -4.44444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0.00208 -0.04768 0.00451 -0.09514 0.06423 -0.11643 C 0.12396 -0.13796 0.30139 -0.14444 0.35902 -0.1287 C 0.41666 -0.11296 0.40139 -0.03889 0.40989 -0.02106 " pathEditMode="relative" rAng="0" ptsTypes="aaaA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3" grpId="1" animBg="1"/>
      <p:bldP spid="173" grpId="2" animBg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95" grpId="0" animBg="1"/>
      <p:bldP spid="95" grpId="1" animBg="1"/>
      <p:bldP spid="95" grpId="2" animBg="1"/>
      <p:bldP spid="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530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2B192-52F7-4BD6-9D57-6471160460D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8600" y="1219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1800" u="sng" dirty="0" smtClean="0"/>
              <a:t> Generating optimal errors from the errors of multiple predictors</a:t>
            </a:r>
            <a:endParaRPr lang="en-US" sz="1800" u="sng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1871246"/>
          <a:ext cx="4449132" cy="350520"/>
        </p:xfrm>
        <a:graphic>
          <a:graphicData uri="http://schemas.openxmlformats.org/drawingml/2006/table">
            <a:tbl>
              <a:tblPr/>
              <a:tblGrid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</a:tblGrid>
              <a:tr h="248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25"/>
          <p:cNvGrpSpPr/>
          <p:nvPr/>
        </p:nvGrpSpPr>
        <p:grpSpPr>
          <a:xfrm>
            <a:off x="1371600" y="2176046"/>
            <a:ext cx="3467100" cy="1633954"/>
            <a:chOff x="1951668" y="2557046"/>
            <a:chExt cx="3467100" cy="1633954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2256468" y="2557046"/>
              <a:ext cx="13081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596318" y="2677696"/>
              <a:ext cx="1295400" cy="1054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04068" y="28026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1200000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P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2368" y="31582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099999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1668" y="37762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94868" y="38524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57800" y="175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Predictors </a:t>
            </a:r>
            <a:r>
              <a:rPr lang="en-US" i="1" dirty="0" smtClean="0"/>
              <a:t>n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predictor at (</a:t>
            </a:r>
            <a:r>
              <a:rPr lang="en-US" dirty="0" err="1" smtClean="0"/>
              <a:t>i,j</a:t>
            </a:r>
            <a:r>
              <a:rPr lang="en-US" dirty="0" smtClean="0"/>
              <a:t>): prediction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k,i,j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37"/>
          <p:cNvGrpSpPr/>
          <p:nvPr/>
        </p:nvGrpSpPr>
        <p:grpSpPr>
          <a:xfrm>
            <a:off x="1219200" y="3733800"/>
            <a:ext cx="3733800" cy="871954"/>
            <a:chOff x="1219200" y="3733800"/>
            <a:chExt cx="3733800" cy="871954"/>
          </a:xfrm>
        </p:grpSpPr>
        <p:sp>
          <p:nvSpPr>
            <p:cNvPr id="31" name="TextBox 30"/>
            <p:cNvSpPr txBox="1"/>
            <p:nvPr/>
          </p:nvSpPr>
          <p:spPr>
            <a:xfrm>
              <a:off x="12192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1,i,j</a:t>
              </a:r>
              <a:r>
                <a:rPr lang="en-US" dirty="0" smtClean="0"/>
                <a:t>=b</a:t>
              </a:r>
              <a:r>
                <a:rPr lang="en-US" baseline="-25000" dirty="0" smtClean="0"/>
                <a:t>i,j</a:t>
              </a:r>
              <a:r>
                <a:rPr lang="en-US" dirty="0" smtClean="0"/>
                <a:t>-p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1258094" y="39997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3999705" y="4075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3528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n,i,j</a:t>
              </a:r>
              <a:r>
                <a:rPr lang="en-US" dirty="0" smtClean="0"/>
                <a:t>=</a:t>
              </a:r>
              <a:r>
                <a:rPr lang="en-US" dirty="0" err="1" smtClean="0"/>
                <a:t>b</a:t>
              </a:r>
              <a:r>
                <a:rPr lang="en-US" baseline="-25000" dirty="0" err="1" smtClean="0"/>
                <a:t>i,j</a:t>
              </a:r>
              <a:r>
                <a:rPr lang="en-US" dirty="0" err="1" smtClean="0"/>
                <a:t>-p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57800" y="2590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Calculate prediction errors for </a:t>
            </a:r>
            <a:r>
              <a:rPr lang="en-US" i="1" dirty="0" smtClean="0"/>
              <a:t>n</a:t>
            </a:r>
          </a:p>
          <a:p>
            <a:r>
              <a:rPr lang="en-US" i="1" dirty="0" smtClean="0"/>
              <a:t>    </a:t>
            </a:r>
            <a:r>
              <a:rPr lang="en-US" dirty="0" smtClean="0"/>
              <a:t>predictors</a:t>
            </a:r>
            <a:endParaRPr lang="en-US" dirty="0"/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52400" y="63246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rgbClr val="009900"/>
                </a:solidFill>
              </a:rPr>
              <a:t>1</a:t>
            </a:r>
            <a:r>
              <a:rPr lang="en-US" sz="1200" b="1" dirty="0" smtClean="0">
                <a:solidFill>
                  <a:srgbClr val="009900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rgbClr val="009900"/>
              </a:solidFill>
            </a:endParaRPr>
          </a:p>
        </p:txBody>
      </p:sp>
      <p:grpSp>
        <p:nvGrpSpPr>
          <p:cNvPr id="7" name="Group 85"/>
          <p:cNvGrpSpPr/>
          <p:nvPr/>
        </p:nvGrpSpPr>
        <p:grpSpPr>
          <a:xfrm>
            <a:off x="2239331" y="2133600"/>
            <a:ext cx="1418269" cy="2159000"/>
            <a:chOff x="2239331" y="2133600"/>
            <a:chExt cx="1418269" cy="2159000"/>
          </a:xfrm>
        </p:grpSpPr>
        <p:grpSp>
          <p:nvGrpSpPr>
            <p:cNvPr id="8" name="Group 27"/>
            <p:cNvGrpSpPr/>
            <p:nvPr/>
          </p:nvGrpSpPr>
          <p:grpSpPr>
            <a:xfrm>
              <a:off x="2239331" y="2133600"/>
              <a:ext cx="1353641" cy="1566446"/>
              <a:chOff x="2819399" y="2514600"/>
              <a:chExt cx="1353641" cy="1566446"/>
            </a:xfrm>
          </p:grpSpPr>
          <p:cxnSp>
            <p:nvCxnSpPr>
              <p:cNvPr id="18" name="Straight Arrow Connector 17"/>
              <p:cNvCxnSpPr>
                <a:endCxn id="24" idx="0"/>
              </p:cNvCxnSpPr>
              <p:nvPr/>
            </p:nvCxnSpPr>
            <p:spPr>
              <a:xfrm>
                <a:off x="3628068" y="2514600"/>
                <a:ext cx="105884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819399" y="3157954"/>
                <a:ext cx="1353641" cy="3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5700000"/>
                  </a:camera>
                  <a:lightRig rig="threePt" dir="t"/>
                </a:scene3d>
              </a:bodyPr>
              <a:lstStyle/>
              <a:p>
                <a:r>
                  <a:rPr lang="en-US" dirty="0" smtClean="0"/>
                  <a:t>Predictor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58836" y="3733800"/>
                <a:ext cx="550232" cy="3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k,i,j</a:t>
                </a:r>
                <a:endParaRPr lang="en-US" dirty="0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>
              <a:off x="3048000" y="3695700"/>
              <a:ext cx="0" cy="365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286000" y="3954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k,i,j</a:t>
              </a:r>
              <a:r>
                <a:rPr lang="en-US" dirty="0" smtClean="0"/>
                <a:t>=</a:t>
              </a:r>
              <a:r>
                <a:rPr lang="en-US" dirty="0" err="1" smtClean="0"/>
                <a:t>b</a:t>
              </a:r>
              <a:r>
                <a:rPr lang="en-US" baseline="-25000" dirty="0" err="1" smtClean="0"/>
                <a:t>i,j</a:t>
              </a:r>
              <a:r>
                <a:rPr lang="en-US" dirty="0" err="1" smtClean="0"/>
                <a:t>-p</a:t>
              </a:r>
              <a:r>
                <a:rPr lang="en-US" baseline="-25000" dirty="0" err="1" smtClean="0"/>
                <a:t>k,i,j</a:t>
              </a:r>
              <a:endParaRPr lang="en-US" dirty="0" smtClean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1000" y="6550223"/>
            <a:ext cx="8458200" cy="338554"/>
            <a:chOff x="1447800" y="152400"/>
            <a:chExt cx="8458200" cy="338554"/>
          </a:xfrm>
        </p:grpSpPr>
        <p:sp>
          <p:nvSpPr>
            <p:cNvPr id="42" name="TextBox 41"/>
            <p:cNvSpPr txBox="1"/>
            <p:nvPr/>
          </p:nvSpPr>
          <p:spPr>
            <a:xfrm>
              <a:off x="144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Overview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8000" y="1524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Literature Review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5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Contributions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86600" y="1524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Proposals     |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610600" y="152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Conclusion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6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530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2B192-52F7-4BD6-9D57-6471160460D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8600" y="1219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1800" u="sng" dirty="0" smtClean="0"/>
              <a:t> Generating optimal errors from the errors of multiple predictors</a:t>
            </a:r>
            <a:endParaRPr lang="en-US" sz="1800" u="sng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1871246"/>
          <a:ext cx="4449132" cy="350520"/>
        </p:xfrm>
        <a:graphic>
          <a:graphicData uri="http://schemas.openxmlformats.org/drawingml/2006/table">
            <a:tbl>
              <a:tblPr/>
              <a:tblGrid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</a:tblGrid>
              <a:tr h="248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25"/>
          <p:cNvGrpSpPr/>
          <p:nvPr/>
        </p:nvGrpSpPr>
        <p:grpSpPr>
          <a:xfrm>
            <a:off x="1371600" y="2176046"/>
            <a:ext cx="3467100" cy="1633954"/>
            <a:chOff x="1951668" y="2557046"/>
            <a:chExt cx="3467100" cy="1633954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2256468" y="2557046"/>
              <a:ext cx="13081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596318" y="2677696"/>
              <a:ext cx="1295400" cy="1054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04068" y="28026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1200000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P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2368" y="31582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099999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1668" y="37762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94868" y="38524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57800" y="175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Predictors </a:t>
            </a:r>
            <a:r>
              <a:rPr lang="en-US" i="1" dirty="0" smtClean="0"/>
              <a:t>n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predictor at (</a:t>
            </a:r>
            <a:r>
              <a:rPr lang="en-US" dirty="0" err="1" smtClean="0"/>
              <a:t>i,j</a:t>
            </a:r>
            <a:r>
              <a:rPr lang="en-US" dirty="0" smtClean="0"/>
              <a:t>): prediction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k,i,j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37"/>
          <p:cNvGrpSpPr/>
          <p:nvPr/>
        </p:nvGrpSpPr>
        <p:grpSpPr>
          <a:xfrm>
            <a:off x="1219200" y="3733800"/>
            <a:ext cx="3733800" cy="871954"/>
            <a:chOff x="1219200" y="3733800"/>
            <a:chExt cx="3733800" cy="871954"/>
          </a:xfrm>
        </p:grpSpPr>
        <p:sp>
          <p:nvSpPr>
            <p:cNvPr id="31" name="TextBox 30"/>
            <p:cNvSpPr txBox="1"/>
            <p:nvPr/>
          </p:nvSpPr>
          <p:spPr>
            <a:xfrm>
              <a:off x="12192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1,i,j</a:t>
              </a:r>
              <a:r>
                <a:rPr lang="en-US" dirty="0" smtClean="0"/>
                <a:t>=b</a:t>
              </a:r>
              <a:r>
                <a:rPr lang="en-US" baseline="-25000" dirty="0" smtClean="0"/>
                <a:t>i,j</a:t>
              </a:r>
              <a:r>
                <a:rPr lang="en-US" dirty="0" smtClean="0"/>
                <a:t>-p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1258094" y="39997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3999705" y="4075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3528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n,i,j</a:t>
              </a:r>
              <a:r>
                <a:rPr lang="en-US" dirty="0" smtClean="0"/>
                <a:t>=</a:t>
              </a:r>
              <a:r>
                <a:rPr lang="en-US" dirty="0" err="1" smtClean="0"/>
                <a:t>b</a:t>
              </a:r>
              <a:r>
                <a:rPr lang="en-US" baseline="-25000" dirty="0" err="1" smtClean="0"/>
                <a:t>i,j</a:t>
              </a:r>
              <a:r>
                <a:rPr lang="en-US" dirty="0" err="1" smtClean="0"/>
                <a:t>-p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57800" y="2590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Calculate prediction errors for </a:t>
            </a:r>
            <a:r>
              <a:rPr lang="en-US" i="1" dirty="0" smtClean="0"/>
              <a:t>n</a:t>
            </a:r>
          </a:p>
          <a:p>
            <a:r>
              <a:rPr lang="en-US" i="1" dirty="0" smtClean="0"/>
              <a:t>    </a:t>
            </a:r>
            <a:r>
              <a:rPr lang="en-US" dirty="0" smtClean="0"/>
              <a:t>predictors</a:t>
            </a: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7" name="Group 85"/>
          <p:cNvGrpSpPr/>
          <p:nvPr/>
        </p:nvGrpSpPr>
        <p:grpSpPr>
          <a:xfrm>
            <a:off x="2239331" y="2133600"/>
            <a:ext cx="1418269" cy="2159000"/>
            <a:chOff x="2239331" y="2133600"/>
            <a:chExt cx="1418269" cy="2159000"/>
          </a:xfrm>
        </p:grpSpPr>
        <p:grpSp>
          <p:nvGrpSpPr>
            <p:cNvPr id="8" name="Group 27"/>
            <p:cNvGrpSpPr/>
            <p:nvPr/>
          </p:nvGrpSpPr>
          <p:grpSpPr>
            <a:xfrm>
              <a:off x="2239331" y="2133600"/>
              <a:ext cx="1353641" cy="1566446"/>
              <a:chOff x="2819399" y="2514600"/>
              <a:chExt cx="1353641" cy="1566446"/>
            </a:xfrm>
          </p:grpSpPr>
          <p:cxnSp>
            <p:nvCxnSpPr>
              <p:cNvPr id="18" name="Straight Arrow Connector 17"/>
              <p:cNvCxnSpPr>
                <a:endCxn id="24" idx="0"/>
              </p:cNvCxnSpPr>
              <p:nvPr/>
            </p:nvCxnSpPr>
            <p:spPr>
              <a:xfrm>
                <a:off x="3628068" y="2514600"/>
                <a:ext cx="105884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819399" y="3157954"/>
                <a:ext cx="1353641" cy="3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5700000"/>
                  </a:camera>
                  <a:lightRig rig="threePt" dir="t"/>
                </a:scene3d>
              </a:bodyPr>
              <a:lstStyle/>
              <a:p>
                <a:r>
                  <a:rPr lang="en-US" dirty="0" smtClean="0"/>
                  <a:t>Predictor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58836" y="3733800"/>
                <a:ext cx="550232" cy="3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k,i,j</a:t>
                </a:r>
                <a:endParaRPr lang="en-US" dirty="0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>
              <a:off x="3048000" y="3695700"/>
              <a:ext cx="0" cy="365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286000" y="3954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k,i,j</a:t>
              </a:r>
              <a:r>
                <a:rPr lang="en-US" dirty="0" smtClean="0"/>
                <a:t>=</a:t>
              </a:r>
              <a:r>
                <a:rPr lang="en-US" dirty="0" err="1" smtClean="0"/>
                <a:t>b</a:t>
              </a:r>
              <a:r>
                <a:rPr lang="en-US" baseline="-25000" dirty="0" err="1" smtClean="0"/>
                <a:t>i,j</a:t>
              </a:r>
              <a:r>
                <a:rPr lang="en-US" dirty="0" err="1" smtClean="0"/>
                <a:t>-p</a:t>
              </a:r>
              <a:r>
                <a:rPr lang="en-US" baseline="-25000" dirty="0" err="1" smtClean="0"/>
                <a:t>k,i,j</a:t>
              </a:r>
              <a:endParaRPr lang="en-US" dirty="0" smtClean="0"/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4775675" y="3810000"/>
            <a:ext cx="4368325" cy="457200"/>
            <a:chOff x="4648200" y="3810000"/>
            <a:chExt cx="4368325" cy="457200"/>
          </a:xfrm>
        </p:grpSpPr>
        <p:sp>
          <p:nvSpPr>
            <p:cNvPr id="46" name="Rectangle 45"/>
            <p:cNvSpPr/>
            <p:nvPr/>
          </p:nvSpPr>
          <p:spPr>
            <a:xfrm>
              <a:off x="4648200" y="3810000"/>
              <a:ext cx="4343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7100" y="3886200"/>
              <a:ext cx="4279425" cy="257908"/>
            </a:xfrm>
            <a:prstGeom prst="rect">
              <a:avLst/>
            </a:prstGeom>
            <a:noFill/>
          </p:spPr>
        </p:pic>
      </p:grpSp>
      <p:sp>
        <p:nvSpPr>
          <p:cNvPr id="49" name="TextBox 48"/>
          <p:cNvSpPr txBox="1"/>
          <p:nvPr/>
        </p:nvSpPr>
        <p:spPr>
          <a:xfrm>
            <a:off x="5638800" y="4724400"/>
            <a:ext cx="19812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err="1" smtClean="0"/>
              <a:t>k,m</a:t>
            </a:r>
            <a:r>
              <a:rPr lang="el-GR" dirty="0" smtClean="0"/>
              <a:t>ϵ</a:t>
            </a:r>
            <a:r>
              <a:rPr lang="en-US" dirty="0" smtClean="0"/>
              <a:t>{-1, 1} and</a:t>
            </a:r>
          </a:p>
          <a:p>
            <a:r>
              <a:rPr lang="en-US" dirty="0" err="1" smtClean="0"/>
              <a:t>B</a:t>
            </a:r>
            <a:r>
              <a:rPr lang="en-US" baseline="-25000" dirty="0" err="1" smtClean="0"/>
              <a:t>k,m</a:t>
            </a:r>
            <a:r>
              <a:rPr lang="el-GR" dirty="0" smtClean="0"/>
              <a:t> ϵ</a:t>
            </a:r>
            <a:r>
              <a:rPr lang="en-US" dirty="0" smtClean="0"/>
              <a:t>{1, 2}</a:t>
            </a:r>
            <a:endParaRPr lang="en-US" dirty="0"/>
          </a:p>
        </p:txBody>
      </p:sp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1875" y="4343400"/>
            <a:ext cx="4199965" cy="289066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257800" y="32004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u="sng" dirty="0" smtClean="0"/>
              <a:t> Generate </a:t>
            </a:r>
            <a:r>
              <a:rPr lang="en-US" i="1" u="sng" dirty="0" smtClean="0"/>
              <a:t>m</a:t>
            </a:r>
            <a:r>
              <a:rPr lang="en-US" u="sng" dirty="0" smtClean="0"/>
              <a:t> Hybrid Errors:</a:t>
            </a:r>
            <a:endParaRPr lang="en-US" u="sng" dirty="0"/>
          </a:p>
        </p:txBody>
      </p:sp>
      <p:grpSp>
        <p:nvGrpSpPr>
          <p:cNvPr id="44" name="Group 43"/>
          <p:cNvGrpSpPr/>
          <p:nvPr/>
        </p:nvGrpSpPr>
        <p:grpSpPr>
          <a:xfrm>
            <a:off x="1295400" y="5257800"/>
            <a:ext cx="4419600" cy="1066800"/>
            <a:chOff x="3657600" y="5791200"/>
            <a:chExt cx="4419600" cy="1066800"/>
          </a:xfrm>
        </p:grpSpPr>
        <p:sp>
          <p:nvSpPr>
            <p:cNvPr id="45" name="TextBox 44"/>
            <p:cNvSpPr txBox="1"/>
            <p:nvPr/>
          </p:nvSpPr>
          <p:spPr>
            <a:xfrm>
              <a:off x="3657600" y="57912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Objective:</a:t>
              </a:r>
              <a:endParaRPr lang="en-US" u="sng" dirty="0"/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4716463" y="5805202"/>
            <a:ext cx="3360737" cy="1052798"/>
          </p:xfrm>
          <a:graphic>
            <a:graphicData uri="http://schemas.openxmlformats.org/presentationml/2006/ole">
              <p:oleObj spid="_x0000_s1010689" name="Equation" r:id="rId9" imgW="2145960" imgH="672840" progId="Equation.DSMT4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ransition advTm="44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638800" y="4724400"/>
            <a:ext cx="19812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err="1" smtClean="0"/>
              <a:t>k,m</a:t>
            </a:r>
            <a:r>
              <a:rPr lang="el-GR" dirty="0" smtClean="0"/>
              <a:t>ϵ</a:t>
            </a:r>
            <a:r>
              <a:rPr lang="en-US" dirty="0" smtClean="0"/>
              <a:t>{-1, 1} and</a:t>
            </a:r>
          </a:p>
          <a:p>
            <a:r>
              <a:rPr lang="en-US" dirty="0" err="1" smtClean="0"/>
              <a:t>B</a:t>
            </a:r>
            <a:r>
              <a:rPr lang="en-US" baseline="-25000" dirty="0" err="1" smtClean="0"/>
              <a:t>k,m</a:t>
            </a:r>
            <a:r>
              <a:rPr lang="el-GR" dirty="0" smtClean="0"/>
              <a:t> ϵ</a:t>
            </a:r>
            <a:r>
              <a:rPr lang="en-US" dirty="0" smtClean="0"/>
              <a:t>{1, 2}</a:t>
            </a:r>
            <a:endParaRPr lang="en-US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5309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2B192-52F7-4BD6-9D57-6471160460D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8600" y="1219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1800" u="sng" dirty="0" smtClean="0"/>
              <a:t> Generating optimal errors from the errors of multiple predictors</a:t>
            </a:r>
            <a:endParaRPr lang="en-US" sz="1800" u="sng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1871246"/>
          <a:ext cx="4449132" cy="350520"/>
        </p:xfrm>
        <a:graphic>
          <a:graphicData uri="http://schemas.openxmlformats.org/drawingml/2006/table">
            <a:tbl>
              <a:tblPr/>
              <a:tblGrid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</a:tblGrid>
              <a:tr h="248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25"/>
          <p:cNvGrpSpPr/>
          <p:nvPr/>
        </p:nvGrpSpPr>
        <p:grpSpPr>
          <a:xfrm>
            <a:off x="1371600" y="2176046"/>
            <a:ext cx="3467100" cy="1633954"/>
            <a:chOff x="1951668" y="2557046"/>
            <a:chExt cx="3467100" cy="1633954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2256468" y="2557046"/>
              <a:ext cx="13081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596318" y="2677696"/>
              <a:ext cx="1295400" cy="1054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04068" y="28026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1200000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P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2368" y="31582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099999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1668" y="37762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94868" y="38524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57800" y="175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Predictors </a:t>
            </a:r>
            <a:r>
              <a:rPr lang="en-US" i="1" dirty="0" smtClean="0"/>
              <a:t>n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predictor at (</a:t>
            </a:r>
            <a:r>
              <a:rPr lang="en-US" dirty="0" err="1" smtClean="0"/>
              <a:t>i,j</a:t>
            </a:r>
            <a:r>
              <a:rPr lang="en-US" dirty="0" smtClean="0"/>
              <a:t>): prediction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k,i,j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Group 37"/>
          <p:cNvGrpSpPr/>
          <p:nvPr/>
        </p:nvGrpSpPr>
        <p:grpSpPr>
          <a:xfrm>
            <a:off x="1219200" y="3733800"/>
            <a:ext cx="3733800" cy="871954"/>
            <a:chOff x="1219200" y="3733800"/>
            <a:chExt cx="3733800" cy="871954"/>
          </a:xfrm>
        </p:grpSpPr>
        <p:sp>
          <p:nvSpPr>
            <p:cNvPr id="31" name="TextBox 30"/>
            <p:cNvSpPr txBox="1"/>
            <p:nvPr/>
          </p:nvSpPr>
          <p:spPr>
            <a:xfrm>
              <a:off x="12192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1,i,j</a:t>
              </a:r>
              <a:r>
                <a:rPr lang="en-US" dirty="0" smtClean="0"/>
                <a:t>=b</a:t>
              </a:r>
              <a:r>
                <a:rPr lang="en-US" baseline="-25000" dirty="0" smtClean="0"/>
                <a:t>i,j</a:t>
              </a:r>
              <a:r>
                <a:rPr lang="en-US" dirty="0" smtClean="0"/>
                <a:t>-p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1258094" y="39997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3999705" y="4075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3528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2,i,j</a:t>
              </a:r>
              <a:r>
                <a:rPr lang="en-US" dirty="0" smtClean="0"/>
                <a:t>=b</a:t>
              </a:r>
              <a:r>
                <a:rPr lang="en-US" baseline="-25000" dirty="0" smtClean="0"/>
                <a:t>i,j</a:t>
              </a:r>
              <a:r>
                <a:rPr lang="en-US" dirty="0" smtClean="0"/>
                <a:t>-p</a:t>
              </a:r>
              <a:r>
                <a:rPr lang="en-US" baseline="-25000" dirty="0" smtClean="0"/>
                <a:t>2,i,j</a:t>
              </a:r>
              <a:endParaRPr lang="en-US" dirty="0"/>
            </a:p>
          </p:txBody>
        </p:sp>
      </p:grpSp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257800" y="2590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Calculate prediction errors for </a:t>
            </a:r>
            <a:r>
              <a:rPr lang="en-US" i="1" dirty="0" smtClean="0"/>
              <a:t>n</a:t>
            </a:r>
          </a:p>
          <a:p>
            <a:r>
              <a:rPr lang="en-US" i="1" dirty="0" smtClean="0"/>
              <a:t>    </a:t>
            </a:r>
            <a:r>
              <a:rPr lang="en-US" dirty="0" smtClean="0"/>
              <a:t>predictors</a:t>
            </a: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5"/>
          <p:cNvGrpSpPr/>
          <p:nvPr/>
        </p:nvGrpSpPr>
        <p:grpSpPr>
          <a:xfrm>
            <a:off x="2239331" y="2133600"/>
            <a:ext cx="1418269" cy="2159000"/>
            <a:chOff x="2239331" y="2133600"/>
            <a:chExt cx="1418269" cy="2159000"/>
          </a:xfrm>
        </p:grpSpPr>
        <p:grpSp>
          <p:nvGrpSpPr>
            <p:cNvPr id="13" name="Group 27"/>
            <p:cNvGrpSpPr/>
            <p:nvPr/>
          </p:nvGrpSpPr>
          <p:grpSpPr>
            <a:xfrm>
              <a:off x="2239331" y="2133600"/>
              <a:ext cx="1353641" cy="1566446"/>
              <a:chOff x="2819399" y="2514600"/>
              <a:chExt cx="1353641" cy="1566446"/>
            </a:xfrm>
          </p:grpSpPr>
          <p:cxnSp>
            <p:nvCxnSpPr>
              <p:cNvPr id="18" name="Straight Arrow Connector 17"/>
              <p:cNvCxnSpPr>
                <a:endCxn id="24" idx="0"/>
              </p:cNvCxnSpPr>
              <p:nvPr/>
            </p:nvCxnSpPr>
            <p:spPr>
              <a:xfrm>
                <a:off x="3628068" y="2514600"/>
                <a:ext cx="105884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819399" y="3157954"/>
                <a:ext cx="1353641" cy="3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5700000"/>
                  </a:camera>
                  <a:lightRig rig="threePt" dir="t"/>
                </a:scene3d>
              </a:bodyPr>
              <a:lstStyle/>
              <a:p>
                <a:r>
                  <a:rPr lang="en-US" dirty="0" smtClean="0"/>
                  <a:t>Predictor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58836" y="3733800"/>
                <a:ext cx="550232" cy="3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k,i,j</a:t>
                </a:r>
                <a:endParaRPr lang="en-US" dirty="0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>
              <a:off x="3048000" y="3695700"/>
              <a:ext cx="0" cy="365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286000" y="39540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k,i,j</a:t>
              </a:r>
              <a:r>
                <a:rPr lang="en-US" dirty="0" smtClean="0"/>
                <a:t>=</a:t>
              </a:r>
              <a:r>
                <a:rPr lang="en-US" dirty="0" err="1" smtClean="0"/>
                <a:t>b</a:t>
              </a:r>
              <a:r>
                <a:rPr lang="en-US" baseline="-25000" dirty="0" err="1" smtClean="0"/>
                <a:t>i,j</a:t>
              </a:r>
              <a:r>
                <a:rPr lang="en-US" dirty="0" err="1" smtClean="0"/>
                <a:t>-p</a:t>
              </a:r>
              <a:r>
                <a:rPr lang="en-US" baseline="-25000" dirty="0" err="1" smtClean="0"/>
                <a:t>k,i,j</a:t>
              </a:r>
              <a:endParaRPr lang="en-US" dirty="0" smtClean="0"/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76200" y="1676400"/>
            <a:ext cx="5334000" cy="4038600"/>
            <a:chOff x="152400" y="2438400"/>
            <a:chExt cx="5334000" cy="4038600"/>
          </a:xfrm>
        </p:grpSpPr>
        <p:sp>
          <p:nvSpPr>
            <p:cNvPr id="53" name="Rounded Rectangle 52"/>
            <p:cNvSpPr/>
            <p:nvPr/>
          </p:nvSpPr>
          <p:spPr>
            <a:xfrm>
              <a:off x="152400" y="2438400"/>
              <a:ext cx="4648200" cy="40386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Possible Hybrid Errors, </a:t>
              </a:r>
              <a:r>
                <a:rPr lang="en-US" i="1" dirty="0" smtClean="0"/>
                <a:t>E</a:t>
              </a:r>
              <a:r>
                <a:rPr lang="en-US" i="1" baseline="-25000" dirty="0" smtClean="0"/>
                <a:t>n+1,m</a:t>
              </a:r>
              <a:endParaRPr lang="en-US" i="1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3657600" y="2895600"/>
              <a:ext cx="1828800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8600" y="2209796"/>
          <a:ext cx="4343399" cy="3211205"/>
        </p:xfrm>
        <a:graphic>
          <a:graphicData uri="http://schemas.openxmlformats.org/drawingml/2006/table">
            <a:tbl>
              <a:tblPr/>
              <a:tblGrid>
                <a:gridCol w="387803"/>
                <a:gridCol w="1085850"/>
                <a:gridCol w="1318532"/>
                <a:gridCol w="1551214"/>
              </a:tblGrid>
              <a:tr h="227624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Values of  for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n=3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n=4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n=5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9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6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+ 2E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-+E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0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E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+ 2E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+E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 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+2E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006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6225" cy="133350"/>
          </a:xfrm>
          <a:prstGeom prst="rect">
            <a:avLst/>
          </a:prstGeom>
          <a:noFill/>
        </p:spPr>
      </p:pic>
      <p:grpSp>
        <p:nvGrpSpPr>
          <p:cNvPr id="59" name="Group 58"/>
          <p:cNvGrpSpPr/>
          <p:nvPr/>
        </p:nvGrpSpPr>
        <p:grpSpPr>
          <a:xfrm>
            <a:off x="4775675" y="3810000"/>
            <a:ext cx="4368325" cy="822466"/>
            <a:chOff x="4648200" y="3810000"/>
            <a:chExt cx="4368325" cy="822466"/>
          </a:xfrm>
        </p:grpSpPr>
        <p:grpSp>
          <p:nvGrpSpPr>
            <p:cNvPr id="2" name="Group 67"/>
            <p:cNvGrpSpPr/>
            <p:nvPr/>
          </p:nvGrpSpPr>
          <p:grpSpPr>
            <a:xfrm>
              <a:off x="4648200" y="3810000"/>
              <a:ext cx="4368325" cy="457200"/>
              <a:chOff x="4648200" y="3810000"/>
              <a:chExt cx="4368325" cy="457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4648200" y="3810000"/>
                <a:ext cx="4343400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37100" y="3886200"/>
                <a:ext cx="4279425" cy="257908"/>
              </a:xfrm>
              <a:prstGeom prst="rect">
                <a:avLst/>
              </a:prstGeom>
              <a:noFill/>
            </p:spPr>
          </p:pic>
        </p:grpSp>
        <p:pic>
          <p:nvPicPr>
            <p:cNvPr id="74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4343400"/>
              <a:ext cx="4199965" cy="289066"/>
            </a:xfrm>
            <a:prstGeom prst="rect">
              <a:avLst/>
            </a:prstGeom>
            <a:noFill/>
          </p:spPr>
        </p:pic>
      </p:grpSp>
      <p:sp>
        <p:nvSpPr>
          <p:cNvPr id="67" name="TextBox 66"/>
          <p:cNvSpPr txBox="1"/>
          <p:nvPr/>
        </p:nvSpPr>
        <p:spPr>
          <a:xfrm>
            <a:off x="5257800" y="3200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u="sng" dirty="0" smtClean="0"/>
              <a:t> Generate </a:t>
            </a:r>
            <a:r>
              <a:rPr lang="en-US" i="1" u="sng" dirty="0" smtClean="0"/>
              <a:t>m</a:t>
            </a:r>
            <a:r>
              <a:rPr lang="en-US" u="sng" dirty="0" smtClean="0"/>
              <a:t> Hybrid Errors:</a:t>
            </a:r>
            <a:endParaRPr lang="en-US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312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530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2B192-52F7-4BD6-9D57-6471160460D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8600" y="1219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1800" u="sng" dirty="0" smtClean="0"/>
              <a:t> Generating optimal errors from the errors of multiple predictors</a:t>
            </a:r>
            <a:endParaRPr lang="en-US" sz="1800" u="sng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1871246"/>
          <a:ext cx="4449132" cy="350520"/>
        </p:xfrm>
        <a:graphic>
          <a:graphicData uri="http://schemas.openxmlformats.org/drawingml/2006/table">
            <a:tbl>
              <a:tblPr/>
              <a:tblGrid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</a:tblGrid>
              <a:tr h="248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27"/>
          <p:cNvGrpSpPr/>
          <p:nvPr/>
        </p:nvGrpSpPr>
        <p:grpSpPr>
          <a:xfrm>
            <a:off x="2239331" y="2176046"/>
            <a:ext cx="1353641" cy="1600200"/>
            <a:chOff x="2819399" y="2557046"/>
            <a:chExt cx="1353641" cy="1600200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 flipH="1">
              <a:off x="2993068" y="3204746"/>
              <a:ext cx="1371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819399" y="3157954"/>
              <a:ext cx="1353641" cy="347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5700000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k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2168" y="3810000"/>
              <a:ext cx="550232" cy="34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k,i,j</a:t>
              </a:r>
              <a:endParaRPr lang="en-US" dirty="0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1371600" y="2176046"/>
            <a:ext cx="3467100" cy="1633954"/>
            <a:chOff x="1951668" y="2557046"/>
            <a:chExt cx="3467100" cy="1633954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2256468" y="2557046"/>
              <a:ext cx="13081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596318" y="2677696"/>
              <a:ext cx="1295400" cy="1054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04068" y="28026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1200000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P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2368" y="31582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099999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1668" y="37762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94868" y="38524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57800" y="175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Predictors </a:t>
            </a:r>
            <a:r>
              <a:rPr lang="en-US" i="1" dirty="0" smtClean="0"/>
              <a:t>n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predictor at (</a:t>
            </a:r>
            <a:r>
              <a:rPr lang="en-US" dirty="0" err="1" smtClean="0"/>
              <a:t>i,j</a:t>
            </a:r>
            <a:r>
              <a:rPr lang="en-US" dirty="0" smtClean="0"/>
              <a:t>): prediction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k,i,j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Group 37"/>
          <p:cNvGrpSpPr/>
          <p:nvPr/>
        </p:nvGrpSpPr>
        <p:grpSpPr>
          <a:xfrm>
            <a:off x="1219200" y="3733800"/>
            <a:ext cx="3733800" cy="871954"/>
            <a:chOff x="1219200" y="3733800"/>
            <a:chExt cx="3733800" cy="871954"/>
          </a:xfrm>
        </p:grpSpPr>
        <p:sp>
          <p:nvSpPr>
            <p:cNvPr id="31" name="TextBox 30"/>
            <p:cNvSpPr txBox="1"/>
            <p:nvPr/>
          </p:nvSpPr>
          <p:spPr>
            <a:xfrm>
              <a:off x="12192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1,i,j</a:t>
              </a:r>
              <a:r>
                <a:rPr lang="en-US" dirty="0" smtClean="0"/>
                <a:t>=b</a:t>
              </a:r>
              <a:r>
                <a:rPr lang="en-US" baseline="-25000" dirty="0" smtClean="0"/>
                <a:t>i,j</a:t>
              </a:r>
              <a:r>
                <a:rPr lang="en-US" dirty="0" smtClean="0"/>
                <a:t>-p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1258094" y="39997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3999705" y="4075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3528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n,i,j</a:t>
              </a:r>
              <a:r>
                <a:rPr lang="en-US" dirty="0" smtClean="0"/>
                <a:t>=</a:t>
              </a:r>
              <a:r>
                <a:rPr lang="en-US" dirty="0" err="1" smtClean="0"/>
                <a:t>b</a:t>
              </a:r>
              <a:r>
                <a:rPr lang="en-US" baseline="-25000" dirty="0" err="1" smtClean="0"/>
                <a:t>i,j</a:t>
              </a:r>
              <a:r>
                <a:rPr lang="en-US" dirty="0" err="1" smtClean="0"/>
                <a:t>-p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257800" y="42334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b="1" u="sng" dirty="0" smtClean="0"/>
              <a:t> Producing the optimal Errors, </a:t>
            </a:r>
            <a:r>
              <a:rPr lang="en-US" b="1" u="sng" dirty="0" err="1" smtClean="0"/>
              <a:t>e</a:t>
            </a:r>
            <a:r>
              <a:rPr lang="en-US" b="1" u="sng" baseline="-25000" dirty="0" err="1" smtClean="0"/>
              <a:t>i,j</a:t>
            </a:r>
            <a:endParaRPr lang="en-US" b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5257800" y="2590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Calculate prediction errors for </a:t>
            </a:r>
            <a:r>
              <a:rPr lang="en-US" i="1" dirty="0" smtClean="0"/>
              <a:t>n</a:t>
            </a:r>
          </a:p>
          <a:p>
            <a:r>
              <a:rPr lang="en-US" i="1" dirty="0" smtClean="0"/>
              <a:t>    </a:t>
            </a:r>
            <a:r>
              <a:rPr lang="en-US" dirty="0" smtClean="0"/>
              <a:t>predictors</a:t>
            </a: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3"/>
          <p:cNvGrpSpPr/>
          <p:nvPr/>
        </p:nvGrpSpPr>
        <p:grpSpPr>
          <a:xfrm>
            <a:off x="4775675" y="3810000"/>
            <a:ext cx="4368325" cy="457200"/>
            <a:chOff x="4648200" y="3810000"/>
            <a:chExt cx="4368325" cy="457200"/>
          </a:xfrm>
        </p:grpSpPr>
        <p:sp>
          <p:nvSpPr>
            <p:cNvPr id="75" name="Rectangle 74"/>
            <p:cNvSpPr/>
            <p:nvPr/>
          </p:nvSpPr>
          <p:spPr>
            <a:xfrm>
              <a:off x="4648200" y="3810000"/>
              <a:ext cx="4343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7100" y="3886200"/>
              <a:ext cx="4279425" cy="257908"/>
            </a:xfrm>
            <a:prstGeom prst="rect">
              <a:avLst/>
            </a:prstGeom>
            <a:noFill/>
          </p:spPr>
        </p:pic>
      </p:grpSp>
      <p:sp>
        <p:nvSpPr>
          <p:cNvPr id="79" name="TextBox 78"/>
          <p:cNvSpPr txBox="1"/>
          <p:nvPr/>
        </p:nvSpPr>
        <p:spPr>
          <a:xfrm>
            <a:off x="5257800" y="3200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u="sng" dirty="0" smtClean="0"/>
              <a:t> Generate </a:t>
            </a:r>
            <a:r>
              <a:rPr lang="en-US" i="1" u="sng" dirty="0" smtClean="0"/>
              <a:t>m</a:t>
            </a:r>
            <a:r>
              <a:rPr lang="en-US" u="sng" dirty="0" smtClean="0"/>
              <a:t> Hybrid Errors:</a:t>
            </a:r>
            <a:endParaRPr lang="en-US" u="sng" dirty="0"/>
          </a:p>
        </p:txBody>
      </p:sp>
      <p:grpSp>
        <p:nvGrpSpPr>
          <p:cNvPr id="9" name="Group 93"/>
          <p:cNvGrpSpPr/>
          <p:nvPr/>
        </p:nvGrpSpPr>
        <p:grpSpPr>
          <a:xfrm>
            <a:off x="152400" y="4495800"/>
            <a:ext cx="3962400" cy="1296194"/>
            <a:chOff x="152400" y="4495800"/>
            <a:chExt cx="3962400" cy="1296194"/>
          </a:xfrm>
        </p:grpSpPr>
        <p:sp>
          <p:nvSpPr>
            <p:cNvPr id="60" name="TextBox 59"/>
            <p:cNvSpPr txBox="1"/>
            <p:nvPr/>
          </p:nvSpPr>
          <p:spPr>
            <a:xfrm>
              <a:off x="304800" y="44958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5"/>
                </a:buBlip>
              </a:pPr>
              <a:r>
                <a:rPr lang="en-US" u="sng" dirty="0" smtClean="0"/>
                <a:t> Errors</a:t>
              </a:r>
              <a:endParaRPr lang="en-US" u="sng" dirty="0"/>
            </a:p>
          </p:txBody>
        </p:sp>
        <p:grpSp>
          <p:nvGrpSpPr>
            <p:cNvPr id="13" name="Group 92"/>
            <p:cNvGrpSpPr/>
            <p:nvPr/>
          </p:nvGrpSpPr>
          <p:grpSpPr>
            <a:xfrm>
              <a:off x="152400" y="4736525"/>
              <a:ext cx="3962400" cy="1055469"/>
              <a:chOff x="152400" y="4736525"/>
              <a:chExt cx="3962400" cy="105546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52400" y="4977825"/>
                <a:ext cx="175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If   </a:t>
                </a:r>
                <a:r>
                  <a:rPr lang="en-US" sz="1400" b="1" dirty="0" smtClean="0"/>
                  <a:t>E</a:t>
                </a:r>
                <a:r>
                  <a:rPr lang="en-US" sz="1400" b="1" baseline="-25000" dirty="0" smtClean="0"/>
                  <a:t>1</a:t>
                </a:r>
                <a:r>
                  <a:rPr lang="en-US" sz="1400" dirty="0" smtClean="0"/>
                  <a:t>  =0 or -1</a:t>
                </a:r>
              </a:p>
              <a:p>
                <a:r>
                  <a:rPr lang="en-US" sz="1400" dirty="0" err="1" smtClean="0"/>
                  <a:t>e</a:t>
                </a:r>
                <a:r>
                  <a:rPr lang="en-US" sz="1400" baseline="-25000" dirty="0" err="1" smtClean="0"/>
                  <a:t>i,j</a:t>
                </a:r>
                <a:r>
                  <a:rPr lang="en-US" sz="1400" dirty="0" smtClean="0"/>
                  <a:t>=E</a:t>
                </a:r>
                <a:r>
                  <a:rPr lang="en-US" sz="1400" baseline="-25000" dirty="0" smtClean="0"/>
                  <a:t>1</a:t>
                </a:r>
                <a:r>
                  <a:rPr lang="en-US" sz="1400" dirty="0" smtClean="0"/>
                  <a:t> and  AP=1</a:t>
                </a:r>
                <a:endParaRPr lang="en-US" sz="1400" dirty="0"/>
              </a:p>
            </p:txBody>
          </p:sp>
          <p:grpSp>
            <p:nvGrpSpPr>
              <p:cNvPr id="26" name="Group 56"/>
              <p:cNvGrpSpPr/>
              <p:nvPr/>
            </p:nvGrpSpPr>
            <p:grpSpPr>
              <a:xfrm>
                <a:off x="1600200" y="5029200"/>
                <a:ext cx="1981200" cy="762794"/>
                <a:chOff x="1828800" y="5181600"/>
                <a:chExt cx="1981200" cy="762794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1828800" y="5181600"/>
                  <a:ext cx="1981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Elseif</a:t>
                  </a:r>
                  <a:r>
                    <a:rPr lang="en-US" sz="1400" dirty="0" smtClean="0"/>
                    <a:t> </a:t>
                  </a:r>
                  <a:r>
                    <a:rPr lang="en-US" sz="1400" b="1" dirty="0" smtClean="0"/>
                    <a:t>E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dirty="0" smtClean="0"/>
                    <a:t>=0 or -1</a:t>
                  </a:r>
                </a:p>
                <a:p>
                  <a:r>
                    <a:rPr lang="en-US" sz="1400" dirty="0" err="1" smtClean="0"/>
                    <a:t>e</a:t>
                  </a:r>
                  <a:r>
                    <a:rPr lang="en-US" sz="1400" baseline="-25000" dirty="0" err="1" smtClean="0"/>
                    <a:t>i,j</a:t>
                  </a:r>
                  <a:r>
                    <a:rPr lang="en-US" sz="1400" dirty="0" smtClean="0"/>
                    <a:t>=E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 and  AP=2</a:t>
                  </a:r>
                  <a:endParaRPr lang="en-US" sz="1400" dirty="0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1486694" y="5562600"/>
                  <a:ext cx="76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TextBox 80"/>
              <p:cNvSpPr txBox="1"/>
              <p:nvPr/>
            </p:nvSpPr>
            <p:spPr>
              <a:xfrm>
                <a:off x="152400" y="4736525"/>
                <a:ext cx="3962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        1		   2	      …  </a:t>
                </a:r>
                <a:r>
                  <a:rPr lang="en-US" sz="100" b="1" u="sng" dirty="0" smtClean="0"/>
                  <a:t>.</a:t>
                </a:r>
                <a:endParaRPr lang="en-US" u="sng" dirty="0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2820194" y="5384006"/>
                <a:ext cx="76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3175000" y="50292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…</a:t>
                </a:r>
                <a:endParaRPr lang="en-US" sz="2000" b="1" dirty="0"/>
              </a:p>
            </p:txBody>
          </p:sp>
        </p:grpSp>
      </p:grpSp>
      <p:grpSp>
        <p:nvGrpSpPr>
          <p:cNvPr id="27" name="Group 90"/>
          <p:cNvGrpSpPr/>
          <p:nvPr/>
        </p:nvGrpSpPr>
        <p:grpSpPr>
          <a:xfrm>
            <a:off x="3505200" y="4737100"/>
            <a:ext cx="3886200" cy="1054100"/>
            <a:chOff x="3505200" y="4737100"/>
            <a:chExt cx="3886200" cy="1054100"/>
          </a:xfrm>
        </p:grpSpPr>
        <p:grpSp>
          <p:nvGrpSpPr>
            <p:cNvPr id="28" name="Group 55"/>
            <p:cNvGrpSpPr/>
            <p:nvPr/>
          </p:nvGrpSpPr>
          <p:grpSpPr>
            <a:xfrm>
              <a:off x="3505200" y="4991100"/>
              <a:ext cx="1981200" cy="762000"/>
              <a:chOff x="3581400" y="5181600"/>
              <a:chExt cx="1981200" cy="76200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581400" y="51816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Elseif</a:t>
                </a:r>
                <a:r>
                  <a:rPr lang="en-US" sz="1400" dirty="0" smtClean="0"/>
                  <a:t> </a:t>
                </a:r>
                <a:r>
                  <a:rPr lang="en-US" sz="1400" b="1" dirty="0" smtClean="0"/>
                  <a:t>E</a:t>
                </a:r>
                <a:r>
                  <a:rPr lang="en-US" sz="1400" b="1" baseline="-25000" dirty="0" smtClean="0"/>
                  <a:t>n,1</a:t>
                </a:r>
                <a:r>
                  <a:rPr lang="en-US" sz="1400" dirty="0" smtClean="0"/>
                  <a:t>=0 or -1</a:t>
                </a:r>
              </a:p>
              <a:p>
                <a:r>
                  <a:rPr lang="en-US" sz="1400" dirty="0" err="1" smtClean="0"/>
                  <a:t>e</a:t>
                </a:r>
                <a:r>
                  <a:rPr lang="en-US" sz="1400" baseline="-25000" dirty="0" err="1" smtClean="0"/>
                  <a:t>i,j</a:t>
                </a:r>
                <a:r>
                  <a:rPr lang="en-US" sz="1400" dirty="0" smtClean="0"/>
                  <a:t>=E</a:t>
                </a:r>
                <a:r>
                  <a:rPr lang="en-US" sz="1400" baseline="-25000" dirty="0" smtClean="0"/>
                  <a:t>n,1</a:t>
                </a:r>
                <a:r>
                  <a:rPr lang="en-US" sz="1400" dirty="0" smtClean="0"/>
                  <a:t> and  AP=3</a:t>
                </a:r>
                <a:endParaRPr lang="en-US" sz="1400" dirty="0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3275806" y="5561806"/>
                <a:ext cx="76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54"/>
            <p:cNvGrpSpPr/>
            <p:nvPr/>
          </p:nvGrpSpPr>
          <p:grpSpPr>
            <a:xfrm>
              <a:off x="5105400" y="5029200"/>
              <a:ext cx="1981200" cy="762000"/>
              <a:chOff x="5334000" y="5181600"/>
              <a:chExt cx="1981200" cy="76200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334000" y="51816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Elseif</a:t>
                </a:r>
                <a:r>
                  <a:rPr lang="en-US" sz="1400" dirty="0" smtClean="0"/>
                  <a:t> </a:t>
                </a:r>
                <a:r>
                  <a:rPr lang="en-US" sz="1400" b="1" dirty="0" smtClean="0"/>
                  <a:t>E</a:t>
                </a:r>
                <a:r>
                  <a:rPr lang="en-US" sz="1400" b="1" baseline="-25000" dirty="0" smtClean="0"/>
                  <a:t>n,2</a:t>
                </a:r>
                <a:r>
                  <a:rPr lang="en-US" sz="1400" dirty="0" smtClean="0"/>
                  <a:t>=0 or -1</a:t>
                </a:r>
              </a:p>
              <a:p>
                <a:r>
                  <a:rPr lang="en-US" sz="1400" dirty="0" err="1" smtClean="0"/>
                  <a:t>e</a:t>
                </a:r>
                <a:r>
                  <a:rPr lang="en-US" sz="1400" baseline="-25000" dirty="0" err="1" smtClean="0"/>
                  <a:t>i,j</a:t>
                </a:r>
                <a:r>
                  <a:rPr lang="en-US" sz="1400" dirty="0" smtClean="0"/>
                  <a:t>=E</a:t>
                </a:r>
                <a:r>
                  <a:rPr lang="en-US" sz="1400" baseline="-25000" dirty="0" smtClean="0"/>
                  <a:t>n,2</a:t>
                </a:r>
                <a:r>
                  <a:rPr lang="en-US" sz="1400" dirty="0" smtClean="0"/>
                  <a:t> and  AP=4</a:t>
                </a:r>
                <a:endParaRPr lang="en-US" sz="1400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5400000">
                <a:off x="5028406" y="5561806"/>
                <a:ext cx="76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 rot="5400000">
              <a:off x="6400006" y="53713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705600" y="50165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…</a:t>
              </a:r>
              <a:endParaRPr lang="en-US" sz="2000" b="1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505200" y="4737100"/>
              <a:ext cx="3886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       n+1	                     n+2	         …  </a:t>
              </a:r>
              <a:r>
                <a:rPr lang="en-US" sz="100" b="1" u="sng" dirty="0" smtClean="0"/>
                <a:t>.</a:t>
              </a:r>
              <a:endParaRPr lang="en-US" dirty="0"/>
            </a:p>
          </p:txBody>
        </p:sp>
      </p:grpSp>
      <p:grpSp>
        <p:nvGrpSpPr>
          <p:cNvPr id="33" name="Group 91"/>
          <p:cNvGrpSpPr/>
          <p:nvPr/>
        </p:nvGrpSpPr>
        <p:grpSpPr>
          <a:xfrm>
            <a:off x="7010400" y="4737100"/>
            <a:ext cx="1981200" cy="1023203"/>
            <a:chOff x="7010400" y="4737100"/>
            <a:chExt cx="1981200" cy="1023203"/>
          </a:xfrm>
        </p:grpSpPr>
        <p:grpSp>
          <p:nvGrpSpPr>
            <p:cNvPr id="34" name="Group 53"/>
            <p:cNvGrpSpPr/>
            <p:nvPr/>
          </p:nvGrpSpPr>
          <p:grpSpPr>
            <a:xfrm>
              <a:off x="7086600" y="4998303"/>
              <a:ext cx="1905000" cy="762000"/>
              <a:chOff x="7162800" y="5181600"/>
              <a:chExt cx="1905000" cy="76200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162800" y="5181600"/>
                <a:ext cx="1905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Else</a:t>
                </a:r>
              </a:p>
              <a:p>
                <a:r>
                  <a:rPr lang="en-US" sz="1400" dirty="0" err="1" smtClean="0"/>
                  <a:t>e</a:t>
                </a:r>
                <a:r>
                  <a:rPr lang="en-US" sz="1400" baseline="-25000" dirty="0" err="1" smtClean="0"/>
                  <a:t>i,j</a:t>
                </a:r>
                <a:r>
                  <a:rPr lang="en-US" sz="1400" dirty="0" smtClean="0"/>
                  <a:t>=min (E</a:t>
                </a:r>
                <a:r>
                  <a:rPr lang="en-US" sz="1400" baseline="-25000" dirty="0" smtClean="0"/>
                  <a:t>n,1</a:t>
                </a:r>
                <a:r>
                  <a:rPr lang="en-US" sz="1400" dirty="0" smtClean="0"/>
                  <a:t>,…,</a:t>
                </a:r>
                <a:r>
                  <a:rPr lang="en-US" sz="1400" dirty="0" err="1" smtClean="0"/>
                  <a:t>E</a:t>
                </a:r>
                <a:r>
                  <a:rPr lang="en-US" sz="1400" baseline="-25000" dirty="0" err="1" smtClean="0"/>
                  <a:t>n,m</a:t>
                </a:r>
                <a:r>
                  <a:rPr lang="en-US" sz="1400" dirty="0" smtClean="0"/>
                  <a:t>) and   AP=respective</a:t>
                </a:r>
                <a:endParaRPr lang="en-US" sz="1400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>
                <a:off x="6831806" y="5561806"/>
                <a:ext cx="76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/>
            <p:cNvSpPr/>
            <p:nvPr/>
          </p:nvSpPr>
          <p:spPr>
            <a:xfrm>
              <a:off x="7010400" y="4737100"/>
              <a:ext cx="1752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 smtClean="0"/>
                <a:t>       n+m+1        </a:t>
              </a:r>
              <a:r>
                <a:rPr lang="en-US" sz="100" b="1" u="sng" dirty="0" smtClean="0"/>
                <a:t>.</a:t>
              </a:r>
              <a:endParaRPr lang="en-US" dirty="0"/>
            </a:p>
          </p:txBody>
        </p:sp>
      </p:grpSp>
      <p:grpSp>
        <p:nvGrpSpPr>
          <p:cNvPr id="38" name="Group 96"/>
          <p:cNvGrpSpPr/>
          <p:nvPr/>
        </p:nvGrpSpPr>
        <p:grpSpPr>
          <a:xfrm>
            <a:off x="228600" y="5562600"/>
            <a:ext cx="3276600" cy="643354"/>
            <a:chOff x="228600" y="5562600"/>
            <a:chExt cx="3276600" cy="643354"/>
          </a:xfrm>
        </p:grpSpPr>
        <p:sp>
          <p:nvSpPr>
            <p:cNvPr id="95" name="Left Brace 94"/>
            <p:cNvSpPr/>
            <p:nvPr/>
          </p:nvSpPr>
          <p:spPr>
            <a:xfrm rot="16200000">
              <a:off x="1676400" y="4114800"/>
              <a:ext cx="381000" cy="3276600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62000" y="5867400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 errors  </a:t>
              </a:r>
              <a:r>
                <a:rPr lang="en-US" b="1" dirty="0" smtClean="0"/>
                <a:t>E</a:t>
              </a:r>
              <a:r>
                <a:rPr lang="en-US" b="1" baseline="-25000" dirty="0" smtClean="0"/>
                <a:t>1</a:t>
              </a:r>
              <a:r>
                <a:rPr lang="en-US" dirty="0" smtClean="0"/>
                <a:t> to </a:t>
              </a:r>
              <a:r>
                <a:rPr lang="en-US" b="1" dirty="0" smtClean="0"/>
                <a:t>E</a:t>
              </a:r>
              <a:r>
                <a:rPr lang="en-US" b="1" baseline="-25000" dirty="0" smtClean="0"/>
                <a:t>n</a:t>
              </a:r>
              <a:endParaRPr lang="en-US" b="1" dirty="0"/>
            </a:p>
          </p:txBody>
        </p:sp>
      </p:grpSp>
      <p:grpSp>
        <p:nvGrpSpPr>
          <p:cNvPr id="39" name="Group 97"/>
          <p:cNvGrpSpPr/>
          <p:nvPr/>
        </p:nvGrpSpPr>
        <p:grpSpPr>
          <a:xfrm>
            <a:off x="3644900" y="5575300"/>
            <a:ext cx="3441700" cy="643354"/>
            <a:chOff x="228600" y="5562600"/>
            <a:chExt cx="3441700" cy="643354"/>
          </a:xfrm>
        </p:grpSpPr>
        <p:sp>
          <p:nvSpPr>
            <p:cNvPr id="99" name="Left Brace 98"/>
            <p:cNvSpPr/>
            <p:nvPr/>
          </p:nvSpPr>
          <p:spPr>
            <a:xfrm rot="16200000">
              <a:off x="1758950" y="4032250"/>
              <a:ext cx="381000" cy="3441700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62000" y="5867400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Hybrid errors  </a:t>
              </a:r>
              <a:r>
                <a:rPr lang="en-US" b="1" dirty="0" smtClean="0"/>
                <a:t>E</a:t>
              </a:r>
              <a:r>
                <a:rPr lang="en-US" b="1" baseline="-25000" dirty="0" smtClean="0"/>
                <a:t>n,1</a:t>
              </a:r>
              <a:r>
                <a:rPr lang="en-US" dirty="0" smtClean="0"/>
                <a:t> to </a:t>
              </a:r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n,m</a:t>
              </a:r>
              <a:endParaRPr lang="en-US" b="1" dirty="0"/>
            </a:p>
          </p:txBody>
        </p:sp>
      </p:grpSp>
      <p:grpSp>
        <p:nvGrpSpPr>
          <p:cNvPr id="40" name="Group 100"/>
          <p:cNvGrpSpPr/>
          <p:nvPr/>
        </p:nvGrpSpPr>
        <p:grpSpPr>
          <a:xfrm>
            <a:off x="7010400" y="5626100"/>
            <a:ext cx="1981200" cy="579854"/>
            <a:chOff x="76200" y="5562600"/>
            <a:chExt cx="1981200" cy="579854"/>
          </a:xfrm>
        </p:grpSpPr>
        <p:sp>
          <p:nvSpPr>
            <p:cNvPr id="102" name="Left Brace 101"/>
            <p:cNvSpPr/>
            <p:nvPr/>
          </p:nvSpPr>
          <p:spPr>
            <a:xfrm rot="16200000">
              <a:off x="914400" y="4876800"/>
              <a:ext cx="381000" cy="1752600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200" y="58039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Hybrid E</a:t>
              </a:r>
              <a:r>
                <a:rPr lang="en-US" b="1" baseline="-25000" dirty="0" smtClean="0"/>
                <a:t>n,1</a:t>
              </a:r>
              <a:r>
                <a:rPr lang="en-US" dirty="0" smtClean="0"/>
                <a:t> to </a:t>
              </a:r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n,m</a:t>
              </a:r>
              <a:endParaRPr lang="en-US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3048000" y="3695700"/>
            <a:ext cx="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286000" y="39540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k,i,j</a:t>
            </a:r>
            <a:r>
              <a:rPr lang="en-US" dirty="0" smtClean="0"/>
              <a:t>=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i,j</a:t>
            </a:r>
            <a:r>
              <a:rPr lang="en-US" dirty="0" err="1" smtClean="0"/>
              <a:t>-p</a:t>
            </a:r>
            <a:r>
              <a:rPr lang="en-US" baseline="-25000" dirty="0" err="1" smtClean="0"/>
              <a:t>k,i,j</a:t>
            </a:r>
            <a:endParaRPr lang="en-US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8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43200" y="2467094"/>
            <a:ext cx="182880" cy="1234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1295400" y="3701534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971800" y="2177534"/>
            <a:ext cx="182880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2"/>
          <p:cNvGrpSpPr/>
          <p:nvPr/>
        </p:nvGrpSpPr>
        <p:grpSpPr>
          <a:xfrm>
            <a:off x="1828800" y="2723126"/>
            <a:ext cx="868680" cy="978408"/>
            <a:chOff x="533400" y="4965192"/>
            <a:chExt cx="868680" cy="978408"/>
          </a:xfrm>
        </p:grpSpPr>
        <p:sp>
          <p:nvSpPr>
            <p:cNvPr id="54" name="Rectangle 53"/>
            <p:cNvSpPr/>
            <p:nvPr/>
          </p:nvSpPr>
          <p:spPr>
            <a:xfrm>
              <a:off x="1219200" y="4965192"/>
              <a:ext cx="182880" cy="978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5330952"/>
              <a:ext cx="182880" cy="61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6140" y="5605272"/>
              <a:ext cx="182880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3400" y="5843016"/>
              <a:ext cx="182880" cy="100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3203916" y="2540246"/>
            <a:ext cx="1139484" cy="1161288"/>
            <a:chOff x="1908516" y="4782312"/>
            <a:chExt cx="1139484" cy="1161288"/>
          </a:xfrm>
        </p:grpSpPr>
        <p:sp>
          <p:nvSpPr>
            <p:cNvPr id="61" name="Rectangle 60"/>
            <p:cNvSpPr/>
            <p:nvPr/>
          </p:nvSpPr>
          <p:spPr>
            <a:xfrm>
              <a:off x="1908516" y="4782312"/>
              <a:ext cx="182880" cy="1161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45324" y="5001768"/>
              <a:ext cx="182880" cy="941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93852" y="5257800"/>
              <a:ext cx="18288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36520" y="5513832"/>
              <a:ext cx="182880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65120" y="5788152"/>
              <a:ext cx="18288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2438400" y="3777734"/>
            <a:ext cx="1143000" cy="184666"/>
            <a:chOff x="1143000" y="6019800"/>
            <a:chExt cx="1143000" cy="184666"/>
          </a:xfrm>
        </p:grpSpPr>
        <p:sp>
          <p:nvSpPr>
            <p:cNvPr id="67" name="TextBox 66"/>
            <p:cNvSpPr txBox="1"/>
            <p:nvPr/>
          </p:nvSpPr>
          <p:spPr>
            <a:xfrm>
              <a:off x="1710396" y="601980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33136" y="601980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43000" y="60198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47800" y="6019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-1</a:t>
              </a:r>
              <a:endParaRPr lang="en-US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57400" y="60198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</p:grpSp>
      <p:sp>
        <p:nvSpPr>
          <p:cNvPr id="83" name="Left Brace 82"/>
          <p:cNvSpPr/>
          <p:nvPr/>
        </p:nvSpPr>
        <p:spPr>
          <a:xfrm rot="5400000">
            <a:off x="2990850" y="3301484"/>
            <a:ext cx="381000" cy="4191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Brace 83"/>
          <p:cNvSpPr/>
          <p:nvPr/>
        </p:nvSpPr>
        <p:spPr>
          <a:xfrm rot="5400000">
            <a:off x="2533650" y="3301484"/>
            <a:ext cx="381000" cy="4191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495800" y="17188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Compute prediction errors histogram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95800" y="2066092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Shift non-embeddable errors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495800" y="240464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Embed message bits by shifting</a:t>
            </a:r>
          </a:p>
          <a:p>
            <a:r>
              <a:rPr lang="en-US" dirty="0" smtClean="0"/>
              <a:t>    embeddable errors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33400" y="1371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Embedding process</a:t>
            </a:r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1752600" y="4648200"/>
            <a:ext cx="5132408" cy="1295400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533400" y="4191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Stego Image generation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9718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Ẽ</a:t>
            </a:r>
            <a:r>
              <a:rPr lang="en-US" baseline="-25000" dirty="0" smtClean="0"/>
              <a:t>3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5410200" y="3200403"/>
            <a:ext cx="2362204" cy="963117"/>
            <a:chOff x="5410200" y="3200403"/>
            <a:chExt cx="2362204" cy="963117"/>
          </a:xfrm>
        </p:grpSpPr>
        <p:grpSp>
          <p:nvGrpSpPr>
            <p:cNvPr id="81" name="Group 80"/>
            <p:cNvGrpSpPr/>
            <p:nvPr/>
          </p:nvGrpSpPr>
          <p:grpSpPr>
            <a:xfrm>
              <a:off x="6629402" y="3200403"/>
              <a:ext cx="1143002" cy="963117"/>
              <a:chOff x="6629402" y="3200403"/>
              <a:chExt cx="1143002" cy="963117"/>
            </a:xfrm>
          </p:grpSpPr>
          <p:grpSp>
            <p:nvGrpSpPr>
              <p:cNvPr id="7" name="Group 97"/>
              <p:cNvGrpSpPr/>
              <p:nvPr/>
            </p:nvGrpSpPr>
            <p:grpSpPr>
              <a:xfrm>
                <a:off x="6629402" y="3200403"/>
                <a:ext cx="1143002" cy="963117"/>
                <a:chOff x="7645400" y="5527986"/>
                <a:chExt cx="674078" cy="758795"/>
              </a:xfrm>
            </p:grpSpPr>
            <p:cxnSp>
              <p:nvCxnSpPr>
                <p:cNvPr id="90" name="Straight Arrow Connector 89"/>
                <p:cNvCxnSpPr>
                  <a:endCxn id="96" idx="1"/>
                </p:cNvCxnSpPr>
                <p:nvPr/>
              </p:nvCxnSpPr>
              <p:spPr>
                <a:xfrm flipV="1">
                  <a:off x="7780217" y="5697261"/>
                  <a:ext cx="314569" cy="19092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endCxn id="97" idx="1"/>
                </p:cNvCxnSpPr>
                <p:nvPr/>
              </p:nvCxnSpPr>
              <p:spPr>
                <a:xfrm>
                  <a:off x="7780214" y="5948225"/>
                  <a:ext cx="316981" cy="1692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7645400" y="5816600"/>
                  <a:ext cx="2032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8094785" y="5527986"/>
                  <a:ext cx="2222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8097198" y="5948227"/>
                  <a:ext cx="2222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6858000" y="3276600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b=0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934200" y="386857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b=1</a:t>
                </a:r>
                <a:endParaRPr lang="en-US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410200" y="3244334"/>
              <a:ext cx="1447800" cy="870466"/>
              <a:chOff x="5410200" y="3244334"/>
              <a:chExt cx="1447800" cy="870466"/>
            </a:xfrm>
          </p:grpSpPr>
          <p:grpSp>
            <p:nvGrpSpPr>
              <p:cNvPr id="8" name="Group 98"/>
              <p:cNvGrpSpPr/>
              <p:nvPr/>
            </p:nvGrpSpPr>
            <p:grpSpPr>
              <a:xfrm>
                <a:off x="5410200" y="3244334"/>
                <a:ext cx="1447800" cy="870466"/>
                <a:chOff x="7467600" y="5562600"/>
                <a:chExt cx="990600" cy="685800"/>
              </a:xfrm>
            </p:grpSpPr>
            <p:cxnSp>
              <p:nvCxnSpPr>
                <p:cNvPr id="100" name="Straight Arrow Connector 99"/>
                <p:cNvCxnSpPr/>
                <p:nvPr/>
              </p:nvCxnSpPr>
              <p:spPr>
                <a:xfrm flipV="1">
                  <a:off x="7676147" y="5791201"/>
                  <a:ext cx="401053" cy="15702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>
                  <a:off x="7676147" y="6008262"/>
                  <a:ext cx="401053" cy="8773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>
                  <a:off x="7467600" y="5816600"/>
                  <a:ext cx="381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-1</a:t>
                  </a:r>
                  <a:endParaRPr lang="en-US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8007320" y="5562600"/>
                  <a:ext cx="374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-1</a:t>
                  </a:r>
                  <a:endParaRPr lang="en-US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8001000" y="5909846"/>
                  <a:ext cx="4572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-2</a:t>
                  </a:r>
                  <a:endParaRPr lang="en-US" dirty="0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5803900" y="337327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b=0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791200" y="386857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b=1</a:t>
                </a:r>
                <a:endParaRPr lang="en-US" dirty="0"/>
              </a:p>
            </p:txBody>
          </p:sp>
        </p:grpSp>
      </p:grpSp>
      <p:sp>
        <p:nvSpPr>
          <p:cNvPr id="85" name="TextBox 84"/>
          <p:cNvSpPr txBox="1"/>
          <p:nvPr/>
        </p:nvSpPr>
        <p:spPr>
          <a:xfrm>
            <a:off x="2971800" y="3928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8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7965E-6 L 0.025 1.97965E-6 " pathEditMode="relative" ptsTypes="AA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31822E-6 L -0.025 6.31822E-6 " pathEditMode="relative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51 -0.0555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2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3.7037E-7 L -0.0099 -0.0555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83" grpId="0" animBg="1"/>
      <p:bldP spid="84" grpId="0" animBg="1"/>
      <p:bldP spid="86" grpId="0"/>
      <p:bldP spid="87" grpId="0"/>
      <p:bldP spid="88" grpId="0"/>
      <p:bldP spid="144" grpId="0"/>
      <p:bldP spid="53" grpId="0"/>
      <p:bldP spid="85" grpId="0"/>
      <p:bldP spid="8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62000" y="14478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Apply same predictors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Measure predicted values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Compute stego and hybrid prediction errors</a:t>
            </a:r>
            <a:endParaRPr lang="en-US" dirty="0"/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457200" y="10668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b="1" u="sng" dirty="0" smtClean="0"/>
              <a:t> Message extraction and cover reconstruction</a:t>
            </a:r>
            <a:endParaRPr lang="en-US" b="1" u="sng" dirty="0"/>
          </a:p>
        </p:txBody>
      </p:sp>
      <p:graphicFrame>
        <p:nvGraphicFramePr>
          <p:cNvPr id="731139" name="Object 3"/>
          <p:cNvGraphicFramePr>
            <a:graphicFrameLocks noChangeAspect="1"/>
          </p:cNvGraphicFramePr>
          <p:nvPr/>
        </p:nvGraphicFramePr>
        <p:xfrm>
          <a:off x="533400" y="5486400"/>
          <a:ext cx="6481763" cy="436563"/>
        </p:xfrm>
        <a:graphic>
          <a:graphicData uri="http://schemas.openxmlformats.org/presentationml/2006/ole">
            <p:oleObj spid="_x0000_s731139" name="Equation" r:id="rId6" imgW="3390840" imgH="228600" progId="Equation.DSMT4">
              <p:embed/>
            </p:oleObj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113468" y="2370892"/>
          <a:ext cx="4449132" cy="350520"/>
        </p:xfrm>
        <a:graphic>
          <a:graphicData uri="http://schemas.openxmlformats.org/drawingml/2006/table">
            <a:tbl>
              <a:tblPr/>
              <a:tblGrid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  <a:gridCol w="494348"/>
              </a:tblGrid>
              <a:tr h="248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b͂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b̃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8" name="Group 27"/>
          <p:cNvGrpSpPr/>
          <p:nvPr/>
        </p:nvGrpSpPr>
        <p:grpSpPr>
          <a:xfrm>
            <a:off x="2590799" y="2675692"/>
            <a:ext cx="1353641" cy="1600200"/>
            <a:chOff x="2819399" y="2557046"/>
            <a:chExt cx="1353641" cy="1600200"/>
          </a:xfrm>
        </p:grpSpPr>
        <p:cxnSp>
          <p:nvCxnSpPr>
            <p:cNvPr id="39" name="Straight Arrow Connector 38"/>
            <p:cNvCxnSpPr/>
            <p:nvPr/>
          </p:nvCxnSpPr>
          <p:spPr>
            <a:xfrm rot="16200000" flipH="1">
              <a:off x="2993068" y="3204746"/>
              <a:ext cx="1371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819399" y="3157954"/>
              <a:ext cx="1353641" cy="347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5700000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k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12168" y="3810000"/>
              <a:ext cx="550232" cy="34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k,i,j</a:t>
              </a:r>
              <a:endParaRPr lang="en-US" dirty="0"/>
            </a:p>
          </p:txBody>
        </p:sp>
      </p:grpSp>
      <p:grpSp>
        <p:nvGrpSpPr>
          <p:cNvPr id="42" name="Group 25"/>
          <p:cNvGrpSpPr/>
          <p:nvPr/>
        </p:nvGrpSpPr>
        <p:grpSpPr>
          <a:xfrm>
            <a:off x="1723068" y="2675692"/>
            <a:ext cx="3467100" cy="1633954"/>
            <a:chOff x="1951668" y="2557046"/>
            <a:chExt cx="3467100" cy="1633954"/>
          </a:xfrm>
        </p:grpSpPr>
        <p:cxnSp>
          <p:nvCxnSpPr>
            <p:cNvPr id="43" name="Straight Arrow Connector 42"/>
            <p:cNvCxnSpPr/>
            <p:nvPr/>
          </p:nvCxnSpPr>
          <p:spPr>
            <a:xfrm rot="10800000" flipV="1">
              <a:off x="2256468" y="2557046"/>
              <a:ext cx="13081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>
              <a:off x="3596318" y="2677696"/>
              <a:ext cx="1295400" cy="1054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104068" y="28026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1200000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P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42368" y="3158292"/>
              <a:ext cx="1676400" cy="338554"/>
            </a:xfrm>
            <a:prstGeom prst="rect">
              <a:avLst/>
            </a:prstGeom>
            <a:noFill/>
            <a:scene3d>
              <a:camera prst="orthographicFront">
                <a:rot lat="0" lon="0" rev="186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099999"/>
                </a:camera>
                <a:lightRig rig="threePt" dir="t"/>
              </a:scene3d>
            </a:bodyPr>
            <a:lstStyle/>
            <a:p>
              <a:r>
                <a:rPr lang="en-US" dirty="0" smtClean="0"/>
                <a:t>Predictor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n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51668" y="37762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94868" y="38524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grpSp>
        <p:nvGrpSpPr>
          <p:cNvPr id="49" name="Group 37"/>
          <p:cNvGrpSpPr/>
          <p:nvPr/>
        </p:nvGrpSpPr>
        <p:grpSpPr>
          <a:xfrm>
            <a:off x="1570668" y="4233446"/>
            <a:ext cx="3733800" cy="871954"/>
            <a:chOff x="1219200" y="3733800"/>
            <a:chExt cx="3733800" cy="871954"/>
          </a:xfrm>
        </p:grpSpPr>
        <p:sp>
          <p:nvSpPr>
            <p:cNvPr id="50" name="TextBox 49"/>
            <p:cNvSpPr txBox="1"/>
            <p:nvPr/>
          </p:nvSpPr>
          <p:spPr>
            <a:xfrm>
              <a:off x="12192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Ẽ</a:t>
              </a:r>
              <a:r>
                <a:rPr lang="en-US" baseline="-25000" dirty="0" smtClean="0"/>
                <a:t>1,i,j</a:t>
              </a:r>
              <a:r>
                <a:rPr lang="en-US" dirty="0" smtClean="0"/>
                <a:t>=b̃</a:t>
              </a:r>
              <a:r>
                <a:rPr lang="en-US" baseline="-25000" dirty="0" smtClean="0"/>
                <a:t>i,j</a:t>
              </a:r>
              <a:r>
                <a:rPr lang="en-US" dirty="0" smtClean="0"/>
                <a:t>-p</a:t>
              </a:r>
              <a:r>
                <a:rPr lang="en-US" baseline="-25000" dirty="0" smtClean="0"/>
                <a:t>1,i,j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1258094" y="39997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3999705" y="4075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352800" y="42672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Ẽ</a:t>
              </a:r>
              <a:r>
                <a:rPr lang="en-US" baseline="-25000" dirty="0" err="1" smtClean="0"/>
                <a:t>k,i,j</a:t>
              </a:r>
              <a:r>
                <a:rPr lang="en-US" dirty="0" smtClean="0"/>
                <a:t>=</a:t>
              </a:r>
              <a:r>
                <a:rPr lang="en-US" dirty="0" err="1" smtClean="0"/>
                <a:t>b̃</a:t>
              </a:r>
              <a:r>
                <a:rPr lang="en-US" baseline="-25000" dirty="0" err="1" smtClean="0"/>
                <a:t>i,j</a:t>
              </a:r>
              <a:r>
                <a:rPr lang="en-US" dirty="0" err="1" smtClean="0"/>
                <a:t>-p</a:t>
              </a:r>
              <a:r>
                <a:rPr lang="en-US" baseline="-25000" dirty="0" err="1" smtClean="0"/>
                <a:t>n,i,j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37468" y="445369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Ẽ</a:t>
            </a:r>
            <a:r>
              <a:rPr lang="en-US" baseline="-25000" dirty="0" err="1" smtClean="0"/>
              <a:t>k,i,j</a:t>
            </a:r>
            <a:r>
              <a:rPr lang="en-US" dirty="0" smtClean="0"/>
              <a:t>=</a:t>
            </a:r>
            <a:r>
              <a:rPr lang="en-US" dirty="0" err="1" smtClean="0"/>
              <a:t>b̃</a:t>
            </a:r>
            <a:r>
              <a:rPr lang="en-US" baseline="-25000" dirty="0" err="1" smtClean="0"/>
              <a:t>i,j</a:t>
            </a:r>
            <a:r>
              <a:rPr lang="en-US" dirty="0" err="1" smtClean="0"/>
              <a:t>-p</a:t>
            </a:r>
            <a:r>
              <a:rPr lang="en-US" baseline="-25000" dirty="0" err="1" smtClean="0"/>
              <a:t>k,i,j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5257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457200" y="10668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u="sng" dirty="0" smtClean="0"/>
              <a:t> Message extraction and cover reconstruction</a:t>
            </a:r>
            <a:endParaRPr lang="en-US" b="1" u="sng" dirty="0"/>
          </a:p>
        </p:txBody>
      </p:sp>
      <p:grpSp>
        <p:nvGrpSpPr>
          <p:cNvPr id="4" name="Group 98"/>
          <p:cNvGrpSpPr/>
          <p:nvPr/>
        </p:nvGrpSpPr>
        <p:grpSpPr>
          <a:xfrm>
            <a:off x="1676400" y="1752600"/>
            <a:ext cx="1524000" cy="685800"/>
            <a:chOff x="4114800" y="1600200"/>
            <a:chExt cx="1524000" cy="685800"/>
          </a:xfrm>
        </p:grpSpPr>
        <p:sp>
          <p:nvSpPr>
            <p:cNvPr id="73" name="TextBox 72"/>
            <p:cNvSpPr txBox="1"/>
            <p:nvPr/>
          </p:nvSpPr>
          <p:spPr>
            <a:xfrm>
              <a:off x="4114800" y="1600200"/>
              <a:ext cx="152400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Stego Errors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14800" y="1947446"/>
              <a:ext cx="152400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Ẽ</a:t>
              </a:r>
              <a:r>
                <a:rPr lang="en-US" b="1" baseline="-25000" dirty="0" smtClean="0"/>
                <a:t>1</a:t>
              </a:r>
              <a:r>
                <a:rPr lang="en-US" b="1" dirty="0" smtClean="0"/>
                <a:t> … </a:t>
              </a:r>
              <a:r>
                <a:rPr lang="en-US" b="1" dirty="0" err="1" smtClean="0"/>
                <a:t>Ẽ</a:t>
              </a:r>
              <a:r>
                <a:rPr lang="en-US" b="1" baseline="-25000" dirty="0" err="1" smtClean="0"/>
                <a:t>k</a:t>
              </a:r>
              <a:r>
                <a:rPr lang="en-US" b="1" dirty="0" smtClean="0"/>
                <a:t> … </a:t>
              </a:r>
              <a:r>
                <a:rPr lang="en-US" b="1" dirty="0" err="1" smtClean="0"/>
                <a:t>Ẽ</a:t>
              </a:r>
              <a:r>
                <a:rPr lang="en-US" b="1" baseline="-25000" dirty="0" err="1" smtClean="0"/>
                <a:t>n</a:t>
              </a:r>
              <a:endParaRPr lang="en-US" b="1" dirty="0" smtClean="0"/>
            </a:p>
          </p:txBody>
        </p:sp>
      </p:grpSp>
      <p:grpSp>
        <p:nvGrpSpPr>
          <p:cNvPr id="5" name="Group 99"/>
          <p:cNvGrpSpPr/>
          <p:nvPr/>
        </p:nvGrpSpPr>
        <p:grpSpPr>
          <a:xfrm>
            <a:off x="6172200" y="1600200"/>
            <a:ext cx="1828800" cy="685800"/>
            <a:chOff x="6781800" y="1600200"/>
            <a:chExt cx="1828800" cy="685800"/>
          </a:xfrm>
        </p:grpSpPr>
        <p:sp>
          <p:nvSpPr>
            <p:cNvPr id="74" name="TextBox 73"/>
            <p:cNvSpPr txBox="1"/>
            <p:nvPr/>
          </p:nvSpPr>
          <p:spPr>
            <a:xfrm>
              <a:off x="6781800" y="1600200"/>
              <a:ext cx="152400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Hybrid Errors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81800" y="1947446"/>
              <a:ext cx="182880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Ẽ</a:t>
              </a:r>
              <a:r>
                <a:rPr lang="en-US" b="1" baseline="-25000" dirty="0" smtClean="0"/>
                <a:t>n1</a:t>
              </a:r>
              <a:r>
                <a:rPr lang="en-US" b="1" dirty="0" smtClean="0"/>
                <a:t> … </a:t>
              </a:r>
              <a:r>
                <a:rPr lang="en-US" b="1" dirty="0" err="1" smtClean="0"/>
                <a:t>Ẽ</a:t>
              </a:r>
              <a:r>
                <a:rPr lang="en-US" b="1" baseline="-25000" dirty="0" err="1" smtClean="0"/>
                <a:t>nk</a:t>
              </a:r>
              <a:r>
                <a:rPr lang="en-US" b="1" dirty="0" smtClean="0"/>
                <a:t> … </a:t>
              </a:r>
              <a:r>
                <a:rPr lang="en-US" b="1" dirty="0" err="1" smtClean="0"/>
                <a:t>Ẽ</a:t>
              </a:r>
              <a:r>
                <a:rPr lang="en-US" b="1" baseline="-25000" dirty="0" err="1" smtClean="0"/>
                <a:t>nm</a:t>
              </a:r>
              <a:endParaRPr lang="en-US" b="1" dirty="0" smtClean="0"/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685800" y="2438400"/>
            <a:ext cx="3200400" cy="1447800"/>
            <a:chOff x="3124200" y="2286000"/>
            <a:chExt cx="3200400" cy="1447800"/>
          </a:xfrm>
        </p:grpSpPr>
        <p:sp>
          <p:nvSpPr>
            <p:cNvPr id="78" name="Flowchart: Decision 77"/>
            <p:cNvSpPr/>
            <p:nvPr/>
          </p:nvSpPr>
          <p:spPr>
            <a:xfrm>
              <a:off x="3124200" y="2514600"/>
              <a:ext cx="3200400" cy="1219200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Check for </a:t>
              </a:r>
              <a:r>
                <a:rPr lang="en-US" sz="1200" dirty="0" smtClean="0">
                  <a:solidFill>
                    <a:srgbClr val="CC00CC"/>
                  </a:solidFill>
                </a:rPr>
                <a:t>{-1, 0}</a:t>
              </a:r>
            </a:p>
            <a:p>
              <a:pPr algn="ctr"/>
              <a:endParaRPr lang="en-US" sz="700" dirty="0" smtClean="0">
                <a:solidFill>
                  <a:srgbClr val="CC00CC"/>
                </a:solidFill>
              </a:endParaRPr>
            </a:p>
            <a:p>
              <a:r>
                <a:rPr lang="en-US" sz="1200" b="1" dirty="0" smtClean="0"/>
                <a:t>          </a:t>
              </a:r>
              <a:r>
                <a:rPr lang="en-US" sz="1400" b="1" smtClean="0"/>
                <a:t>Ẽ</a:t>
              </a:r>
              <a:r>
                <a:rPr lang="en-US" sz="1400" b="1" baseline="-25000" smtClean="0"/>
                <a:t>1</a:t>
              </a:r>
              <a:r>
                <a:rPr lang="en-US" sz="1400" b="1" smtClean="0"/>
                <a:t> … Ẽ</a:t>
              </a:r>
              <a:r>
                <a:rPr lang="en-US" sz="1400" b="1" baseline="-25000" smtClean="0"/>
                <a:t>k</a:t>
              </a:r>
              <a:r>
                <a:rPr lang="en-US" sz="1400" b="1" smtClean="0"/>
                <a:t> … Ẽ</a:t>
              </a:r>
              <a:r>
                <a:rPr lang="en-US" sz="1400" b="1" baseline="-25000" smtClean="0"/>
                <a:t>n</a:t>
              </a:r>
              <a:endParaRPr lang="en-US" sz="1400" b="1" dirty="0" smtClean="0"/>
            </a:p>
            <a:p>
              <a:pPr algn="ctr"/>
              <a:endParaRPr lang="en-US" sz="1200" dirty="0"/>
            </a:p>
          </p:txBody>
        </p:sp>
        <p:cxnSp>
          <p:nvCxnSpPr>
            <p:cNvPr id="80" name="Straight Arrow Connector 79"/>
            <p:cNvCxnSpPr>
              <a:endCxn id="78" idx="0"/>
            </p:cNvCxnSpPr>
            <p:nvPr/>
          </p:nvCxnSpPr>
          <p:spPr>
            <a:xfrm>
              <a:off x="4724400" y="22860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52"/>
          <p:cNvGrpSpPr/>
          <p:nvPr/>
        </p:nvGrpSpPr>
        <p:grpSpPr>
          <a:xfrm>
            <a:off x="228600" y="2819400"/>
            <a:ext cx="2552700" cy="3204865"/>
            <a:chOff x="228600" y="2667000"/>
            <a:chExt cx="2552700" cy="3204865"/>
          </a:xfrm>
        </p:grpSpPr>
        <p:sp>
          <p:nvSpPr>
            <p:cNvPr id="91" name="TextBox 90"/>
            <p:cNvSpPr txBox="1"/>
            <p:nvPr/>
          </p:nvSpPr>
          <p:spPr>
            <a:xfrm>
              <a:off x="1790700" y="5410200"/>
              <a:ext cx="9906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E͂</a:t>
              </a:r>
              <a:r>
                <a:rPr lang="en-US" sz="1200" baseline="-25000" dirty="0" smtClean="0"/>
                <a:t>n+1 </a:t>
              </a:r>
              <a:r>
                <a:rPr lang="en-US" sz="1200" dirty="0" smtClean="0"/>
                <a:t>= </a:t>
              </a:r>
              <a:r>
                <a:rPr lang="en-US" sz="1200" dirty="0" err="1" smtClean="0"/>
                <a:t>E͂</a:t>
              </a:r>
              <a:r>
                <a:rPr lang="en-US" sz="1200" baseline="-25000" dirty="0" err="1" smtClean="0"/>
                <a:t>t</a:t>
              </a:r>
              <a:endParaRPr lang="en-US" sz="1200" dirty="0" smtClean="0"/>
            </a:p>
            <a:p>
              <a:r>
                <a:rPr lang="en-US" sz="1200" dirty="0" err="1" smtClean="0"/>
                <a:t>AP</a:t>
              </a:r>
              <a:r>
                <a:rPr lang="en-US" sz="1200" baseline="-25000" dirty="0" err="1" smtClean="0"/>
                <a:t>i,j</a:t>
              </a:r>
              <a:r>
                <a:rPr lang="en-US" sz="1200" dirty="0" smtClean="0"/>
                <a:t> =t</a:t>
              </a:r>
              <a:endParaRPr lang="en-US" sz="1200" dirty="0"/>
            </a:p>
          </p:txBody>
        </p:sp>
        <p:grpSp>
          <p:nvGrpSpPr>
            <p:cNvPr id="8" name="Group 117"/>
            <p:cNvGrpSpPr/>
            <p:nvPr/>
          </p:nvGrpSpPr>
          <p:grpSpPr>
            <a:xfrm flipH="1">
              <a:off x="381000" y="3124200"/>
              <a:ext cx="1447800" cy="2438400"/>
              <a:chOff x="2807208" y="3124200"/>
              <a:chExt cx="1383792" cy="243840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886200" y="3128665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191000" y="3124200"/>
                <a:ext cx="0" cy="243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H="1">
                <a:off x="2807208" y="5562600"/>
                <a:ext cx="13716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228600" y="26670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</p:grpSp>
      <p:grpSp>
        <p:nvGrpSpPr>
          <p:cNvPr id="9" name="Group 153"/>
          <p:cNvGrpSpPr/>
          <p:nvPr/>
        </p:nvGrpSpPr>
        <p:grpSpPr>
          <a:xfrm>
            <a:off x="685800" y="3852446"/>
            <a:ext cx="3200400" cy="1481554"/>
            <a:chOff x="685800" y="3700046"/>
            <a:chExt cx="3200400" cy="1481554"/>
          </a:xfrm>
        </p:grpSpPr>
        <p:grpSp>
          <p:nvGrpSpPr>
            <p:cNvPr id="11" name="Group 84"/>
            <p:cNvGrpSpPr/>
            <p:nvPr/>
          </p:nvGrpSpPr>
          <p:grpSpPr>
            <a:xfrm>
              <a:off x="685800" y="3733800"/>
              <a:ext cx="3200400" cy="1447800"/>
              <a:chOff x="3124200" y="2286000"/>
              <a:chExt cx="3200400" cy="1447800"/>
            </a:xfrm>
          </p:grpSpPr>
          <p:sp>
            <p:nvSpPr>
              <p:cNvPr id="89" name="Flowchart: Decision 88"/>
              <p:cNvSpPr/>
              <p:nvPr/>
            </p:nvSpPr>
            <p:spPr>
              <a:xfrm>
                <a:off x="3124200" y="2514600"/>
                <a:ext cx="3200400" cy="1219200"/>
              </a:xfrm>
              <a:prstGeom prst="flowChartDecis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/>
                  <a:t>Check for </a:t>
                </a:r>
                <a:r>
                  <a:rPr lang="en-US" sz="1200" dirty="0" smtClean="0">
                    <a:solidFill>
                      <a:srgbClr val="CC00CC"/>
                    </a:solidFill>
                  </a:rPr>
                  <a:t>{-2, 1}</a:t>
                </a:r>
              </a:p>
              <a:p>
                <a:pPr algn="ctr"/>
                <a:r>
                  <a:rPr lang="en-US" sz="1200" b="1" dirty="0" smtClean="0"/>
                  <a:t>{Ẽ</a:t>
                </a:r>
                <a:r>
                  <a:rPr lang="en-US" sz="1200" b="1" baseline="-25000" dirty="0" smtClean="0"/>
                  <a:t>1</a:t>
                </a:r>
                <a:r>
                  <a:rPr lang="en-US" sz="1200" b="1" dirty="0" smtClean="0"/>
                  <a:t> … </a:t>
                </a:r>
                <a:r>
                  <a:rPr lang="en-US" sz="1200" b="1" dirty="0" err="1" smtClean="0"/>
                  <a:t>Ẽ</a:t>
                </a:r>
                <a:r>
                  <a:rPr lang="en-US" sz="1200" b="1" baseline="-25000" dirty="0" err="1" smtClean="0"/>
                  <a:t>k</a:t>
                </a:r>
                <a:r>
                  <a:rPr lang="en-US" sz="1200" b="1" dirty="0" smtClean="0"/>
                  <a:t> … </a:t>
                </a:r>
                <a:r>
                  <a:rPr lang="en-US" sz="1200" b="1" dirty="0" err="1" smtClean="0"/>
                  <a:t>Ẽ</a:t>
                </a:r>
                <a:r>
                  <a:rPr lang="en-US" sz="1200" b="1" baseline="-25000" dirty="0" err="1" smtClean="0"/>
                  <a:t>n</a:t>
                </a:r>
                <a:r>
                  <a:rPr lang="en-US" sz="1200" b="1" dirty="0" smtClean="0"/>
                  <a:t>}</a:t>
                </a:r>
              </a:p>
              <a:p>
                <a:pPr algn="ctr"/>
                <a:endParaRPr lang="en-US" sz="1200" dirty="0"/>
              </a:p>
            </p:txBody>
          </p:sp>
          <p:cxnSp>
            <p:nvCxnSpPr>
              <p:cNvPr id="90" name="Straight Arrow Connector 89"/>
              <p:cNvCxnSpPr>
                <a:endCxn id="89" idx="0"/>
              </p:cNvCxnSpPr>
              <p:nvPr/>
            </p:nvCxnSpPr>
            <p:spPr>
              <a:xfrm>
                <a:off x="4724400" y="2286000"/>
                <a:ext cx="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/>
            <p:cNvSpPr txBox="1"/>
            <p:nvPr/>
          </p:nvSpPr>
          <p:spPr>
            <a:xfrm>
              <a:off x="2362200" y="37000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</p:grpSp>
      <p:grpSp>
        <p:nvGrpSpPr>
          <p:cNvPr id="12" name="Group 154"/>
          <p:cNvGrpSpPr/>
          <p:nvPr/>
        </p:nvGrpSpPr>
        <p:grpSpPr>
          <a:xfrm>
            <a:off x="2298700" y="5257800"/>
            <a:ext cx="609600" cy="338554"/>
            <a:chOff x="2286000" y="5105400"/>
            <a:chExt cx="609600" cy="338554"/>
          </a:xfrm>
        </p:grpSpPr>
        <p:cxnSp>
          <p:nvCxnSpPr>
            <p:cNvPr id="95" name="Straight Arrow Connector 94"/>
            <p:cNvCxnSpPr>
              <a:stCxn id="89" idx="2"/>
              <a:endCxn id="91" idx="0"/>
            </p:cNvCxnSpPr>
            <p:nvPr/>
          </p:nvCxnSpPr>
          <p:spPr>
            <a:xfrm>
              <a:off x="2286000" y="5177135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2362200" y="5105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</p:grpSp>
      <p:grpSp>
        <p:nvGrpSpPr>
          <p:cNvPr id="13" name="Group 149"/>
          <p:cNvGrpSpPr/>
          <p:nvPr/>
        </p:nvGrpSpPr>
        <p:grpSpPr>
          <a:xfrm>
            <a:off x="3733800" y="2057400"/>
            <a:ext cx="2438400" cy="2954754"/>
            <a:chOff x="3733800" y="2057400"/>
            <a:chExt cx="2438400" cy="2954754"/>
          </a:xfrm>
        </p:grpSpPr>
        <p:grpSp>
          <p:nvGrpSpPr>
            <p:cNvPr id="15" name="Group 147"/>
            <p:cNvGrpSpPr/>
            <p:nvPr/>
          </p:nvGrpSpPr>
          <p:grpSpPr>
            <a:xfrm>
              <a:off x="3886200" y="2057400"/>
              <a:ext cx="2286000" cy="2667000"/>
              <a:chOff x="3886200" y="2057400"/>
              <a:chExt cx="2286000" cy="2667000"/>
            </a:xfrm>
          </p:grpSpPr>
          <p:cxnSp>
            <p:nvCxnSpPr>
              <p:cNvPr id="142" name="Straight Connector 141"/>
              <p:cNvCxnSpPr>
                <a:stCxn id="89" idx="3"/>
              </p:cNvCxnSpPr>
              <p:nvPr/>
            </p:nvCxnSpPr>
            <p:spPr>
              <a:xfrm>
                <a:off x="3886200" y="4724400"/>
                <a:ext cx="457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4343400" y="2057400"/>
                <a:ext cx="0" cy="2651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>
                <a:off x="4343400" y="2057400"/>
                <a:ext cx="18288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/>
            <p:cNvSpPr txBox="1"/>
            <p:nvPr/>
          </p:nvSpPr>
          <p:spPr>
            <a:xfrm>
              <a:off x="3733800" y="4673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5410200" y="2286000"/>
            <a:ext cx="3200400" cy="1447800"/>
            <a:chOff x="3124200" y="2286000"/>
            <a:chExt cx="3200400" cy="1447800"/>
          </a:xfrm>
        </p:grpSpPr>
        <p:sp>
          <p:nvSpPr>
            <p:cNvPr id="139" name="Flowchart: Decision 138"/>
            <p:cNvSpPr/>
            <p:nvPr/>
          </p:nvSpPr>
          <p:spPr>
            <a:xfrm>
              <a:off x="3124200" y="2514600"/>
              <a:ext cx="3200400" cy="1219200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Find first encountered </a:t>
              </a:r>
              <a:r>
                <a:rPr lang="en-US" sz="1200" dirty="0" err="1" smtClean="0"/>
                <a:t>E͂</a:t>
              </a:r>
              <a:r>
                <a:rPr lang="en-US" sz="1200" baseline="-25000" dirty="0" err="1" smtClean="0"/>
                <a:t>t</a:t>
              </a:r>
              <a:endParaRPr lang="en-US" sz="1200" dirty="0" smtClean="0"/>
            </a:p>
            <a:p>
              <a:pPr algn="ctr"/>
              <a:r>
                <a:rPr lang="en-US" sz="1200" dirty="0" err="1" smtClean="0"/>
                <a:t>E͂</a:t>
              </a:r>
              <a:r>
                <a:rPr lang="en-US" sz="1200" baseline="-25000" dirty="0" err="1" smtClean="0"/>
                <a:t>t</a:t>
              </a:r>
              <a:r>
                <a:rPr lang="en-US" sz="1200" baseline="-25000" dirty="0" smtClean="0"/>
                <a:t> </a:t>
              </a:r>
              <a:r>
                <a:rPr lang="el-GR" sz="1200" b="1" dirty="0" smtClean="0"/>
                <a:t>ϵ</a:t>
              </a:r>
              <a:r>
                <a:rPr lang="en-US" sz="1200" b="1" dirty="0" smtClean="0"/>
                <a:t>{Ẽ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 … </a:t>
              </a:r>
              <a:r>
                <a:rPr lang="en-US" sz="1200" b="1" dirty="0" err="1" smtClean="0"/>
                <a:t>Ẽ</a:t>
              </a:r>
              <a:r>
                <a:rPr lang="en-US" sz="1200" b="1" baseline="-25000" dirty="0" err="1" smtClean="0"/>
                <a:t>k</a:t>
              </a:r>
              <a:r>
                <a:rPr lang="en-US" sz="1200" b="1" dirty="0" smtClean="0"/>
                <a:t> … </a:t>
              </a:r>
              <a:r>
                <a:rPr lang="en-US" sz="1200" b="1" dirty="0" err="1" smtClean="0"/>
                <a:t>Ẽ</a:t>
              </a:r>
              <a:r>
                <a:rPr lang="en-US" sz="1200" b="1" baseline="-25000" dirty="0" err="1" smtClean="0"/>
                <a:t>n</a:t>
              </a:r>
              <a:r>
                <a:rPr lang="en-US" sz="1200" b="1" dirty="0" smtClean="0"/>
                <a:t>}</a:t>
              </a:r>
            </a:p>
            <a:p>
              <a:pPr algn="ctr"/>
              <a:r>
                <a:rPr lang="en-US" sz="1200" b="1" dirty="0" smtClean="0"/>
                <a:t>and</a:t>
              </a:r>
            </a:p>
            <a:p>
              <a:pPr algn="ctr"/>
              <a:r>
                <a:rPr lang="en-US" sz="1200" dirty="0" err="1" smtClean="0"/>
                <a:t>E͂</a:t>
              </a:r>
              <a:r>
                <a:rPr lang="en-US" sz="1200" baseline="-25000" dirty="0" err="1" smtClean="0"/>
                <a:t>t</a:t>
              </a:r>
              <a:r>
                <a:rPr lang="en-US" sz="1200" baseline="-25000" dirty="0" smtClean="0"/>
                <a:t> </a:t>
              </a:r>
              <a:r>
                <a:rPr lang="el-GR" sz="1200" b="1" dirty="0" smtClean="0"/>
                <a:t>ϵ</a:t>
              </a:r>
              <a:r>
                <a:rPr lang="en-US" sz="1200" dirty="0" smtClean="0"/>
                <a:t>{-1, 0}</a:t>
              </a:r>
              <a:endParaRPr lang="en-US" sz="1200" dirty="0"/>
            </a:p>
          </p:txBody>
        </p:sp>
        <p:cxnSp>
          <p:nvCxnSpPr>
            <p:cNvPr id="140" name="Straight Arrow Connector 139"/>
            <p:cNvCxnSpPr>
              <a:endCxn id="139" idx="0"/>
            </p:cNvCxnSpPr>
            <p:nvPr/>
          </p:nvCxnSpPr>
          <p:spPr>
            <a:xfrm>
              <a:off x="4724400" y="22860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Straight Arrow Connector 135"/>
          <p:cNvCxnSpPr>
            <a:stCxn id="137" idx="2"/>
            <a:endCxn id="135" idx="0"/>
          </p:cNvCxnSpPr>
          <p:nvPr/>
        </p:nvCxnSpPr>
        <p:spPr>
          <a:xfrm>
            <a:off x="7010400" y="5786735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7"/>
          <p:cNvGrpSpPr/>
          <p:nvPr/>
        </p:nvGrpSpPr>
        <p:grpSpPr>
          <a:xfrm>
            <a:off x="4953000" y="2667000"/>
            <a:ext cx="2552700" cy="3810000"/>
            <a:chOff x="4953000" y="2667000"/>
            <a:chExt cx="2552700" cy="3810000"/>
          </a:xfrm>
        </p:grpSpPr>
        <p:sp>
          <p:nvSpPr>
            <p:cNvPr id="135" name="TextBox 134"/>
            <p:cNvSpPr txBox="1"/>
            <p:nvPr/>
          </p:nvSpPr>
          <p:spPr>
            <a:xfrm>
              <a:off x="6515100" y="6015335"/>
              <a:ext cx="9906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E͂</a:t>
              </a:r>
              <a:r>
                <a:rPr lang="en-US" sz="1200" baseline="-25000" dirty="0" smtClean="0"/>
                <a:t>n+1 </a:t>
              </a:r>
              <a:r>
                <a:rPr lang="en-US" sz="1200" dirty="0" smtClean="0"/>
                <a:t>= </a:t>
              </a:r>
              <a:r>
                <a:rPr lang="en-US" sz="1200" dirty="0" err="1" smtClean="0"/>
                <a:t>E͂</a:t>
              </a:r>
              <a:r>
                <a:rPr lang="en-US" sz="1200" baseline="-25000" dirty="0" err="1" smtClean="0"/>
                <a:t>t</a:t>
              </a:r>
              <a:endParaRPr lang="en-US" sz="1200" dirty="0" smtClean="0"/>
            </a:p>
            <a:p>
              <a:r>
                <a:rPr lang="en-US" sz="1200" dirty="0" err="1" smtClean="0"/>
                <a:t>AP</a:t>
              </a:r>
              <a:r>
                <a:rPr lang="en-US" sz="1200" baseline="-25000" dirty="0" err="1" smtClean="0"/>
                <a:t>i,j</a:t>
              </a:r>
              <a:r>
                <a:rPr lang="en-US" sz="1200" dirty="0" smtClean="0"/>
                <a:t> =t</a:t>
              </a:r>
              <a:endParaRPr lang="en-US" sz="1200" dirty="0"/>
            </a:p>
          </p:txBody>
        </p:sp>
        <p:grpSp>
          <p:nvGrpSpPr>
            <p:cNvPr id="18" name="Group 166"/>
            <p:cNvGrpSpPr/>
            <p:nvPr/>
          </p:nvGrpSpPr>
          <p:grpSpPr>
            <a:xfrm>
              <a:off x="4953000" y="2667000"/>
              <a:ext cx="1600200" cy="3657600"/>
              <a:chOff x="4953000" y="2667000"/>
              <a:chExt cx="1600200" cy="3657600"/>
            </a:xfrm>
          </p:grpSpPr>
          <p:grpSp>
            <p:nvGrpSpPr>
              <p:cNvPr id="19" name="Group 117"/>
              <p:cNvGrpSpPr/>
              <p:nvPr/>
            </p:nvGrpSpPr>
            <p:grpSpPr>
              <a:xfrm flipH="1">
                <a:off x="5105400" y="3124200"/>
                <a:ext cx="1447800" cy="3200400"/>
                <a:chOff x="2807208" y="3124200"/>
                <a:chExt cx="1383792" cy="3200400"/>
              </a:xfrm>
            </p:grpSpPr>
            <p:cxnSp>
              <p:nvCxnSpPr>
                <p:cNvPr id="129" name="Straight Connector 128"/>
                <p:cNvCxnSpPr>
                  <a:stCxn id="139" idx="3"/>
                </p:cNvCxnSpPr>
                <p:nvPr/>
              </p:nvCxnSpPr>
              <p:spPr>
                <a:xfrm>
                  <a:off x="3886200" y="3124200"/>
                  <a:ext cx="3048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4191000" y="3124200"/>
                  <a:ext cx="0" cy="3200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 flipH="1">
                  <a:off x="2807208" y="6324600"/>
                  <a:ext cx="13716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TextBox 125"/>
              <p:cNvSpPr txBox="1"/>
              <p:nvPr/>
            </p:nvSpPr>
            <p:spPr>
              <a:xfrm>
                <a:off x="4953000" y="26670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</p:grpSp>
      </p:grpSp>
      <p:grpSp>
        <p:nvGrpSpPr>
          <p:cNvPr id="20" name="Group 168"/>
          <p:cNvGrpSpPr/>
          <p:nvPr/>
        </p:nvGrpSpPr>
        <p:grpSpPr>
          <a:xfrm>
            <a:off x="5410200" y="3700046"/>
            <a:ext cx="3200400" cy="1481554"/>
            <a:chOff x="5410200" y="3700046"/>
            <a:chExt cx="3200400" cy="1481554"/>
          </a:xfrm>
        </p:grpSpPr>
        <p:grpSp>
          <p:nvGrpSpPr>
            <p:cNvPr id="21" name="Group 84"/>
            <p:cNvGrpSpPr/>
            <p:nvPr/>
          </p:nvGrpSpPr>
          <p:grpSpPr>
            <a:xfrm>
              <a:off x="5410200" y="3733800"/>
              <a:ext cx="3200400" cy="1447800"/>
              <a:chOff x="3124200" y="2286000"/>
              <a:chExt cx="3200400" cy="1447800"/>
            </a:xfrm>
          </p:grpSpPr>
          <p:sp>
            <p:nvSpPr>
              <p:cNvPr id="137" name="Flowchart: Decision 136"/>
              <p:cNvSpPr/>
              <p:nvPr/>
            </p:nvSpPr>
            <p:spPr>
              <a:xfrm>
                <a:off x="3124200" y="2514600"/>
                <a:ext cx="3200400" cy="1219200"/>
              </a:xfrm>
              <a:prstGeom prst="flowChartDecis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/>
                  <a:t>Find first encountered </a:t>
                </a:r>
                <a:r>
                  <a:rPr lang="en-US" sz="1200" dirty="0" err="1" smtClean="0"/>
                  <a:t>E͂</a:t>
                </a:r>
                <a:r>
                  <a:rPr lang="en-US" sz="1200" baseline="-25000" dirty="0" err="1" smtClean="0"/>
                  <a:t>t</a:t>
                </a:r>
                <a:endParaRPr lang="en-US" sz="1200" dirty="0" smtClean="0"/>
              </a:p>
              <a:p>
                <a:pPr algn="ctr"/>
                <a:r>
                  <a:rPr lang="en-US" sz="1200" dirty="0" err="1" smtClean="0"/>
                  <a:t>E͂</a:t>
                </a:r>
                <a:r>
                  <a:rPr lang="en-US" sz="1200" baseline="-25000" dirty="0" err="1" smtClean="0"/>
                  <a:t>t</a:t>
                </a:r>
                <a:r>
                  <a:rPr lang="en-US" sz="1200" baseline="-25000" dirty="0" smtClean="0"/>
                  <a:t> </a:t>
                </a:r>
                <a:r>
                  <a:rPr lang="el-GR" sz="1200" b="1" dirty="0" smtClean="0"/>
                  <a:t>ϵ</a:t>
                </a:r>
                <a:r>
                  <a:rPr lang="en-US" sz="1200" b="1" dirty="0" smtClean="0"/>
                  <a:t>{Ẽ</a:t>
                </a:r>
                <a:r>
                  <a:rPr lang="en-US" sz="1200" b="1" baseline="-25000" dirty="0" smtClean="0"/>
                  <a:t>1</a:t>
                </a:r>
                <a:r>
                  <a:rPr lang="en-US" sz="1200" b="1" dirty="0" smtClean="0"/>
                  <a:t> … </a:t>
                </a:r>
                <a:r>
                  <a:rPr lang="en-US" sz="1200" b="1" dirty="0" err="1" smtClean="0"/>
                  <a:t>Ẽ</a:t>
                </a:r>
                <a:r>
                  <a:rPr lang="en-US" sz="1200" b="1" baseline="-25000" dirty="0" err="1" smtClean="0"/>
                  <a:t>k</a:t>
                </a:r>
                <a:r>
                  <a:rPr lang="en-US" sz="1200" b="1" dirty="0" smtClean="0"/>
                  <a:t> … </a:t>
                </a:r>
                <a:r>
                  <a:rPr lang="en-US" sz="1200" b="1" dirty="0" err="1" smtClean="0"/>
                  <a:t>Ẽ</a:t>
                </a:r>
                <a:r>
                  <a:rPr lang="en-US" sz="1200" b="1" baseline="-25000" dirty="0" err="1" smtClean="0"/>
                  <a:t>n</a:t>
                </a:r>
                <a:r>
                  <a:rPr lang="en-US" sz="1200" b="1" dirty="0" smtClean="0"/>
                  <a:t>}</a:t>
                </a:r>
              </a:p>
              <a:p>
                <a:pPr algn="ctr"/>
                <a:r>
                  <a:rPr lang="en-US" sz="1200" b="1" dirty="0" smtClean="0"/>
                  <a:t>and</a:t>
                </a:r>
              </a:p>
              <a:p>
                <a:pPr algn="ctr"/>
                <a:r>
                  <a:rPr lang="en-US" sz="1200" dirty="0" err="1" smtClean="0"/>
                  <a:t>E͂</a:t>
                </a:r>
                <a:r>
                  <a:rPr lang="en-US" sz="1200" baseline="-25000" dirty="0" err="1" smtClean="0"/>
                  <a:t>t</a:t>
                </a:r>
                <a:r>
                  <a:rPr lang="en-US" sz="1200" baseline="-25000" dirty="0" smtClean="0"/>
                  <a:t> </a:t>
                </a:r>
                <a:r>
                  <a:rPr lang="el-GR" sz="1200" b="1" dirty="0" smtClean="0"/>
                  <a:t>ϵ</a:t>
                </a:r>
                <a:r>
                  <a:rPr lang="en-US" sz="1200" dirty="0" smtClean="0"/>
                  <a:t>{-2, 1}</a:t>
                </a:r>
                <a:endParaRPr lang="en-US" sz="1200" dirty="0"/>
              </a:p>
            </p:txBody>
          </p:sp>
          <p:cxnSp>
            <p:nvCxnSpPr>
              <p:cNvPr id="138" name="Straight Arrow Connector 137"/>
              <p:cNvCxnSpPr>
                <a:endCxn id="137" idx="0"/>
              </p:cNvCxnSpPr>
              <p:nvPr/>
            </p:nvCxnSpPr>
            <p:spPr>
              <a:xfrm>
                <a:off x="4724400" y="2286000"/>
                <a:ext cx="0" cy="228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/>
            <p:cNvSpPr txBox="1"/>
            <p:nvPr/>
          </p:nvSpPr>
          <p:spPr>
            <a:xfrm>
              <a:off x="7086600" y="370004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</p:grpSp>
      <p:grpSp>
        <p:nvGrpSpPr>
          <p:cNvPr id="22" name="Group 169"/>
          <p:cNvGrpSpPr/>
          <p:nvPr/>
        </p:nvGrpSpPr>
        <p:grpSpPr>
          <a:xfrm>
            <a:off x="5257800" y="4038600"/>
            <a:ext cx="533400" cy="2286000"/>
            <a:chOff x="5257800" y="4038600"/>
            <a:chExt cx="533400" cy="2286000"/>
          </a:xfrm>
        </p:grpSpPr>
        <p:sp>
          <p:nvSpPr>
            <p:cNvPr id="128" name="TextBox 127"/>
            <p:cNvSpPr txBox="1"/>
            <p:nvPr/>
          </p:nvSpPr>
          <p:spPr>
            <a:xfrm>
              <a:off x="5257800" y="4038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cxnSp>
          <p:nvCxnSpPr>
            <p:cNvPr id="164" name="Straight Connector 163"/>
            <p:cNvCxnSpPr>
              <a:stCxn id="137" idx="1"/>
            </p:cNvCxnSpPr>
            <p:nvPr/>
          </p:nvCxnSpPr>
          <p:spPr>
            <a:xfrm>
              <a:off x="5410200" y="4572000"/>
              <a:ext cx="0" cy="1752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70"/>
          <p:cNvGrpSpPr/>
          <p:nvPr/>
        </p:nvGrpSpPr>
        <p:grpSpPr>
          <a:xfrm>
            <a:off x="6057900" y="5118100"/>
            <a:ext cx="3136900" cy="657999"/>
            <a:chOff x="6057900" y="5118100"/>
            <a:chExt cx="3136900" cy="657999"/>
          </a:xfrm>
        </p:grpSpPr>
        <p:sp>
          <p:nvSpPr>
            <p:cNvPr id="157" name="TextBox 156"/>
            <p:cNvSpPr txBox="1"/>
            <p:nvPr/>
          </p:nvSpPr>
          <p:spPr>
            <a:xfrm>
              <a:off x="6057900" y="5499100"/>
              <a:ext cx="1905000" cy="276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E͂</a:t>
              </a:r>
              <a:r>
                <a:rPr lang="en-US" sz="1200" baseline="-25000" dirty="0" err="1" smtClean="0"/>
                <a:t>t</a:t>
              </a:r>
              <a:r>
                <a:rPr lang="en-US" sz="1200" baseline="-25000" dirty="0" smtClean="0"/>
                <a:t> </a:t>
              </a:r>
              <a:r>
                <a:rPr lang="en-US" sz="1200" b="1" dirty="0" smtClean="0"/>
                <a:t>=min(Ẽ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 … </a:t>
              </a:r>
              <a:r>
                <a:rPr lang="en-US" sz="1200" b="1" dirty="0" err="1" smtClean="0"/>
                <a:t>Ẽ</a:t>
              </a:r>
              <a:r>
                <a:rPr lang="en-US" sz="1200" b="1" baseline="-25000" dirty="0" err="1" smtClean="0"/>
                <a:t>k</a:t>
              </a:r>
              <a:r>
                <a:rPr lang="en-US" sz="1200" b="1" dirty="0" smtClean="0"/>
                <a:t> … </a:t>
              </a:r>
              <a:r>
                <a:rPr lang="en-US" sz="1200" b="1" dirty="0" err="1" smtClean="0"/>
                <a:t>Ẽ</a:t>
              </a:r>
              <a:r>
                <a:rPr lang="en-US" sz="1200" b="1" baseline="-25000" dirty="0" err="1" smtClean="0"/>
                <a:t>n</a:t>
              </a:r>
              <a:r>
                <a:rPr lang="en-US" sz="1200" b="1" dirty="0" smtClean="0"/>
                <a:t>)</a:t>
              </a:r>
            </a:p>
          </p:txBody>
        </p:sp>
        <p:cxnSp>
          <p:nvCxnSpPr>
            <p:cNvPr id="159" name="Straight Arrow Connector 158"/>
            <p:cNvCxnSpPr>
              <a:stCxn id="137" idx="2"/>
              <a:endCxn id="157" idx="0"/>
            </p:cNvCxnSpPr>
            <p:nvPr/>
          </p:nvCxnSpPr>
          <p:spPr>
            <a:xfrm>
              <a:off x="7010400" y="5181600"/>
              <a:ext cx="0" cy="317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6985000" y="511810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</a:t>
              </a:r>
              <a:r>
                <a:rPr lang="en-US" sz="1400" b="1" dirty="0" smtClean="0"/>
                <a:t>(Nothing implanted)</a:t>
              </a:r>
              <a:endParaRPr lang="en-US" sz="1400" b="1" dirty="0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685800" y="14478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Generating AP and optimal stego errors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828800" y="3533001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E͂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</a:t>
            </a:r>
            <a:r>
              <a:rPr lang="en-US" sz="1200" b="1" dirty="0" err="1" smtClean="0">
                <a:solidFill>
                  <a:srgbClr val="CC00CC"/>
                </a:solidFill>
              </a:rPr>
              <a:t>E͂</a:t>
            </a:r>
            <a:r>
              <a:rPr lang="en-US" sz="1200" b="1" baseline="-25000" dirty="0" err="1" smtClean="0">
                <a:solidFill>
                  <a:srgbClr val="CC00CC"/>
                </a:solidFill>
              </a:rPr>
              <a:t>k</a:t>
            </a:r>
            <a:r>
              <a:rPr lang="en-US" sz="1200" b="1" baseline="-25000" dirty="0" smtClean="0">
                <a:solidFill>
                  <a:srgbClr val="CC00CC"/>
                </a:solidFill>
              </a:rPr>
              <a:t> </a:t>
            </a:r>
            <a:endParaRPr lang="en-US" sz="1200" b="1" dirty="0">
              <a:solidFill>
                <a:srgbClr val="CC00CC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524000" y="3429000"/>
            <a:ext cx="990600" cy="460177"/>
            <a:chOff x="3429000" y="5257800"/>
            <a:chExt cx="990600" cy="460177"/>
          </a:xfrm>
        </p:grpSpPr>
        <p:sp>
          <p:nvSpPr>
            <p:cNvPr id="72" name="TextBox 71"/>
            <p:cNvSpPr txBox="1"/>
            <p:nvPr/>
          </p:nvSpPr>
          <p:spPr>
            <a:xfrm>
              <a:off x="3429000" y="54102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Is it {-1, 0}</a:t>
              </a:r>
              <a:endParaRPr lang="en-US" sz="1400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3810000" y="5257800"/>
              <a:ext cx="0" cy="27432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1847030" y="4796135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e.g.,</a:t>
            </a:r>
            <a:r>
              <a:rPr lang="el-GR" sz="1200" b="1" dirty="0" smtClean="0"/>
              <a:t> </a:t>
            </a:r>
            <a:r>
              <a:rPr lang="en-US" sz="1200" b="1" dirty="0" err="1" smtClean="0">
                <a:solidFill>
                  <a:srgbClr val="CC00CC"/>
                </a:solidFill>
              </a:rPr>
              <a:t>E͂</a:t>
            </a:r>
            <a:r>
              <a:rPr lang="en-US" sz="1200" b="1" baseline="-25000" dirty="0" err="1" smtClean="0">
                <a:solidFill>
                  <a:srgbClr val="CC00CC"/>
                </a:solidFill>
              </a:rPr>
              <a:t>k</a:t>
            </a:r>
            <a:r>
              <a:rPr lang="en-US" sz="1200" b="1" baseline="-25000" dirty="0" smtClean="0">
                <a:solidFill>
                  <a:srgbClr val="CC00CC"/>
                </a:solidFill>
              </a:rPr>
              <a:t> </a:t>
            </a:r>
            <a:r>
              <a:rPr lang="en-US" sz="1200" b="1" dirty="0" smtClean="0"/>
              <a:t>={</a:t>
            </a:r>
            <a:r>
              <a:rPr lang="en-US" sz="1200" dirty="0" smtClean="0"/>
              <a:t>-2 or 1} </a:t>
            </a:r>
          </a:p>
          <a:p>
            <a:r>
              <a:rPr lang="en-US" sz="1200" dirty="0" err="1" smtClean="0"/>
              <a:t>E͂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</a:t>
            </a:r>
            <a:r>
              <a:rPr lang="en-US" sz="1200" b="1" dirty="0" err="1" smtClean="0">
                <a:solidFill>
                  <a:srgbClr val="CC00CC"/>
                </a:solidFill>
              </a:rPr>
              <a:t>E͂</a:t>
            </a:r>
            <a:r>
              <a:rPr lang="en-US" sz="1200" b="1" baseline="-25000" dirty="0" err="1" smtClean="0">
                <a:solidFill>
                  <a:srgbClr val="CC00CC"/>
                </a:solidFill>
              </a:rPr>
              <a:t>k</a:t>
            </a:r>
            <a:r>
              <a:rPr lang="en-US" sz="1200" b="1" baseline="-25000" dirty="0" smtClean="0">
                <a:solidFill>
                  <a:srgbClr val="CC00CC"/>
                </a:solidFill>
              </a:rPr>
              <a:t> </a:t>
            </a:r>
            <a:endParaRPr lang="en-US" sz="1200" b="1" dirty="0">
              <a:solidFill>
                <a:srgbClr val="CC00CC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187348" y="3104307"/>
            <a:ext cx="438644" cy="409394"/>
            <a:chOff x="3928589" y="3151580"/>
            <a:chExt cx="573751" cy="371443"/>
          </a:xfrm>
        </p:grpSpPr>
        <p:sp>
          <p:nvSpPr>
            <p:cNvPr id="86" name="Equal 85"/>
            <p:cNvSpPr/>
            <p:nvPr/>
          </p:nvSpPr>
          <p:spPr>
            <a:xfrm rot="19232294">
              <a:off x="4029916" y="3151580"/>
              <a:ext cx="472424" cy="162101"/>
            </a:xfrm>
            <a:prstGeom prst="mathEqual">
              <a:avLst/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928589" y="3246025"/>
              <a:ext cx="160299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>
              <a:spAutoFit/>
            </a:bodyPr>
            <a:lstStyle/>
            <a:p>
              <a:r>
                <a:rPr lang="en-US" sz="1200" b="1" dirty="0" err="1" smtClean="0">
                  <a:solidFill>
                    <a:srgbClr val="CC00CC"/>
                  </a:solidFill>
                </a:rPr>
                <a:t>Ẽ</a:t>
              </a:r>
              <a:r>
                <a:rPr lang="en-US" sz="1200" b="1" baseline="-25000" dirty="0" err="1" smtClean="0">
                  <a:solidFill>
                    <a:srgbClr val="CC00CC"/>
                  </a:solidFill>
                </a:rPr>
                <a:t>k</a:t>
              </a:r>
              <a:endParaRPr lang="en-US" sz="1200" dirty="0">
                <a:solidFill>
                  <a:srgbClr val="CC00CC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790700" y="27305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Sequentially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17526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Sequentially</a:t>
            </a:r>
            <a:endParaRPr lang="en-US" sz="1200" dirty="0"/>
          </a:p>
        </p:txBody>
      </p:sp>
      <p:sp>
        <p:nvSpPr>
          <p:cNvPr id="94" name="Rounded Rectangle 93"/>
          <p:cNvSpPr/>
          <p:nvPr/>
        </p:nvSpPr>
        <p:spPr>
          <a:xfrm>
            <a:off x="2971800" y="2667000"/>
            <a:ext cx="2286000" cy="762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‘0’ bit were implanted</a:t>
            </a:r>
          </a:p>
          <a:p>
            <a:pPr algn="ctr"/>
            <a:r>
              <a:rPr lang="en-US" dirty="0" smtClean="0"/>
              <a:t>-1 =&gt;  -1</a:t>
            </a:r>
          </a:p>
          <a:p>
            <a:pPr algn="ctr"/>
            <a:r>
              <a:rPr lang="en-US" dirty="0" smtClean="0"/>
              <a:t>0 =&gt; 0 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3048000" y="4953000"/>
            <a:ext cx="2286000" cy="762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‘1’ were implanted</a:t>
            </a:r>
          </a:p>
          <a:p>
            <a:pPr algn="ctr"/>
            <a:r>
              <a:rPr lang="en-US" dirty="0" smtClean="0"/>
              <a:t>-1 =&gt; -2</a:t>
            </a:r>
          </a:p>
          <a:p>
            <a:pPr algn="ctr"/>
            <a:r>
              <a:rPr lang="en-US" dirty="0" smtClean="0"/>
              <a:t>0 =&gt; 1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 rot="16200000">
            <a:off x="2928558" y="3037700"/>
            <a:ext cx="2819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b="1" dirty="0" smtClean="0"/>
              <a:t>Bit is not found in the stego errors. Check this in the hybrid errors.</a:t>
            </a:r>
            <a:endParaRPr lang="en-US" sz="12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6 L 0.04306 0.0018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445 0.00139 L 0.08611 0.0016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5 -3.33333E-6 L 0 -0.1833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18333 L 0.075 -0.1833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5" grpId="0"/>
      <p:bldP spid="92" grpId="0"/>
      <p:bldP spid="93" grpId="0"/>
      <p:bldP spid="94" grpId="0" animBg="1"/>
      <p:bldP spid="94" grpId="1" animBg="1"/>
      <p:bldP spid="96" grpId="0" animBg="1"/>
      <p:bldP spid="96" grpId="1" animBg="1"/>
      <p:bldP spid="97" grpId="0"/>
      <p:bldP spid="97" grpId="1"/>
      <p:bldP spid="97" grpId="2"/>
      <p:bldP spid="97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62000" y="14478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Now all AP and optimal stego errors </a:t>
            </a:r>
            <a:r>
              <a:rPr lang="en-US" i="1" dirty="0" err="1" smtClean="0"/>
              <a:t>ẽ</a:t>
            </a:r>
            <a:r>
              <a:rPr lang="en-US" i="1" baseline="-25000" dirty="0" err="1" smtClean="0"/>
              <a:t>i,j</a:t>
            </a:r>
            <a:r>
              <a:rPr lang="en-US" dirty="0" smtClean="0"/>
              <a:t> are in hand.</a:t>
            </a:r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429000" y="4891988"/>
            <a:ext cx="5105400" cy="1298280"/>
          </a:xfrm>
          <a:prstGeom prst="rect">
            <a:avLst/>
          </a:prstGeom>
          <a:noFill/>
        </p:spPr>
      </p:pic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762000" y="4986754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Cover Image generation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62000" y="17526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Extraction of message bit </a:t>
            </a:r>
            <a:r>
              <a:rPr lang="en-US" i="1" dirty="0" smtClean="0"/>
              <a:t>m</a:t>
            </a:r>
            <a:endParaRPr lang="en-US" dirty="0"/>
          </a:p>
        </p:txBody>
      </p:sp>
      <p:grpSp>
        <p:nvGrpSpPr>
          <p:cNvPr id="4" name="Group 81"/>
          <p:cNvGrpSpPr/>
          <p:nvPr/>
        </p:nvGrpSpPr>
        <p:grpSpPr>
          <a:xfrm>
            <a:off x="4114800" y="4144546"/>
            <a:ext cx="2875115" cy="490954"/>
            <a:chOff x="3811626" y="2971800"/>
            <a:chExt cx="2875115" cy="490954"/>
          </a:xfrm>
        </p:grpSpPr>
        <p:sp>
          <p:nvSpPr>
            <p:cNvPr id="85" name="Rectangle 84"/>
            <p:cNvSpPr/>
            <p:nvPr/>
          </p:nvSpPr>
          <p:spPr>
            <a:xfrm>
              <a:off x="4572000" y="3124200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r>
                <a:rPr lang="en-US" dirty="0" smtClean="0"/>
                <a:t> &gt;=1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811626" y="2971800"/>
              <a:ext cx="4555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4191000" y="3124200"/>
              <a:ext cx="1601826" cy="16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715000" y="2971800"/>
              <a:ext cx="9717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e</a:t>
              </a:r>
              <a:r>
                <a:rPr lang="en-US" i="1" baseline="-25000" dirty="0" err="1" smtClean="0"/>
                <a:t>i,j</a:t>
              </a:r>
              <a:r>
                <a:rPr lang="en-US" i="1" dirty="0" smtClean="0"/>
                <a:t>=</a:t>
              </a:r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r>
                <a:rPr lang="en-US" dirty="0" smtClean="0"/>
                <a:t> -1</a:t>
              </a:r>
              <a:endParaRPr lang="en-US" dirty="0"/>
            </a:p>
          </p:txBody>
        </p:sp>
      </p:grpSp>
      <p:grpSp>
        <p:nvGrpSpPr>
          <p:cNvPr id="5" name="Group 93"/>
          <p:cNvGrpSpPr/>
          <p:nvPr/>
        </p:nvGrpSpPr>
        <p:grpSpPr>
          <a:xfrm>
            <a:off x="883589" y="4220746"/>
            <a:ext cx="2926411" cy="490954"/>
            <a:chOff x="3811626" y="2971800"/>
            <a:chExt cx="2926411" cy="490954"/>
          </a:xfrm>
        </p:grpSpPr>
        <p:sp>
          <p:nvSpPr>
            <p:cNvPr id="98" name="Rectangle 97"/>
            <p:cNvSpPr/>
            <p:nvPr/>
          </p:nvSpPr>
          <p:spPr>
            <a:xfrm>
              <a:off x="4572000" y="3124200"/>
              <a:ext cx="8787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r>
                <a:rPr lang="en-US" dirty="0" smtClean="0"/>
                <a:t> &lt;=-2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11626" y="2971800"/>
              <a:ext cx="4555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4191000" y="3124200"/>
              <a:ext cx="1601826" cy="16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715000" y="2971800"/>
              <a:ext cx="10230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e</a:t>
              </a:r>
              <a:r>
                <a:rPr lang="en-US" i="1" baseline="-25000" dirty="0" err="1" smtClean="0"/>
                <a:t>i,j</a:t>
              </a:r>
              <a:r>
                <a:rPr lang="en-US" i="1" dirty="0" smtClean="0"/>
                <a:t>=</a:t>
              </a:r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r>
                <a:rPr lang="en-US" dirty="0" smtClean="0"/>
                <a:t> +1</a:t>
              </a:r>
              <a:endParaRPr lang="en-US" dirty="0"/>
            </a:p>
          </p:txBody>
        </p:sp>
      </p:grpSp>
      <p:grpSp>
        <p:nvGrpSpPr>
          <p:cNvPr id="6" name="Group 125"/>
          <p:cNvGrpSpPr/>
          <p:nvPr/>
        </p:nvGrpSpPr>
        <p:grpSpPr>
          <a:xfrm>
            <a:off x="762000" y="2044700"/>
            <a:ext cx="1981200" cy="1066800"/>
            <a:chOff x="4953000" y="2895600"/>
            <a:chExt cx="1981200" cy="1066800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5410200" y="3048000"/>
              <a:ext cx="914400" cy="3810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5410200" y="3505200"/>
              <a:ext cx="9144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953000" y="3302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324600" y="28956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m=1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638800" y="2971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15000" y="3623846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324600" y="35476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m=0</a:t>
              </a:r>
              <a:endParaRPr lang="en-US" dirty="0"/>
            </a:p>
          </p:txBody>
        </p:sp>
      </p:grpSp>
      <p:grpSp>
        <p:nvGrpSpPr>
          <p:cNvPr id="7" name="Group 126"/>
          <p:cNvGrpSpPr/>
          <p:nvPr/>
        </p:nvGrpSpPr>
        <p:grpSpPr>
          <a:xfrm>
            <a:off x="4114800" y="2044700"/>
            <a:ext cx="1981200" cy="1066800"/>
            <a:chOff x="4953000" y="2895600"/>
            <a:chExt cx="1981200" cy="1066800"/>
          </a:xfrm>
        </p:grpSpPr>
        <p:cxnSp>
          <p:nvCxnSpPr>
            <p:cNvPr id="128" name="Straight Arrow Connector 127"/>
            <p:cNvCxnSpPr/>
            <p:nvPr/>
          </p:nvCxnSpPr>
          <p:spPr>
            <a:xfrm flipV="1">
              <a:off x="5410200" y="3048000"/>
              <a:ext cx="914400" cy="3810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5410200" y="3505200"/>
              <a:ext cx="9144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4953000" y="3302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ẽ</a:t>
              </a:r>
              <a:r>
                <a:rPr lang="en-US" i="1" baseline="-25000" dirty="0" err="1" smtClean="0"/>
                <a:t>i,j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324600" y="28956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m=1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638800" y="2971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715000" y="3623846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324600" y="35476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m=0</a:t>
              </a:r>
              <a:endParaRPr lang="en-US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62000" y="32639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 smtClean="0"/>
              <a:t> Reconstruction of cover errors:</a:t>
            </a:r>
            <a:endParaRPr lang="en-US" dirty="0"/>
          </a:p>
        </p:txBody>
      </p:sp>
      <p:grpSp>
        <p:nvGrpSpPr>
          <p:cNvPr id="8" name="Group 70"/>
          <p:cNvGrpSpPr/>
          <p:nvPr/>
        </p:nvGrpSpPr>
        <p:grpSpPr>
          <a:xfrm>
            <a:off x="5105400" y="3568700"/>
            <a:ext cx="579119" cy="533400"/>
            <a:chOff x="8153400" y="3810000"/>
            <a:chExt cx="579119" cy="533400"/>
          </a:xfrm>
        </p:grpSpPr>
        <p:sp>
          <p:nvSpPr>
            <p:cNvPr id="62" name="Rectangle 61"/>
            <p:cNvSpPr/>
            <p:nvPr/>
          </p:nvSpPr>
          <p:spPr>
            <a:xfrm>
              <a:off x="8153400" y="3992880"/>
              <a:ext cx="45719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260081" y="3810000"/>
              <a:ext cx="4571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686800" y="4175760"/>
              <a:ext cx="4571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55000" y="39432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…</a:t>
              </a:r>
              <a:endParaRPr lang="en-US" sz="2000" b="1" dirty="0"/>
            </a:p>
          </p:txBody>
        </p:sp>
      </p:grpSp>
      <p:grpSp>
        <p:nvGrpSpPr>
          <p:cNvPr id="9" name="Group 80"/>
          <p:cNvGrpSpPr/>
          <p:nvPr/>
        </p:nvGrpSpPr>
        <p:grpSpPr>
          <a:xfrm>
            <a:off x="1752600" y="3644900"/>
            <a:ext cx="617219" cy="533400"/>
            <a:chOff x="1219200" y="2819400"/>
            <a:chExt cx="617219" cy="533400"/>
          </a:xfrm>
        </p:grpSpPr>
        <p:sp>
          <p:nvSpPr>
            <p:cNvPr id="67" name="Rectangle 66"/>
            <p:cNvSpPr/>
            <p:nvPr/>
          </p:nvSpPr>
          <p:spPr>
            <a:xfrm>
              <a:off x="1790700" y="3002280"/>
              <a:ext cx="45719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676400" y="2819400"/>
              <a:ext cx="4571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19200" y="3185160"/>
              <a:ext cx="4571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19200" y="29526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…</a:t>
              </a:r>
              <a:endParaRPr lang="en-US" sz="2000" b="1" dirty="0"/>
            </a:p>
          </p:txBody>
        </p:sp>
      </p:grpSp>
      <p:grpSp>
        <p:nvGrpSpPr>
          <p:cNvPr id="11" name="Group 87"/>
          <p:cNvGrpSpPr/>
          <p:nvPr/>
        </p:nvGrpSpPr>
        <p:grpSpPr>
          <a:xfrm>
            <a:off x="4800600" y="4025900"/>
            <a:ext cx="1143000" cy="260866"/>
            <a:chOff x="7848600" y="4267200"/>
            <a:chExt cx="1143000" cy="26086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848600" y="42672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001000" y="4343400"/>
              <a:ext cx="914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0 1 2  …</a:t>
              </a:r>
              <a:endParaRPr lang="en-US" sz="1200" b="1" dirty="0"/>
            </a:p>
          </p:txBody>
        </p:sp>
      </p:grpSp>
      <p:grpSp>
        <p:nvGrpSpPr>
          <p:cNvPr id="12" name="Group 83"/>
          <p:cNvGrpSpPr/>
          <p:nvPr/>
        </p:nvGrpSpPr>
        <p:grpSpPr>
          <a:xfrm>
            <a:off x="1371600" y="4102100"/>
            <a:ext cx="1371600" cy="228600"/>
            <a:chOff x="838200" y="3276600"/>
            <a:chExt cx="1371600" cy="2286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838200" y="3276600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219200" y="3320534"/>
              <a:ext cx="838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 dirty="0" smtClean="0"/>
                <a:t>… -2 -1</a:t>
              </a:r>
              <a:endParaRPr lang="en-US" sz="1200" b="1" dirty="0"/>
            </a:p>
          </p:txBody>
        </p:sp>
      </p:grp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457200" y="10668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b="1" u="sng" dirty="0" smtClean="0"/>
              <a:t> Message extraction and cover reconstruction</a:t>
            </a:r>
            <a:endParaRPr lang="en-US" b="1" u="sng" dirty="0"/>
          </a:p>
        </p:txBody>
      </p:sp>
      <p:sp>
        <p:nvSpPr>
          <p:cNvPr id="72" name="TextBox 71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7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1.11111E-6 L 0.01944 -1.11111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667 -4.44444E-6 " pathEditMode="relative" ptsTypes="AA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74" grpId="0"/>
      <p:bldP spid="1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Multi Predictors for Enhancing Embedding Capacity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692706" y="1676400"/>
            <a:ext cx="182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Prediction errors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1295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Experimented Results</a:t>
            </a:r>
            <a:endParaRPr lang="en-US" b="1" dirty="0"/>
          </a:p>
        </p:txBody>
      </p:sp>
      <p:pic>
        <p:nvPicPr>
          <p:cNvPr id="29" name="Picture 28" descr="BPP_PE.tif"/>
          <p:cNvPicPr/>
          <p:nvPr/>
        </p:nvPicPr>
        <p:blipFill>
          <a:blip r:embed="rId3" cstate="print"/>
          <a:srcRect l="4036" r="44769"/>
          <a:stretch>
            <a:fillRect/>
          </a:stretch>
        </p:blipFill>
        <p:spPr>
          <a:xfrm>
            <a:off x="0" y="1981200"/>
            <a:ext cx="2819400" cy="1828800"/>
          </a:xfrm>
          <a:prstGeom prst="rect">
            <a:avLst/>
          </a:prstGeom>
        </p:spPr>
      </p:pic>
      <p:pic>
        <p:nvPicPr>
          <p:cNvPr id="30" name="Picture 29" descr="BPP_EPP1.tif"/>
          <p:cNvPicPr/>
          <p:nvPr/>
        </p:nvPicPr>
        <p:blipFill>
          <a:blip r:embed="rId4" cstate="print"/>
          <a:srcRect l="4259" r="6203"/>
          <a:stretch>
            <a:fillRect/>
          </a:stretch>
        </p:blipFill>
        <p:spPr>
          <a:xfrm>
            <a:off x="2819400" y="2057400"/>
            <a:ext cx="3581400" cy="1752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5200" y="1749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Amount of error per pixel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" y="4035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Payloads per PSNR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0" y="4035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Payloads per SDIM</a:t>
            </a:r>
            <a:endParaRPr lang="en-US" sz="1400" dirty="0"/>
          </a:p>
        </p:txBody>
      </p:sp>
      <p:pic>
        <p:nvPicPr>
          <p:cNvPr id="36" name="Picture 35" descr="BPPCalPayload_PSNR1.tif"/>
          <p:cNvPicPr/>
          <p:nvPr/>
        </p:nvPicPr>
        <p:blipFill>
          <a:blip r:embed="rId5" cstate="print"/>
          <a:srcRect l="1561" r="6742"/>
          <a:stretch>
            <a:fillRect/>
          </a:stretch>
        </p:blipFill>
        <p:spPr>
          <a:xfrm>
            <a:off x="228600" y="4267200"/>
            <a:ext cx="3886200" cy="2057400"/>
          </a:xfrm>
          <a:prstGeom prst="rect">
            <a:avLst/>
          </a:prstGeom>
        </p:spPr>
      </p:pic>
      <p:pic>
        <p:nvPicPr>
          <p:cNvPr id="37" name="Picture 36" descr="BPPCalPayload_SSIM1.tif"/>
          <p:cNvPicPr/>
          <p:nvPr/>
        </p:nvPicPr>
        <p:blipFill>
          <a:blip r:embed="rId6" cstate="print"/>
          <a:srcRect l="3989" r="6473"/>
          <a:stretch>
            <a:fillRect/>
          </a:stretch>
        </p:blipFill>
        <p:spPr>
          <a:xfrm>
            <a:off x="4191000" y="4267200"/>
            <a:ext cx="4419600" cy="1981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4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Published in the Elsevier Journal of Information Security and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17858" name="Picture 2" descr="BPPCalPayloadReport"/>
          <p:cNvPicPr>
            <a:picLocks noChangeAspect="1" noChangeArrowheads="1"/>
          </p:cNvPicPr>
          <p:nvPr/>
        </p:nvPicPr>
        <p:blipFill>
          <a:blip r:embed="rId7" cstate="print"/>
          <a:srcRect l="7353" r="18816"/>
          <a:stretch>
            <a:fillRect/>
          </a:stretch>
        </p:blipFill>
        <p:spPr bwMode="auto">
          <a:xfrm>
            <a:off x="6400800" y="2027859"/>
            <a:ext cx="2743200" cy="170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553200" y="1752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Payload</a:t>
            </a:r>
            <a:endParaRPr lang="en-US" sz="1400" dirty="0"/>
          </a:p>
        </p:txBody>
      </p:sp>
    </p:spTree>
  </p:cSld>
  <p:clrMapOvr>
    <a:masterClrMapping/>
  </p:clrMapOvr>
  <p:transition advTm="4594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518592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Improved Prediction and Multi Cycle Data Embedment Process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4285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ADF5-115D-4743-8254-4BD54557C66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6" name="Group 28"/>
          <p:cNvGrpSpPr/>
          <p:nvPr/>
        </p:nvGrpSpPr>
        <p:grpSpPr>
          <a:xfrm>
            <a:off x="6477000" y="1642646"/>
            <a:ext cx="990600" cy="646331"/>
            <a:chOff x="5700932" y="1600200"/>
            <a:chExt cx="699868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5943600" y="16002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err="1" smtClean="0"/>
                <a:t>I</a:t>
              </a:r>
              <a:r>
                <a:rPr lang="en-US" sz="1800" b="1" i="1" baseline="-25000" dirty="0" err="1" smtClean="0"/>
                <a:t>u,v</a:t>
              </a:r>
              <a:endParaRPr lang="en-US" sz="1800" b="1" i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5700932" y="1785008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9"/>
          <p:cNvGrpSpPr/>
          <p:nvPr/>
        </p:nvGrpSpPr>
        <p:grpSpPr>
          <a:xfrm>
            <a:off x="8458194" y="3657600"/>
            <a:ext cx="609600" cy="533400"/>
            <a:chOff x="5934221" y="1503352"/>
            <a:chExt cx="466579" cy="435402"/>
          </a:xfrm>
        </p:grpSpPr>
        <p:sp>
          <p:nvSpPr>
            <p:cNvPr id="31" name="TextBox 30"/>
            <p:cNvSpPr txBox="1"/>
            <p:nvPr/>
          </p:nvSpPr>
          <p:spPr>
            <a:xfrm>
              <a:off x="5943600" y="16002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 smtClean="0"/>
                <a:t>I</a:t>
              </a:r>
              <a:r>
                <a:rPr lang="en-US" sz="2000" b="1" i="1" baseline="-25000" dirty="0" err="1" smtClean="0"/>
                <a:t>x,y</a:t>
              </a:r>
              <a:endParaRPr lang="en-US" sz="2000" b="1" i="1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5934221" y="1503352"/>
              <a:ext cx="71511" cy="2832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94400" y="3810000"/>
            <a:ext cx="2084832" cy="11430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19600" y="2209800"/>
            <a:ext cx="2093976" cy="11430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19600" y="3352800"/>
            <a:ext cx="1600200" cy="16002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25768" y="2209800"/>
            <a:ext cx="1627632" cy="16002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92"/>
          <p:cNvGrpSpPr/>
          <p:nvPr/>
        </p:nvGrpSpPr>
        <p:grpSpPr>
          <a:xfrm>
            <a:off x="3886200" y="1689674"/>
            <a:ext cx="4930724" cy="3796726"/>
            <a:chOff x="2689276" y="1765874"/>
            <a:chExt cx="4930724" cy="3796726"/>
          </a:xfrm>
        </p:grpSpPr>
        <p:grpSp>
          <p:nvGrpSpPr>
            <p:cNvPr id="9" name="Group 66"/>
            <p:cNvGrpSpPr/>
            <p:nvPr/>
          </p:nvGrpSpPr>
          <p:grpSpPr>
            <a:xfrm>
              <a:off x="2694342" y="1766668"/>
              <a:ext cx="534194" cy="457994"/>
              <a:chOff x="2895600" y="1448594"/>
              <a:chExt cx="534194" cy="457994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71"/>
            <p:cNvGrpSpPr/>
            <p:nvPr/>
          </p:nvGrpSpPr>
          <p:grpSpPr>
            <a:xfrm flipV="1">
              <a:off x="2689276" y="5001858"/>
              <a:ext cx="534194" cy="560742"/>
              <a:chOff x="2895600" y="1448594"/>
              <a:chExt cx="534194" cy="45799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6"/>
            <p:cNvGrpSpPr/>
            <p:nvPr/>
          </p:nvGrpSpPr>
          <p:grpSpPr>
            <a:xfrm flipH="1">
              <a:off x="6948268" y="1765874"/>
              <a:ext cx="533400" cy="457994"/>
              <a:chOff x="2895600" y="1448594"/>
              <a:chExt cx="534194" cy="45799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79"/>
            <p:cNvGrpSpPr/>
            <p:nvPr/>
          </p:nvGrpSpPr>
          <p:grpSpPr>
            <a:xfrm flipH="1" flipV="1">
              <a:off x="6968196" y="5001064"/>
              <a:ext cx="651804" cy="457200"/>
              <a:chOff x="2895600" y="1448594"/>
              <a:chExt cx="534194" cy="457994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/>
          <p:cNvSpPr txBox="1"/>
          <p:nvPr/>
        </p:nvSpPr>
        <p:spPr>
          <a:xfrm>
            <a:off x="6934200" y="65194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00CC"/>
                </a:solidFill>
              </a:rPr>
              <a:t>Prediction for each </a:t>
            </a:r>
            <a:r>
              <a:rPr lang="en-US" dirty="0" err="1" smtClean="0">
                <a:solidFill>
                  <a:srgbClr val="CC00CC"/>
                </a:solidFill>
              </a:rPr>
              <a:t>I</a:t>
            </a:r>
            <a:r>
              <a:rPr lang="en-US" baseline="-25000" dirty="0" err="1" smtClean="0">
                <a:solidFill>
                  <a:srgbClr val="CC00CC"/>
                </a:solidFill>
              </a:rPr>
              <a:t>m,n</a:t>
            </a:r>
            <a:endParaRPr lang="en-US" dirty="0">
              <a:solidFill>
                <a:srgbClr val="CC00CC"/>
              </a:solidFill>
            </a:endParaRPr>
          </a:p>
        </p:txBody>
      </p:sp>
      <p:grpSp>
        <p:nvGrpSpPr>
          <p:cNvPr id="18" name="Group 123"/>
          <p:cNvGrpSpPr/>
          <p:nvPr/>
        </p:nvGrpSpPr>
        <p:grpSpPr>
          <a:xfrm>
            <a:off x="3403600" y="2057400"/>
            <a:ext cx="5029200" cy="5257800"/>
            <a:chOff x="9144000" y="1981200"/>
            <a:chExt cx="5029200" cy="5257800"/>
          </a:xfrm>
        </p:grpSpPr>
        <p:grpSp>
          <p:nvGrpSpPr>
            <p:cNvPr id="19" name="Group 122"/>
            <p:cNvGrpSpPr/>
            <p:nvPr/>
          </p:nvGrpSpPr>
          <p:grpSpPr>
            <a:xfrm>
              <a:off x="9144000" y="2057400"/>
              <a:ext cx="4800600" cy="3505200"/>
              <a:chOff x="9144000" y="2057400"/>
              <a:chExt cx="4800600" cy="35052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9144000" y="2057400"/>
                <a:ext cx="990600" cy="335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0134600" y="4876800"/>
                <a:ext cx="3810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09"/>
            <p:cNvGrpSpPr/>
            <p:nvPr/>
          </p:nvGrpSpPr>
          <p:grpSpPr>
            <a:xfrm>
              <a:off x="9220200" y="1981200"/>
              <a:ext cx="4953000" cy="5257800"/>
              <a:chOff x="1371600" y="787403"/>
              <a:chExt cx="4953000" cy="5257800"/>
            </a:xfrm>
          </p:grpSpPr>
          <p:grpSp>
            <p:nvGrpSpPr>
              <p:cNvPr id="21" name="Group 68"/>
              <p:cNvGrpSpPr/>
              <p:nvPr/>
            </p:nvGrpSpPr>
            <p:grpSpPr>
              <a:xfrm>
                <a:off x="1371600" y="787403"/>
                <a:ext cx="914400" cy="3124200"/>
                <a:chOff x="1371600" y="787403"/>
                <a:chExt cx="914400" cy="3124200"/>
              </a:xfrm>
            </p:grpSpPr>
            <p:pic>
              <p:nvPicPr>
                <p:cNvPr id="117" name="Picture 14" descr="Image result for scale in cm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5400000">
                  <a:off x="566737" y="2192340"/>
                  <a:ext cx="3124200" cy="31432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2" name="Group 65"/>
                <p:cNvGrpSpPr/>
                <p:nvPr/>
              </p:nvGrpSpPr>
              <p:grpSpPr>
                <a:xfrm>
                  <a:off x="1371600" y="863603"/>
                  <a:ext cx="609600" cy="2819400"/>
                  <a:chOff x="-76200" y="1168403"/>
                  <a:chExt cx="609600" cy="2819400"/>
                </a:xfrm>
              </p:grpSpPr>
              <p:sp>
                <p:nvSpPr>
                  <p:cNvPr id="119" name="Left Brace 118"/>
                  <p:cNvSpPr/>
                  <p:nvPr/>
                </p:nvSpPr>
                <p:spPr>
                  <a:xfrm>
                    <a:off x="152400" y="1168403"/>
                    <a:ext cx="381000" cy="2819400"/>
                  </a:xfrm>
                  <a:prstGeom prst="lef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-76200" y="2540003"/>
                    <a:ext cx="2286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d</a:t>
                    </a:r>
                    <a:endParaRPr lang="en-US" i="1" dirty="0"/>
                  </a:p>
                </p:txBody>
              </p:sp>
            </p:grpSp>
          </p:grpSp>
          <p:grpSp>
            <p:nvGrpSpPr>
              <p:cNvPr id="24" name="Group 69"/>
              <p:cNvGrpSpPr/>
              <p:nvPr/>
            </p:nvGrpSpPr>
            <p:grpSpPr>
              <a:xfrm>
                <a:off x="2133600" y="2387603"/>
                <a:ext cx="4191000" cy="3657600"/>
                <a:chOff x="2133600" y="2387603"/>
                <a:chExt cx="4191000" cy="3657600"/>
              </a:xfrm>
            </p:grpSpPr>
            <p:pic>
              <p:nvPicPr>
                <p:cNvPr id="113" name="Picture 12" descr="Image result for scale in cm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33600" y="3733800"/>
                  <a:ext cx="4191000" cy="31432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5" name="Group 64"/>
                <p:cNvGrpSpPr/>
                <p:nvPr/>
              </p:nvGrpSpPr>
              <p:grpSpPr>
                <a:xfrm>
                  <a:off x="3949700" y="2387603"/>
                  <a:ext cx="381000" cy="3657600"/>
                  <a:chOff x="2273300" y="2463803"/>
                  <a:chExt cx="381000" cy="3657600"/>
                </a:xfrm>
              </p:grpSpPr>
              <p:sp>
                <p:nvSpPr>
                  <p:cNvPr id="115" name="Left Brace 114"/>
                  <p:cNvSpPr/>
                  <p:nvPr/>
                </p:nvSpPr>
                <p:spPr>
                  <a:xfrm>
                    <a:off x="2273300" y="2463803"/>
                    <a:ext cx="381000" cy="3657600"/>
                  </a:xfrm>
                  <a:prstGeom prst="leftBrac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2286000" y="4335049"/>
                    <a:ext cx="3048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d</a:t>
                    </a:r>
                    <a:endParaRPr lang="en-US" i="1" dirty="0"/>
                  </a:p>
                </p:txBody>
              </p:sp>
            </p:grpSp>
          </p:grpSp>
        </p:grpSp>
      </p:grpSp>
      <p:grpSp>
        <p:nvGrpSpPr>
          <p:cNvPr id="26" name="Group 129"/>
          <p:cNvGrpSpPr/>
          <p:nvPr/>
        </p:nvGrpSpPr>
        <p:grpSpPr>
          <a:xfrm>
            <a:off x="4025900" y="2694801"/>
            <a:ext cx="3148568" cy="2562999"/>
            <a:chOff x="1992868" y="1384300"/>
            <a:chExt cx="3148568" cy="2562999"/>
          </a:xfrm>
        </p:grpSpPr>
        <p:sp>
          <p:nvSpPr>
            <p:cNvPr id="132" name="TextBox 131"/>
            <p:cNvSpPr txBox="1"/>
            <p:nvPr/>
          </p:nvSpPr>
          <p:spPr>
            <a:xfrm>
              <a:off x="3300968" y="3670300"/>
              <a:ext cx="1840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  </a:t>
              </a:r>
              <a:r>
                <a:rPr lang="en-US" sz="1200" b="1" dirty="0" err="1" smtClean="0"/>
                <a:t>i</a:t>
              </a:r>
              <a:r>
                <a:rPr lang="en-US" sz="1200" b="1" dirty="0" smtClean="0"/>
                <a:t>  x  e  l  s</a:t>
              </a:r>
              <a:endParaRPr lang="en-US" sz="12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92868" y="1384300"/>
              <a:ext cx="369332" cy="13589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P  </a:t>
              </a:r>
              <a:r>
                <a:rPr lang="en-US" sz="1200" b="1" dirty="0" err="1" smtClean="0"/>
                <a:t>i</a:t>
              </a:r>
              <a:r>
                <a:rPr lang="en-US" sz="1200" b="1" dirty="0" smtClean="0"/>
                <a:t>  x  e  l  s</a:t>
              </a:r>
              <a:endParaRPr lang="en-US" sz="1200" b="1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95046"/>
            <a:ext cx="2895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Divide block in 4 quadrants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8600" y="2133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Consider 1</a:t>
            </a:r>
            <a:r>
              <a:rPr lang="en-US" i="1" baseline="30000" dirty="0" smtClean="0">
                <a:solidFill>
                  <a:srgbClr val="CC00CC"/>
                </a:solidFill>
              </a:rPr>
              <a:t>st</a:t>
            </a:r>
            <a:r>
              <a:rPr lang="en-US" i="1" dirty="0" smtClean="0">
                <a:solidFill>
                  <a:srgbClr val="CC00CC"/>
                </a:solidFill>
              </a:rPr>
              <a:t> quadrant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8600" y="24384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Define baseline and non-baseline pixels</a:t>
            </a:r>
            <a:endParaRPr lang="en-US" i="1" dirty="0">
              <a:solidFill>
                <a:srgbClr val="CC00CC"/>
              </a:solidFill>
            </a:endParaRPr>
          </a:p>
        </p:txBody>
      </p:sp>
      <p:grpSp>
        <p:nvGrpSpPr>
          <p:cNvPr id="27" name="Group 58"/>
          <p:cNvGrpSpPr/>
          <p:nvPr/>
        </p:nvGrpSpPr>
        <p:grpSpPr>
          <a:xfrm>
            <a:off x="1066800" y="3733800"/>
            <a:ext cx="2590800" cy="889000"/>
            <a:chOff x="685800" y="5410200"/>
            <a:chExt cx="2590800" cy="889000"/>
          </a:xfrm>
        </p:grpSpPr>
        <p:sp>
          <p:nvSpPr>
            <p:cNvPr id="55" name="TextBox 54"/>
            <p:cNvSpPr txBox="1"/>
            <p:nvPr/>
          </p:nvSpPr>
          <p:spPr>
            <a:xfrm>
              <a:off x="1219200" y="5410200"/>
              <a:ext cx="1560786" cy="338554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Baseline pixels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800" y="5410200"/>
              <a:ext cx="533400" cy="338328"/>
            </a:xfrm>
            <a:prstGeom prst="rect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800" y="5956300"/>
              <a:ext cx="533400" cy="338328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0" y="5960646"/>
              <a:ext cx="2057400" cy="338554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 baseline pixels</a:t>
              </a:r>
              <a:endParaRPr lang="en-US" dirty="0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28600" y="65502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Published in the Proceedings of  IEEE  ANTS, 2015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8" name="Group 110"/>
          <p:cNvGrpSpPr/>
          <p:nvPr/>
        </p:nvGrpSpPr>
        <p:grpSpPr>
          <a:xfrm>
            <a:off x="6553199" y="2209800"/>
            <a:ext cx="1600201" cy="1600200"/>
            <a:chOff x="6613675" y="2209800"/>
            <a:chExt cx="1524001" cy="1600200"/>
          </a:xfrm>
        </p:grpSpPr>
        <p:sp>
          <p:nvSpPr>
            <p:cNvPr id="53" name="Rectangle 52"/>
            <p:cNvSpPr/>
            <p:nvPr/>
          </p:nvSpPr>
          <p:spPr>
            <a:xfrm>
              <a:off x="6613675" y="3352800"/>
              <a:ext cx="1524000" cy="457200"/>
            </a:xfrm>
            <a:prstGeom prst="rect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13676" y="2209800"/>
              <a:ext cx="1524000" cy="1143000"/>
            </a:xfrm>
            <a:prstGeom prst="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277" name="TextBox 8"/>
          <p:cNvSpPr txBox="1">
            <a:spLocks noChangeArrowheads="1"/>
          </p:cNvSpPr>
          <p:nvPr/>
        </p:nvSpPr>
        <p:spPr bwMode="auto">
          <a:xfrm>
            <a:off x="228600" y="1490246"/>
            <a:ext cx="563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7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Partition image into blocks of </a:t>
            </a:r>
            <a:r>
              <a:rPr lang="en-US" i="1" dirty="0" err="1" smtClean="0">
                <a:solidFill>
                  <a:srgbClr val="CC00CC"/>
                </a:solidFill>
              </a:rPr>
              <a:t>dxd</a:t>
            </a:r>
            <a:r>
              <a:rPr lang="en-US" i="1" dirty="0" smtClean="0">
                <a:solidFill>
                  <a:srgbClr val="CC00CC"/>
                </a:solidFill>
              </a:rPr>
              <a:t> pixels, where d= {1,2,..}</a:t>
            </a:r>
            <a:endParaRPr lang="en-US" i="1" dirty="0">
              <a:solidFill>
                <a:srgbClr val="CC00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  <p:bldP spid="50" grpId="1" animBg="1"/>
      <p:bldP spid="51" grpId="0" animBg="1" autoUpdateAnimBg="0"/>
      <p:bldP spid="69" grpId="0" animBg="1"/>
      <p:bldP spid="136" grpId="0"/>
      <p:bldP spid="54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152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</a:rPr>
                  <a:t>Steganography: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Functionality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B4D51-8EA1-419E-853B-6B3488C4D1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4" name="Group 117"/>
          <p:cNvGrpSpPr/>
          <p:nvPr/>
        </p:nvGrpSpPr>
        <p:grpSpPr>
          <a:xfrm>
            <a:off x="304800" y="2364149"/>
            <a:ext cx="4267200" cy="3657600"/>
            <a:chOff x="304800" y="1752600"/>
            <a:chExt cx="4267200" cy="3657600"/>
          </a:xfrm>
        </p:grpSpPr>
        <p:sp>
          <p:nvSpPr>
            <p:cNvPr id="57" name="Rounded Rectangle 56"/>
            <p:cNvSpPr/>
            <p:nvPr/>
          </p:nvSpPr>
          <p:spPr>
            <a:xfrm>
              <a:off x="304800" y="1752600"/>
              <a:ext cx="1752600" cy="533400"/>
            </a:xfrm>
            <a:prstGeom prst="roundRect">
              <a:avLst/>
            </a:prstGeom>
            <a:gradFill>
              <a:gsLst>
                <a:gs pos="0">
                  <a:schemeClr val="dk1">
                    <a:tint val="98000"/>
                    <a:shade val="25000"/>
                    <a:satMod val="250000"/>
                  </a:schemeClr>
                </a:gs>
                <a:gs pos="68000">
                  <a:schemeClr val="dk1">
                    <a:tint val="86000"/>
                    <a:satMod val="115000"/>
                  </a:schemeClr>
                </a:gs>
                <a:gs pos="100000">
                  <a:schemeClr val="dk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Sender</a:t>
              </a:r>
              <a:endParaRPr lang="en-US" sz="3200" dirty="0"/>
            </a:p>
          </p:txBody>
        </p:sp>
        <p:grpSp>
          <p:nvGrpSpPr>
            <p:cNvPr id="5" name="Group 96"/>
            <p:cNvGrpSpPr/>
            <p:nvPr/>
          </p:nvGrpSpPr>
          <p:grpSpPr>
            <a:xfrm>
              <a:off x="304800" y="2590800"/>
              <a:ext cx="4267200" cy="2819400"/>
              <a:chOff x="609600" y="2438400"/>
              <a:chExt cx="4267200" cy="28194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609600" y="2438400"/>
                <a:ext cx="12954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Secret </a:t>
                </a:r>
              </a:p>
              <a:p>
                <a:pPr algn="ctr"/>
                <a:r>
                  <a:rPr lang="en-US" dirty="0" smtClean="0"/>
                  <a:t>Message</a:t>
                </a:r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609600" y="3429000"/>
                <a:ext cx="12192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Cover </a:t>
                </a:r>
              </a:p>
              <a:p>
                <a:pPr algn="ctr"/>
                <a:r>
                  <a:rPr lang="en-US" dirty="0" smtClean="0"/>
                  <a:t>Media</a:t>
                </a:r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2133600" y="4572000"/>
                <a:ext cx="12954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Secret </a:t>
                </a:r>
              </a:p>
              <a:p>
                <a:pPr algn="ctr"/>
                <a:r>
                  <a:rPr lang="en-US" dirty="0" smtClean="0"/>
                  <a:t>Key</a:t>
                </a:r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133600" y="3429000"/>
                <a:ext cx="12954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Embedding Algorithm</a:t>
                </a:r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3886200" y="3352800"/>
                <a:ext cx="990600" cy="68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8000">
                    <a:schemeClr val="dk1">
                      <a:tint val="86000"/>
                      <a:satMod val="115000"/>
                    </a:schemeClr>
                  </a:gs>
                  <a:gs pos="100000">
                    <a:schemeClr val="dk1">
                      <a:tint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3500" dist="254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Stego Media</a:t>
                </a:r>
                <a:endParaRPr lang="en-US" dirty="0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752600" y="3733800"/>
                <a:ext cx="3810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89"/>
              <p:cNvGrpSpPr/>
              <p:nvPr/>
            </p:nvGrpSpPr>
            <p:grpSpPr>
              <a:xfrm>
                <a:off x="1905000" y="2784765"/>
                <a:ext cx="914400" cy="610394"/>
                <a:chOff x="1905000" y="2819400"/>
                <a:chExt cx="914400" cy="610394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905000" y="2819400"/>
                  <a:ext cx="9144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 rot="5400000">
                  <a:off x="2513806" y="3124200"/>
                  <a:ext cx="609600" cy="1588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Arrow Connector 93"/>
              <p:cNvCxnSpPr/>
              <p:nvPr/>
            </p:nvCxnSpPr>
            <p:spPr>
              <a:xfrm rot="5400000" flipH="1" flipV="1">
                <a:off x="2591594" y="4343400"/>
                <a:ext cx="4572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3429000" y="3732212"/>
                <a:ext cx="4572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ounded Rectangle 65"/>
          <p:cNvSpPr/>
          <p:nvPr/>
        </p:nvSpPr>
        <p:spPr>
          <a:xfrm>
            <a:off x="7391400" y="4954949"/>
            <a:ext cx="14478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Reconstructed Cover Media</a:t>
            </a:r>
            <a:endParaRPr lang="en-US" dirty="0"/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2788126" y="4360386"/>
            <a:ext cx="448056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125"/>
          <p:cNvGrpSpPr/>
          <p:nvPr/>
        </p:nvGrpSpPr>
        <p:grpSpPr>
          <a:xfrm>
            <a:off x="651165" y="1449749"/>
            <a:ext cx="1025235" cy="838200"/>
            <a:chOff x="2999510" y="1676400"/>
            <a:chExt cx="1025235" cy="838200"/>
          </a:xfrm>
        </p:grpSpPr>
        <p:sp>
          <p:nvSpPr>
            <p:cNvPr id="120" name="Rectangle 119"/>
            <p:cNvSpPr/>
            <p:nvPr/>
          </p:nvSpPr>
          <p:spPr>
            <a:xfrm>
              <a:off x="3048000" y="1676400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Manual Operation 122"/>
            <p:cNvSpPr/>
            <p:nvPr/>
          </p:nvSpPr>
          <p:spPr>
            <a:xfrm flipV="1">
              <a:off x="2999510" y="2341420"/>
              <a:ext cx="1025235" cy="173180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3466306" y="2324100"/>
              <a:ext cx="76200" cy="1588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26"/>
          <p:cNvGrpSpPr/>
          <p:nvPr/>
        </p:nvGrpSpPr>
        <p:grpSpPr>
          <a:xfrm>
            <a:off x="5451765" y="1297349"/>
            <a:ext cx="1025235" cy="838200"/>
            <a:chOff x="2999510" y="1676400"/>
            <a:chExt cx="1025235" cy="838200"/>
          </a:xfrm>
        </p:grpSpPr>
        <p:sp>
          <p:nvSpPr>
            <p:cNvPr id="128" name="Rectangle 127"/>
            <p:cNvSpPr/>
            <p:nvPr/>
          </p:nvSpPr>
          <p:spPr>
            <a:xfrm>
              <a:off x="3048000" y="1676400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Manual Operation 128"/>
            <p:cNvSpPr/>
            <p:nvPr/>
          </p:nvSpPr>
          <p:spPr>
            <a:xfrm flipV="1">
              <a:off x="2999510" y="2341420"/>
              <a:ext cx="1025235" cy="173180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3466306" y="2324100"/>
              <a:ext cx="76200" cy="1588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52"/>
          <p:cNvGrpSpPr/>
          <p:nvPr/>
        </p:nvGrpSpPr>
        <p:grpSpPr>
          <a:xfrm>
            <a:off x="1573877" y="1206500"/>
            <a:ext cx="3980413" cy="920608"/>
            <a:chOff x="1573877" y="1280751"/>
            <a:chExt cx="3980413" cy="920608"/>
          </a:xfrm>
        </p:grpSpPr>
        <p:cxnSp>
          <p:nvCxnSpPr>
            <p:cNvPr id="132" name="Straight Connector 131"/>
            <p:cNvCxnSpPr>
              <a:stCxn id="123" idx="3"/>
            </p:cNvCxnSpPr>
            <p:nvPr/>
          </p:nvCxnSpPr>
          <p:spPr>
            <a:xfrm flipV="1">
              <a:off x="1573877" y="1297349"/>
              <a:ext cx="635923" cy="90401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38"/>
            <p:cNvGrpSpPr/>
            <p:nvPr/>
          </p:nvGrpSpPr>
          <p:grpSpPr>
            <a:xfrm>
              <a:off x="2133600" y="1295400"/>
              <a:ext cx="228600" cy="700449"/>
              <a:chOff x="2133600" y="1295400"/>
              <a:chExt cx="228600" cy="700449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>
                <a:off x="18669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19431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909259" y="1652155"/>
                <a:ext cx="685800" cy="1588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39"/>
            <p:cNvGrpSpPr/>
            <p:nvPr/>
          </p:nvGrpSpPr>
          <p:grpSpPr>
            <a:xfrm>
              <a:off x="4953000" y="1280751"/>
              <a:ext cx="228600" cy="700449"/>
              <a:chOff x="2133600" y="1295400"/>
              <a:chExt cx="228600" cy="700449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rot="5400000">
                <a:off x="18669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1943100" y="1562100"/>
                <a:ext cx="685800" cy="1524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1909259" y="1652155"/>
                <a:ext cx="685800" cy="1588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Straight Connector 144"/>
            <p:cNvCxnSpPr/>
            <p:nvPr/>
          </p:nvCxnSpPr>
          <p:spPr>
            <a:xfrm>
              <a:off x="2209800" y="1371600"/>
              <a:ext cx="914400" cy="158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29" idx="1"/>
            </p:cNvCxnSpPr>
            <p:nvPr/>
          </p:nvCxnSpPr>
          <p:spPr>
            <a:xfrm rot="10800000">
              <a:off x="5105401" y="1297349"/>
              <a:ext cx="448889" cy="75161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0800000">
              <a:off x="4191000" y="1371600"/>
              <a:ext cx="838200" cy="158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00400" y="1371600"/>
              <a:ext cx="914400" cy="158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Freeform 153"/>
          <p:cNvSpPr/>
          <p:nvPr/>
        </p:nvSpPr>
        <p:spPr>
          <a:xfrm>
            <a:off x="2022764" y="1863077"/>
            <a:ext cx="502920" cy="43872"/>
          </a:xfrm>
          <a:custGeom>
            <a:avLst/>
            <a:gdLst>
              <a:gd name="connsiteX0" fmla="*/ 0 w 568036"/>
              <a:gd name="connsiteY0" fmla="*/ 30018 h 43872"/>
              <a:gd name="connsiteX1" fmla="*/ 235527 w 568036"/>
              <a:gd name="connsiteY1" fmla="*/ 2309 h 43872"/>
              <a:gd name="connsiteX2" fmla="*/ 568036 w 568036"/>
              <a:gd name="connsiteY2" fmla="*/ 43872 h 43872"/>
              <a:gd name="connsiteX3" fmla="*/ 568036 w 568036"/>
              <a:gd name="connsiteY3" fmla="*/ 43872 h 4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43872">
                <a:moveTo>
                  <a:pt x="0" y="30018"/>
                </a:moveTo>
                <a:cubicBezTo>
                  <a:pt x="70427" y="15009"/>
                  <a:pt x="140854" y="0"/>
                  <a:pt x="235527" y="2309"/>
                </a:cubicBezTo>
                <a:cubicBezTo>
                  <a:pt x="330200" y="4618"/>
                  <a:pt x="568036" y="43872"/>
                  <a:pt x="568036" y="43872"/>
                </a:cubicBezTo>
                <a:lnTo>
                  <a:pt x="568036" y="438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4876800" y="1830749"/>
            <a:ext cx="502920" cy="43872"/>
          </a:xfrm>
          <a:custGeom>
            <a:avLst/>
            <a:gdLst>
              <a:gd name="connsiteX0" fmla="*/ 0 w 568036"/>
              <a:gd name="connsiteY0" fmla="*/ 30018 h 43872"/>
              <a:gd name="connsiteX1" fmla="*/ 235527 w 568036"/>
              <a:gd name="connsiteY1" fmla="*/ 2309 h 43872"/>
              <a:gd name="connsiteX2" fmla="*/ 568036 w 568036"/>
              <a:gd name="connsiteY2" fmla="*/ 43872 h 43872"/>
              <a:gd name="connsiteX3" fmla="*/ 568036 w 568036"/>
              <a:gd name="connsiteY3" fmla="*/ 43872 h 4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43872">
                <a:moveTo>
                  <a:pt x="0" y="30018"/>
                </a:moveTo>
                <a:cubicBezTo>
                  <a:pt x="70427" y="15009"/>
                  <a:pt x="140854" y="0"/>
                  <a:pt x="235527" y="2309"/>
                </a:cubicBezTo>
                <a:cubicBezTo>
                  <a:pt x="330200" y="4618"/>
                  <a:pt x="568036" y="43872"/>
                  <a:pt x="568036" y="43872"/>
                </a:cubicBezTo>
                <a:lnTo>
                  <a:pt x="568036" y="438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324600" y="4116749"/>
            <a:ext cx="15240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De-Embedding</a:t>
            </a:r>
          </a:p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5257800" y="4954949"/>
            <a:ext cx="1219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Secret </a:t>
            </a:r>
          </a:p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7467600" y="3126149"/>
            <a:ext cx="1371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Extracted Message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5105400" y="2211749"/>
            <a:ext cx="1752600" cy="533400"/>
          </a:xfrm>
          <a:prstGeom prst="roundRect">
            <a:avLst/>
          </a:prstGeom>
          <a:gradFill>
            <a:gsLst>
              <a:gs pos="0">
                <a:schemeClr val="dk1">
                  <a:tint val="98000"/>
                  <a:shade val="25000"/>
                  <a:satMod val="250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Receiver</a:t>
            </a:r>
            <a:endParaRPr lang="en-US" sz="3200" dirty="0"/>
          </a:p>
        </p:txBody>
      </p:sp>
      <p:sp>
        <p:nvSpPr>
          <p:cNvPr id="98" name="Rounded Rectangle 97"/>
          <p:cNvSpPr/>
          <p:nvPr/>
        </p:nvSpPr>
        <p:spPr>
          <a:xfrm>
            <a:off x="5181600" y="3278549"/>
            <a:ext cx="11430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25400" dir="18900000">
              <a:prstClr val="black">
                <a:alpha val="33000"/>
              </a:prstClr>
            </a:innerShd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Stego Media</a:t>
            </a:r>
            <a:endParaRPr lang="en-US" dirty="0"/>
          </a:p>
        </p:txBody>
      </p:sp>
      <p:grpSp>
        <p:nvGrpSpPr>
          <p:cNvPr id="13" name="Group 104"/>
          <p:cNvGrpSpPr/>
          <p:nvPr/>
        </p:nvGrpSpPr>
        <p:grpSpPr>
          <a:xfrm>
            <a:off x="6323012" y="3659549"/>
            <a:ext cx="458788" cy="402336"/>
            <a:chOff x="6477000" y="3034939"/>
            <a:chExt cx="382588" cy="402336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477000" y="3048000"/>
              <a:ext cx="381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>
              <a:off x="6657626" y="3235313"/>
              <a:ext cx="40233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05"/>
          <p:cNvGrpSpPr/>
          <p:nvPr/>
        </p:nvGrpSpPr>
        <p:grpSpPr>
          <a:xfrm>
            <a:off x="7848600" y="3811949"/>
            <a:ext cx="382588" cy="471849"/>
            <a:chOff x="6477000" y="2577739"/>
            <a:chExt cx="382588" cy="471849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477000" y="3048000"/>
              <a:ext cx="381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6200000" flipV="1">
              <a:off x="6630194" y="2805545"/>
              <a:ext cx="4572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12"/>
          <p:cNvGrpSpPr/>
          <p:nvPr/>
        </p:nvGrpSpPr>
        <p:grpSpPr>
          <a:xfrm>
            <a:off x="6477000" y="4802549"/>
            <a:ext cx="382588" cy="471849"/>
            <a:chOff x="6477000" y="2577739"/>
            <a:chExt cx="382588" cy="471849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6477000" y="3048000"/>
              <a:ext cx="381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16200000" flipV="1">
              <a:off x="6630194" y="2805545"/>
              <a:ext cx="4572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Oval 177"/>
          <p:cNvSpPr/>
          <p:nvPr/>
        </p:nvSpPr>
        <p:spPr>
          <a:xfrm>
            <a:off x="6248400" y="34309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477000" y="53359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848600" y="41167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10400" y="42691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87"/>
          <p:cNvGrpSpPr/>
          <p:nvPr/>
        </p:nvGrpSpPr>
        <p:grpSpPr>
          <a:xfrm>
            <a:off x="7847806" y="4497749"/>
            <a:ext cx="534194" cy="457994"/>
            <a:chOff x="7239000" y="2209800"/>
            <a:chExt cx="534194" cy="457994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7239000" y="2209800"/>
              <a:ext cx="533400" cy="1588"/>
            </a:xfrm>
            <a:prstGeom prst="line">
              <a:avLst/>
            </a:prstGeom>
            <a:ln w="317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rot="5400000">
              <a:off x="7543800" y="2438400"/>
              <a:ext cx="457200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" name="Picture 147" descr="unShave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954949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1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0" y="3354749"/>
            <a:ext cx="590550" cy="7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" name="Picture 1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7000" y="2711325"/>
            <a:ext cx="590550" cy="7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Rectangle 96"/>
          <p:cNvSpPr/>
          <p:nvPr/>
        </p:nvSpPr>
        <p:spPr>
          <a:xfrm>
            <a:off x="6413500" y="1602149"/>
            <a:ext cx="27432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De-embedment Process</a:t>
            </a:r>
            <a:endParaRPr lang="en-US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7400" y="246517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Hide data into the image by modifying pixels.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924800" y="571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Irreversible Process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3124200" y="5651500"/>
            <a:ext cx="1828800" cy="977900"/>
            <a:chOff x="2895600" y="3282635"/>
            <a:chExt cx="1828800" cy="977900"/>
          </a:xfrm>
        </p:grpSpPr>
        <p:grpSp>
          <p:nvGrpSpPr>
            <p:cNvPr id="78" name="Group 34"/>
            <p:cNvGrpSpPr/>
            <p:nvPr/>
          </p:nvGrpSpPr>
          <p:grpSpPr>
            <a:xfrm>
              <a:off x="3048000" y="3352800"/>
              <a:ext cx="1585913" cy="890858"/>
              <a:chOff x="228600" y="4267200"/>
              <a:chExt cx="2114550" cy="1443410"/>
            </a:xfrm>
          </p:grpSpPr>
          <p:pic>
            <p:nvPicPr>
              <p:cNvPr id="80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1447800" y="4269184"/>
                <a:ext cx="895350" cy="1081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1" name="Picture 80" descr="unShavev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4267200"/>
                <a:ext cx="8763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228600" y="5286737"/>
                <a:ext cx="838200" cy="42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Cover</a:t>
                </a:r>
                <a:endParaRPr lang="en-US" sz="11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447801" y="5244103"/>
                <a:ext cx="838200" cy="42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Stego</a:t>
                </a:r>
                <a:endParaRPr lang="en-US" sz="1100" dirty="0"/>
              </a:p>
            </p:txBody>
          </p:sp>
          <p:sp>
            <p:nvSpPr>
              <p:cNvPr id="84" name="Right Arrow 83"/>
              <p:cNvSpPr/>
              <p:nvPr/>
            </p:nvSpPr>
            <p:spPr>
              <a:xfrm>
                <a:off x="1143000" y="4648199"/>
                <a:ext cx="304800" cy="47244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2895600" y="3282635"/>
              <a:ext cx="1828800" cy="9779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029200" y="5867400"/>
            <a:ext cx="1447800" cy="584775"/>
            <a:chOff x="5029200" y="5867400"/>
            <a:chExt cx="1447800" cy="584775"/>
          </a:xfrm>
        </p:grpSpPr>
        <p:sp>
          <p:nvSpPr>
            <p:cNvPr id="113" name="TextBox 112"/>
            <p:cNvSpPr txBox="1"/>
            <p:nvPr/>
          </p:nvSpPr>
          <p:spPr>
            <a:xfrm>
              <a:off x="5334000" y="5867400"/>
              <a:ext cx="11430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Extract Message</a:t>
              </a:r>
              <a:endParaRPr lang="en-US" dirty="0"/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5029200" y="6019800"/>
              <a:ext cx="304799" cy="3129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90855" y="5715000"/>
            <a:ext cx="1420090" cy="809650"/>
            <a:chOff x="6705600" y="5715000"/>
            <a:chExt cx="1420090" cy="809650"/>
          </a:xfrm>
        </p:grpSpPr>
        <p:sp>
          <p:nvSpPr>
            <p:cNvPr id="109" name="TextBox 108"/>
            <p:cNvSpPr txBox="1"/>
            <p:nvPr/>
          </p:nvSpPr>
          <p:spPr>
            <a:xfrm>
              <a:off x="6920345" y="6263040"/>
              <a:ext cx="1205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Retrieve  Cover</a:t>
              </a:r>
              <a:endParaRPr lang="en-US" sz="1100" dirty="0"/>
            </a:p>
          </p:txBody>
        </p:sp>
        <p:pic>
          <p:nvPicPr>
            <p:cNvPr id="110" name="Picture 109" descr="unShavev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8163" y="5715000"/>
              <a:ext cx="677141" cy="56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Plus 115"/>
            <p:cNvSpPr/>
            <p:nvPr/>
          </p:nvSpPr>
          <p:spPr>
            <a:xfrm>
              <a:off x="6705600" y="58674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924800" y="571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Reversible Process</a:t>
            </a:r>
            <a:endParaRPr lang="en-US" dirty="0"/>
          </a:p>
        </p:txBody>
      </p:sp>
      <p:sp>
        <p:nvSpPr>
          <p:cNvPr id="133" name="Multiply 132"/>
          <p:cNvSpPr/>
          <p:nvPr/>
        </p:nvSpPr>
        <p:spPr>
          <a:xfrm>
            <a:off x="6540500" y="5232400"/>
            <a:ext cx="1447800" cy="1447800"/>
          </a:xfrm>
          <a:prstGeom prst="mathMultiply">
            <a:avLst>
              <a:gd name="adj1" fmla="val 7916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0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2326 -0.00649 0.04687 -0.01274 0.05659 0.00416 C 0.06666 0.02129 0.05798 0.0868 0.0585 0.1037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4 C 0.01736 -0.00602 0.03507 2.22222E-6 0.04236 -0.01505 C 0.05 -0.02986 0.0434 -0.08611 0.04375 -0.1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093 C 0.02223 -4.44444E-6 0.03108 -0.01527 0.0382 -0.00925 C 0.04532 -0.00324 0.05834 0.02639 0.05174 0.03727 C 0.04514 0.04815 0.01511 0.05556 -0.00121 0.05556 C -0.01753 0.05556 -0.04045 0.047 -0.0467 0.03727 C -0.05295 0.02755 -0.04757 0.00301 -0.03906 -0.003 C -0.03055 -0.00902 -0.00347 0.00186 0.00938 0.00093 Z " pathEditMode="relative" rAng="0" ptsTypes="aaaaaaa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991 C 0.01736 -0.01644 0.03507 -0.01273 0.04236 -0.02222 C 0.05 -0.03195 0.0434 -0.06852 0.04375 -0.07778 " pathEditMode="relative" rAng="0" ptsTypes="aaA">
                                      <p:cBhvr>
                                        <p:cTn id="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3" grpId="0" animBg="1"/>
      <p:bldP spid="183" grpId="1" animBg="1"/>
      <p:bldP spid="183" grpId="2" animBg="1"/>
      <p:bldP spid="85" grpId="0"/>
      <p:bldP spid="85" grpId="1"/>
      <p:bldP spid="119" grpId="0"/>
      <p:bldP spid="133" grpId="0" animBg="1"/>
      <p:bldP spid="13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24000"/>
            <a:ext cx="518592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Improved Prediction and Multi Cycle Data Embedment Process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428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54277" name="TextBox 8"/>
          <p:cNvSpPr txBox="1">
            <a:spLocks noChangeArrowheads="1"/>
          </p:cNvSpPr>
          <p:nvPr/>
        </p:nvSpPr>
        <p:spPr bwMode="auto">
          <a:xfrm>
            <a:off x="228600" y="1490246"/>
            <a:ext cx="563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Partition image into blocks of </a:t>
            </a:r>
            <a:r>
              <a:rPr lang="en-US" i="1" dirty="0" err="1" smtClean="0">
                <a:solidFill>
                  <a:srgbClr val="CC00CC"/>
                </a:solidFill>
              </a:rPr>
              <a:t>dxd</a:t>
            </a:r>
            <a:r>
              <a:rPr lang="en-US" i="1" dirty="0" smtClean="0">
                <a:solidFill>
                  <a:srgbClr val="CC00CC"/>
                </a:solidFill>
              </a:rPr>
              <a:t> pixels, where d= {1,2,..}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ADF5-115D-4743-8254-4BD54557C66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4612" y="1524000"/>
            <a:ext cx="5174588" cy="390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8"/>
          <p:cNvGrpSpPr/>
          <p:nvPr/>
        </p:nvGrpSpPr>
        <p:grpSpPr>
          <a:xfrm>
            <a:off x="6477000" y="1524000"/>
            <a:ext cx="990600" cy="646331"/>
            <a:chOff x="5700932" y="1600200"/>
            <a:chExt cx="699868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5943600" y="16002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err="1" smtClean="0"/>
                <a:t>I</a:t>
              </a:r>
              <a:r>
                <a:rPr lang="en-US" sz="1800" b="1" i="1" baseline="-25000" dirty="0" err="1" smtClean="0"/>
                <a:t>u,v</a:t>
              </a:r>
              <a:endParaRPr lang="en-US" sz="1800" b="1" i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5700932" y="1785008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9"/>
          <p:cNvGrpSpPr/>
          <p:nvPr/>
        </p:nvGrpSpPr>
        <p:grpSpPr>
          <a:xfrm>
            <a:off x="8458194" y="3657600"/>
            <a:ext cx="609600" cy="533400"/>
            <a:chOff x="5934221" y="1503352"/>
            <a:chExt cx="466579" cy="435402"/>
          </a:xfrm>
        </p:grpSpPr>
        <p:sp>
          <p:nvSpPr>
            <p:cNvPr id="31" name="TextBox 30"/>
            <p:cNvSpPr txBox="1"/>
            <p:nvPr/>
          </p:nvSpPr>
          <p:spPr>
            <a:xfrm>
              <a:off x="5943600" y="16002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 smtClean="0"/>
                <a:t>I</a:t>
              </a:r>
              <a:r>
                <a:rPr lang="en-US" sz="2000" b="1" i="1" baseline="-25000" dirty="0" err="1" smtClean="0"/>
                <a:t>x,y</a:t>
              </a:r>
              <a:endParaRPr lang="en-US" sz="2000" b="1" i="1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5934221" y="1503352"/>
              <a:ext cx="71511" cy="2832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>
            <a:off x="6934200" y="2743200"/>
            <a:ext cx="152400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6286500" y="2019300"/>
            <a:ext cx="68580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134100" y="2857500"/>
            <a:ext cx="53340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5867400" y="2590800"/>
          <a:ext cx="632178" cy="533400"/>
        </p:xfrm>
        <a:graphic>
          <a:graphicData uri="http://schemas.openxmlformats.org/presentationml/2006/ole">
            <p:oleObj spid="_x0000_s732162" name="Equation" r:id="rId8" imgW="304536" imgH="253780" progId="Equation.DSMT4">
              <p:embed/>
            </p:oleObj>
          </a:graphicData>
        </a:graphic>
      </p:graphicFrame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90" name="Object 18"/>
          <p:cNvGraphicFramePr>
            <a:graphicFrameLocks noChangeAspect="1"/>
          </p:cNvGraphicFramePr>
          <p:nvPr/>
        </p:nvGraphicFramePr>
        <p:xfrm>
          <a:off x="6858000" y="1905000"/>
          <a:ext cx="722489" cy="609600"/>
        </p:xfrm>
        <a:graphic>
          <a:graphicData uri="http://schemas.openxmlformats.org/presentationml/2006/ole">
            <p:oleObj spid="_x0000_s732163" name="Equation" r:id="rId9" imgW="304536" imgH="253780" progId="Equation.DSMT4">
              <p:embed/>
            </p:oleObj>
          </a:graphicData>
        </a:graphic>
      </p:graphicFrame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7391400" y="3124200"/>
          <a:ext cx="632178" cy="533400"/>
        </p:xfrm>
        <a:graphic>
          <a:graphicData uri="http://schemas.openxmlformats.org/presentationml/2006/ole">
            <p:oleObj spid="_x0000_s732164" name="Equation" r:id="rId10" imgW="304536" imgH="253780" progId="Equation.DSMT4">
              <p:embed/>
            </p:oleObj>
          </a:graphicData>
        </a:graphic>
      </p:graphicFrame>
      <p:grpSp>
        <p:nvGrpSpPr>
          <p:cNvPr id="8" name="Group 62"/>
          <p:cNvGrpSpPr/>
          <p:nvPr/>
        </p:nvGrpSpPr>
        <p:grpSpPr>
          <a:xfrm>
            <a:off x="7467600" y="1371600"/>
            <a:ext cx="1524000" cy="584775"/>
            <a:chOff x="7391400" y="1828800"/>
            <a:chExt cx="1524000" cy="584775"/>
          </a:xfrm>
        </p:grpSpPr>
        <p:sp>
          <p:nvSpPr>
            <p:cNvPr id="60" name="TextBox 59"/>
            <p:cNvSpPr txBox="1"/>
            <p:nvPr/>
          </p:nvSpPr>
          <p:spPr>
            <a:xfrm>
              <a:off x="7620000" y="18288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Euclidean Distance, D</a:t>
              </a:r>
              <a:endParaRPr lang="en-US" b="1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7391400" y="2058988"/>
              <a:ext cx="228600" cy="2270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156"/>
          <p:cNvGrpSpPr/>
          <p:nvPr/>
        </p:nvGrpSpPr>
        <p:grpSpPr>
          <a:xfrm>
            <a:off x="443948" y="4686300"/>
            <a:ext cx="2604052" cy="990600"/>
            <a:chOff x="152400" y="3352800"/>
            <a:chExt cx="2832652" cy="1143000"/>
          </a:xfrm>
        </p:grpSpPr>
        <p:graphicFrame>
          <p:nvGraphicFramePr>
            <p:cNvPr id="54296" name="Object 24"/>
            <p:cNvGraphicFramePr>
              <a:graphicFrameLocks noChangeAspect="1"/>
            </p:cNvGraphicFramePr>
            <p:nvPr/>
          </p:nvGraphicFramePr>
          <p:xfrm>
            <a:off x="152400" y="3733800"/>
            <a:ext cx="2832652" cy="762000"/>
          </p:xfrm>
          <a:graphic>
            <a:graphicData uri="http://schemas.openxmlformats.org/presentationml/2006/ole">
              <p:oleObj spid="_x0000_s732166" name="Equation" r:id="rId11" imgW="1625600" imgH="482600" progId="Equation.DSMT4">
                <p:embed/>
              </p:oleObj>
            </a:graphicData>
          </a:graphic>
        </p:graphicFrame>
        <p:sp>
          <p:nvSpPr>
            <p:cNvPr id="68" name="Down Arrow 67"/>
            <p:cNvSpPr/>
            <p:nvPr/>
          </p:nvSpPr>
          <p:spPr>
            <a:xfrm>
              <a:off x="1371600" y="3352800"/>
              <a:ext cx="2286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4294" name="Object 22"/>
          <p:cNvGraphicFramePr>
            <a:graphicFrameLocks noChangeAspect="1"/>
          </p:cNvGraphicFramePr>
          <p:nvPr/>
        </p:nvGraphicFramePr>
        <p:xfrm>
          <a:off x="381000" y="3429000"/>
          <a:ext cx="2807043" cy="1104900"/>
        </p:xfrm>
        <a:graphic>
          <a:graphicData uri="http://schemas.openxmlformats.org/presentationml/2006/ole">
            <p:oleObj spid="_x0000_s732165" name="Equation" r:id="rId12" imgW="1790700" imgH="863600" progId="Equation.DSMT4">
              <p:embed/>
            </p:oleObj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228600" y="30904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Prediction   of Baseline Pixels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92"/>
          <p:cNvGrpSpPr/>
          <p:nvPr/>
        </p:nvGrpSpPr>
        <p:grpSpPr>
          <a:xfrm>
            <a:off x="3886200" y="1689674"/>
            <a:ext cx="4930724" cy="3796726"/>
            <a:chOff x="2689276" y="1765874"/>
            <a:chExt cx="4930724" cy="3796726"/>
          </a:xfrm>
        </p:grpSpPr>
        <p:grpSp>
          <p:nvGrpSpPr>
            <p:cNvPr id="13" name="Group 66"/>
            <p:cNvGrpSpPr/>
            <p:nvPr/>
          </p:nvGrpSpPr>
          <p:grpSpPr>
            <a:xfrm>
              <a:off x="2694342" y="1766668"/>
              <a:ext cx="534194" cy="457994"/>
              <a:chOff x="2895600" y="1448594"/>
              <a:chExt cx="534194" cy="457994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71"/>
            <p:cNvGrpSpPr/>
            <p:nvPr/>
          </p:nvGrpSpPr>
          <p:grpSpPr>
            <a:xfrm flipV="1">
              <a:off x="2689276" y="5001858"/>
              <a:ext cx="534194" cy="560742"/>
              <a:chOff x="2895600" y="1448594"/>
              <a:chExt cx="534194" cy="45799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76"/>
            <p:cNvGrpSpPr/>
            <p:nvPr/>
          </p:nvGrpSpPr>
          <p:grpSpPr>
            <a:xfrm flipH="1">
              <a:off x="6948268" y="1765874"/>
              <a:ext cx="533400" cy="457994"/>
              <a:chOff x="2895600" y="1448594"/>
              <a:chExt cx="534194" cy="45799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79"/>
            <p:cNvGrpSpPr/>
            <p:nvPr/>
          </p:nvGrpSpPr>
          <p:grpSpPr>
            <a:xfrm flipH="1" flipV="1">
              <a:off x="6968196" y="5001064"/>
              <a:ext cx="651804" cy="457200"/>
              <a:chOff x="2895600" y="1448594"/>
              <a:chExt cx="534194" cy="457994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3200400" y="1676400"/>
                <a:ext cx="4572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0800000">
                <a:off x="2895600" y="1905000"/>
                <a:ext cx="533400" cy="1588"/>
              </a:xfrm>
              <a:prstGeom prst="line">
                <a:avLst/>
              </a:prstGeom>
              <a:ln w="222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/>
          <p:cNvSpPr txBox="1"/>
          <p:nvPr/>
        </p:nvSpPr>
        <p:spPr>
          <a:xfrm>
            <a:off x="6934200" y="65194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00CC"/>
                </a:solidFill>
              </a:rPr>
              <a:t>Prediction for each </a:t>
            </a:r>
            <a:r>
              <a:rPr lang="en-US" dirty="0" err="1" smtClean="0">
                <a:solidFill>
                  <a:srgbClr val="CC00CC"/>
                </a:solidFill>
              </a:rPr>
              <a:t>I</a:t>
            </a:r>
            <a:r>
              <a:rPr lang="en-US" baseline="-25000" dirty="0" err="1" smtClean="0">
                <a:solidFill>
                  <a:srgbClr val="CC00CC"/>
                </a:solidFill>
              </a:rPr>
              <a:t>m,n</a:t>
            </a:r>
            <a:endParaRPr lang="en-US" dirty="0">
              <a:solidFill>
                <a:srgbClr val="CC00CC"/>
              </a:solidFill>
            </a:endParaRPr>
          </a:p>
        </p:txBody>
      </p:sp>
      <p:grpSp>
        <p:nvGrpSpPr>
          <p:cNvPr id="20" name="Group 129"/>
          <p:cNvGrpSpPr/>
          <p:nvPr/>
        </p:nvGrpSpPr>
        <p:grpSpPr>
          <a:xfrm>
            <a:off x="4025900" y="2694801"/>
            <a:ext cx="3148568" cy="2562999"/>
            <a:chOff x="1992868" y="1384300"/>
            <a:chExt cx="3148568" cy="2562999"/>
          </a:xfrm>
        </p:grpSpPr>
        <p:sp>
          <p:nvSpPr>
            <p:cNvPr id="132" name="TextBox 131"/>
            <p:cNvSpPr txBox="1"/>
            <p:nvPr/>
          </p:nvSpPr>
          <p:spPr>
            <a:xfrm>
              <a:off x="3300968" y="3670300"/>
              <a:ext cx="1840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  </a:t>
              </a:r>
              <a:r>
                <a:rPr lang="en-US" sz="1200" b="1" dirty="0" err="1" smtClean="0"/>
                <a:t>i</a:t>
              </a:r>
              <a:r>
                <a:rPr lang="en-US" sz="1200" b="1" dirty="0" smtClean="0"/>
                <a:t>  x  e  l  s</a:t>
              </a:r>
              <a:endParaRPr lang="en-US" sz="12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92868" y="1384300"/>
              <a:ext cx="369332" cy="13589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b="1" dirty="0" smtClean="0"/>
                <a:t>P  </a:t>
              </a:r>
              <a:r>
                <a:rPr lang="en-US" sz="1200" b="1" dirty="0" err="1" smtClean="0"/>
                <a:t>i</a:t>
              </a:r>
              <a:r>
                <a:rPr lang="en-US" sz="1200" b="1" dirty="0" smtClean="0"/>
                <a:t>  x  e  l  s</a:t>
              </a:r>
              <a:endParaRPr lang="en-US" sz="1200" b="1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95046"/>
            <a:ext cx="2895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Divide block in 4 quadrants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8600" y="2133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Consider 1</a:t>
            </a:r>
            <a:r>
              <a:rPr lang="en-US" i="1" baseline="30000" dirty="0" smtClean="0">
                <a:solidFill>
                  <a:srgbClr val="CC00CC"/>
                </a:solidFill>
              </a:rPr>
              <a:t>st</a:t>
            </a:r>
            <a:r>
              <a:rPr lang="en-US" i="1" dirty="0" smtClean="0">
                <a:solidFill>
                  <a:srgbClr val="CC00CC"/>
                </a:solidFill>
              </a:rPr>
              <a:t> quadrant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8600" y="24384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Define baseline and non-baseline pixels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8600" y="27856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i="1" dirty="0" smtClean="0">
                <a:solidFill>
                  <a:srgbClr val="CC00CC"/>
                </a:solidFill>
              </a:rPr>
              <a:t> Measure Euclidean distances</a:t>
            </a:r>
            <a:endParaRPr lang="en-US" i="1" dirty="0">
              <a:solidFill>
                <a:srgbClr val="CC00CC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62000" y="4572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Weighted average where weight is 1/ D</a:t>
            </a:r>
            <a:endParaRPr lang="en-US" dirty="0"/>
          </a:p>
        </p:txBody>
      </p:sp>
      <p:grpSp>
        <p:nvGrpSpPr>
          <p:cNvPr id="21" name="Group 74"/>
          <p:cNvGrpSpPr/>
          <p:nvPr/>
        </p:nvGrpSpPr>
        <p:grpSpPr>
          <a:xfrm>
            <a:off x="228600" y="5489830"/>
            <a:ext cx="7924799" cy="682370"/>
            <a:chOff x="-2590799" y="5486401"/>
            <a:chExt cx="7924799" cy="633232"/>
          </a:xfrm>
        </p:grpSpPr>
        <p:graphicFrame>
          <p:nvGraphicFramePr>
            <p:cNvPr id="54298" name="Object 26"/>
            <p:cNvGraphicFramePr>
              <a:graphicFrameLocks noChangeAspect="1"/>
            </p:cNvGraphicFramePr>
            <p:nvPr/>
          </p:nvGraphicFramePr>
          <p:xfrm>
            <a:off x="762001" y="5486401"/>
            <a:ext cx="4571999" cy="633232"/>
          </p:xfrm>
          <a:graphic>
            <a:graphicData uri="http://schemas.openxmlformats.org/presentationml/2006/ole">
              <p:oleObj spid="_x0000_s732167" name="Equation" r:id="rId13" imgW="3263900" imgH="482600" progId="Equation.DSMT4">
                <p:embed/>
              </p:oleObj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-2590799" y="5624644"/>
              <a:ext cx="3810002" cy="314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6"/>
                </a:buBlip>
              </a:pPr>
              <a:r>
                <a:rPr lang="en-US" i="1" dirty="0" smtClean="0">
                  <a:solidFill>
                    <a:srgbClr val="CC00CC"/>
                  </a:solidFill>
                </a:rPr>
                <a:t> Prediction of non-baseline pixels</a:t>
              </a:r>
              <a:endParaRPr lang="en-US" i="1" dirty="0">
                <a:solidFill>
                  <a:srgbClr val="CC00CC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553200" y="2476500"/>
            <a:ext cx="685800" cy="381000"/>
          </a:xfrm>
          <a:prstGeom prst="rect">
            <a:avLst/>
          </a:prstGeom>
          <a:noFill/>
          <a:ln w="4762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7"/>
          <p:cNvGrpSpPr/>
          <p:nvPr/>
        </p:nvGrpSpPr>
        <p:grpSpPr>
          <a:xfrm>
            <a:off x="5791200" y="3175000"/>
            <a:ext cx="3124200" cy="711200"/>
            <a:chOff x="5791200" y="3175000"/>
            <a:chExt cx="3124200" cy="711200"/>
          </a:xfrm>
        </p:grpSpPr>
        <p:sp>
          <p:nvSpPr>
            <p:cNvPr id="145" name="Oval 144"/>
            <p:cNvSpPr/>
            <p:nvPr/>
          </p:nvSpPr>
          <p:spPr>
            <a:xfrm>
              <a:off x="8001000" y="3175000"/>
              <a:ext cx="914400" cy="609600"/>
            </a:xfrm>
            <a:prstGeom prst="ellipse">
              <a:avLst/>
            </a:prstGeom>
            <a:solidFill>
              <a:schemeClr val="accent4">
                <a:alpha val="54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5791200" y="3276600"/>
              <a:ext cx="914400" cy="609600"/>
            </a:xfrm>
            <a:prstGeom prst="ellipse">
              <a:avLst/>
            </a:prstGeom>
            <a:solidFill>
              <a:schemeClr val="accent4">
                <a:alpha val="54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Oval 154"/>
          <p:cNvSpPr/>
          <p:nvPr/>
        </p:nvSpPr>
        <p:spPr>
          <a:xfrm>
            <a:off x="5715000" y="1473200"/>
            <a:ext cx="914400" cy="609600"/>
          </a:xfrm>
          <a:prstGeom prst="ellipse">
            <a:avLst/>
          </a:prstGeom>
          <a:solidFill>
            <a:schemeClr val="accent4">
              <a:alpha val="54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6858000" y="1219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Reference Pixels:</a:t>
            </a:r>
            <a:endParaRPr lang="en-US" b="1" dirty="0"/>
          </a:p>
        </p:txBody>
      </p:sp>
      <p:sp>
        <p:nvSpPr>
          <p:cNvPr id="94" name="Rectangle 93"/>
          <p:cNvSpPr/>
          <p:nvPr/>
        </p:nvSpPr>
        <p:spPr>
          <a:xfrm>
            <a:off x="6553200" y="3378200"/>
            <a:ext cx="685800" cy="381000"/>
          </a:xfrm>
          <a:prstGeom prst="rect">
            <a:avLst/>
          </a:prstGeom>
          <a:solidFill>
            <a:schemeClr val="bg1">
              <a:lumMod val="65000"/>
              <a:alpha val="49000"/>
            </a:schemeClr>
          </a:solidFill>
          <a:ln w="444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8600" y="65502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Published in the Proceedings of  IEEE  ANTS,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20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>
                                            <p:subSp spid="_x0000_s73216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288">
                                            <p:subSp spid="_x0000_s73216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subSp spid="_x0000_s73216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290">
                                            <p:subSp spid="_x0000_s73216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>
                                            <p:subSp spid="_x0000_s73216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4292">
                                            <p:subSp spid="_x0000_s73216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139" grpId="0"/>
      <p:bldP spid="139" grpId="1"/>
      <p:bldP spid="109" grpId="1" animBg="1"/>
      <p:bldP spid="9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Improved Prediction and Multi Cycle Data Embedment Process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530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B1858-3A03-427F-95B8-C0D5AFACD29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41" name="Object 49"/>
          <p:cNvGraphicFramePr>
            <a:graphicFrameLocks noChangeAspect="1"/>
          </p:cNvGraphicFramePr>
          <p:nvPr/>
        </p:nvGraphicFramePr>
        <p:xfrm>
          <a:off x="396875" y="1524000"/>
          <a:ext cx="2270125" cy="609600"/>
        </p:xfrm>
        <a:graphic>
          <a:graphicData uri="http://schemas.openxmlformats.org/presentationml/2006/ole">
            <p:oleObj spid="_x0000_s733186" name="Equation" r:id="rId4" imgW="1155600" imgH="25380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04800" y="1295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Measure prediction errors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5814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dirty="0" smtClean="0"/>
              <a:t> Apply single layer data embedment process into the errors of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i,j</a:t>
            </a:r>
            <a:r>
              <a:rPr lang="en-US" dirty="0" smtClean="0"/>
              <a:t>. The modified errors are </a:t>
            </a:r>
            <a:r>
              <a:rPr lang="en-US" i="1" dirty="0" err="1" smtClean="0"/>
              <a:t>ẽ</a:t>
            </a:r>
            <a:r>
              <a:rPr lang="en-US" baseline="-25000" dirty="0" err="1" smtClean="0"/>
              <a:t>i,j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17"/>
          <p:cNvGrpSpPr/>
          <p:nvPr/>
        </p:nvGrpSpPr>
        <p:grpSpPr>
          <a:xfrm>
            <a:off x="4953000" y="1295400"/>
            <a:ext cx="4038600" cy="2212777"/>
            <a:chOff x="3581400" y="2509261"/>
            <a:chExt cx="4737589" cy="3988422"/>
          </a:xfrm>
        </p:grpSpPr>
        <p:pic>
          <p:nvPicPr>
            <p:cNvPr id="82948" name="Picture 6" descr="PEEuc.png"/>
            <p:cNvPicPr>
              <a:picLocks noChangeAspect="1" noChangeArrowheads="1"/>
            </p:cNvPicPr>
            <p:nvPr/>
          </p:nvPicPr>
          <p:blipFill>
            <a:blip r:embed="rId6" cstate="print"/>
            <a:srcRect r="6856"/>
            <a:stretch>
              <a:fillRect/>
            </a:stretch>
          </p:blipFill>
          <p:spPr bwMode="auto">
            <a:xfrm>
              <a:off x="3581400" y="2509261"/>
              <a:ext cx="4648200" cy="3434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296507" y="5942930"/>
              <a:ext cx="4022482" cy="554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Fig. : Comparison of predictors</a:t>
              </a:r>
              <a:endParaRPr lang="en-US" sz="1400" dirty="0"/>
            </a:p>
          </p:txBody>
        </p:sp>
      </p:grpSp>
      <p:pic>
        <p:nvPicPr>
          <p:cNvPr id="733187" name="Picture 3" descr="Chapt4_PayloadWithoutAlpha"/>
          <p:cNvPicPr>
            <a:picLocks noChangeAspect="1" noChangeArrowheads="1"/>
          </p:cNvPicPr>
          <p:nvPr/>
        </p:nvPicPr>
        <p:blipFill>
          <a:blip r:embed="rId7" cstate="print"/>
          <a:srcRect l="5725" r="8051"/>
          <a:stretch>
            <a:fillRect/>
          </a:stretch>
        </p:blipFill>
        <p:spPr bwMode="auto">
          <a:xfrm>
            <a:off x="381000" y="41148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88" name="Picture 4" descr="Chapt4_PayloadPerPSNRLossWithoutAlpha"/>
          <p:cNvPicPr>
            <a:picLocks noChangeAspect="1" noChangeArrowheads="1"/>
          </p:cNvPicPr>
          <p:nvPr/>
        </p:nvPicPr>
        <p:blipFill>
          <a:blip r:embed="rId8" cstate="print"/>
          <a:srcRect l="5725" r="8051"/>
          <a:stretch>
            <a:fillRect/>
          </a:stretch>
        </p:blipFill>
        <p:spPr bwMode="auto">
          <a:xfrm>
            <a:off x="4800600" y="4242262"/>
            <a:ext cx="4114800" cy="21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4572000" y="1295400"/>
            <a:ext cx="0" cy="219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9776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3977640"/>
            <a:ext cx="0" cy="219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816977" y="4898023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65502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Published in the Proceedings of  IEEE  ANTS,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Improved Prediction and Multi Cycle Data Embedment Process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55309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B1858-3A03-427F-95B8-C0D5AFACD29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976897" name="Picture 1" descr="Chapt4PayloadMultiCycles"/>
          <p:cNvPicPr>
            <a:picLocks noChangeAspect="1" noChangeArrowheads="1"/>
          </p:cNvPicPr>
          <p:nvPr/>
        </p:nvPicPr>
        <p:blipFill>
          <a:blip r:embed="rId3" cstate="print"/>
          <a:srcRect l="5725" r="7335"/>
          <a:stretch>
            <a:fillRect/>
          </a:stretch>
        </p:blipFill>
        <p:spPr bwMode="auto">
          <a:xfrm>
            <a:off x="304801" y="3962400"/>
            <a:ext cx="4114800" cy="198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12192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Single Layer Multi Cycle Process</a:t>
            </a:r>
            <a:endParaRPr lang="en-US" u="sng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14800" y="3505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76898" name="Picture 2" descr="Chapt4PayloadPerSSIMMultiCycles"/>
          <p:cNvPicPr>
            <a:picLocks noChangeAspect="1" noChangeArrowheads="1"/>
          </p:cNvPicPr>
          <p:nvPr/>
        </p:nvPicPr>
        <p:blipFill>
          <a:blip r:embed="rId4" cstate="print"/>
          <a:srcRect l="7513" r="7335"/>
          <a:stretch>
            <a:fillRect/>
          </a:stretch>
        </p:blipFill>
        <p:spPr bwMode="auto">
          <a:xfrm>
            <a:off x="4953000" y="3962400"/>
            <a:ext cx="4038600" cy="199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4572000" y="38862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38200" y="1676400"/>
            <a:ext cx="8153400" cy="1371600"/>
            <a:chOff x="838200" y="1600200"/>
            <a:chExt cx="8153400" cy="1371600"/>
          </a:xfrm>
        </p:grpSpPr>
        <p:sp>
          <p:nvSpPr>
            <p:cNvPr id="18" name="TextBox 17"/>
            <p:cNvSpPr txBox="1"/>
            <p:nvPr/>
          </p:nvSpPr>
          <p:spPr>
            <a:xfrm>
              <a:off x="838200" y="1905001"/>
              <a:ext cx="17526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Embed bits into </a:t>
              </a:r>
              <a:r>
                <a:rPr lang="en-US" sz="1400" i="1" dirty="0" err="1" smtClean="0"/>
                <a:t>e</a:t>
              </a:r>
              <a:r>
                <a:rPr lang="en-US" sz="1400" baseline="-25000" dirty="0" err="1" smtClean="0"/>
                <a:t>i,j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25908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Yes</a:t>
              </a:r>
              <a:r>
                <a:rPr lang="en-US" sz="1400" i="1" dirty="0" smtClean="0"/>
                <a:t>, </a:t>
              </a:r>
              <a:r>
                <a:rPr lang="en-US" sz="1400" i="1" dirty="0" err="1" smtClean="0"/>
                <a:t>e</a:t>
              </a:r>
              <a:r>
                <a:rPr lang="en-US" sz="1400" baseline="-25000" dirty="0" err="1" smtClean="0"/>
                <a:t>i,j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ẽ</a:t>
              </a:r>
              <a:r>
                <a:rPr lang="en-US" sz="1400" baseline="-25000" dirty="0" err="1" smtClean="0"/>
                <a:t>i,j</a:t>
              </a:r>
              <a:endParaRPr lang="en-US" sz="1400" dirty="0"/>
            </a:p>
          </p:txBody>
        </p:sp>
        <p:sp>
          <p:nvSpPr>
            <p:cNvPr id="21" name="Diamond 20"/>
            <p:cNvSpPr/>
            <p:nvPr/>
          </p:nvSpPr>
          <p:spPr>
            <a:xfrm>
              <a:off x="3886200" y="1600200"/>
              <a:ext cx="2514600" cy="914400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More bits to embed?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156200" y="2514600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781800" y="2057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91400" y="1777425"/>
              <a:ext cx="16002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Generate Stego values from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ẽ</a:t>
              </a:r>
              <a:r>
                <a:rPr lang="en-US" sz="1400" baseline="-25000" dirty="0" err="1" smtClean="0"/>
                <a:t>i,j</a:t>
              </a:r>
              <a:endParaRPr lang="en-US" sz="14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1981200" y="2959100"/>
              <a:ext cx="3200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981200" y="2209800"/>
              <a:ext cx="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1" idx="3"/>
            </p:cNvCxnSpPr>
            <p:nvPr/>
          </p:nvCxnSpPr>
          <p:spPr>
            <a:xfrm>
              <a:off x="6400800" y="2057400"/>
              <a:ext cx="1005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590800" y="2057400"/>
              <a:ext cx="12801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971800" y="1676400"/>
              <a:ext cx="3978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ẽ</a:t>
              </a:r>
              <a:r>
                <a:rPr lang="en-US" baseline="-25000" dirty="0" err="1" smtClean="0"/>
                <a:t>i,j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65502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Published in the Proceedings of  IEEE  ANTS,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9327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7288"/>
            <a:chOff x="0" y="-13855"/>
            <a:chExt cx="9144000" cy="1239857"/>
          </a:xfrm>
        </p:grpSpPr>
        <p:sp>
          <p:nvSpPr>
            <p:cNvPr id="14" name="Rectangle 13"/>
            <p:cNvSpPr/>
            <p:nvPr/>
          </p:nvSpPr>
          <p:spPr>
            <a:xfrm>
              <a:off x="7924800" y="1452"/>
              <a:ext cx="1219200" cy="1224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9856"/>
              <a:chOff x="0" y="-13855"/>
              <a:chExt cx="8153400" cy="964333"/>
            </a:xfrm>
          </p:grpSpPr>
          <p:pic>
            <p:nvPicPr>
              <p:cNvPr id="54285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7162800" cy="95110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Achieving 1bpp Capacity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200" b="1" dirty="0"/>
              </a:p>
            </p:txBody>
          </p:sp>
        </p:grp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536D4-655B-4928-9D14-EF91B5BDF4F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65954"/>
            <a:ext cx="1541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1"/>
          <p:cNvGrpSpPr/>
          <p:nvPr/>
        </p:nvGrpSpPr>
        <p:grpSpPr>
          <a:xfrm>
            <a:off x="2971800" y="3665954"/>
            <a:ext cx="1600200" cy="581799"/>
            <a:chOff x="1828800" y="3132554"/>
            <a:chExt cx="1600200" cy="581799"/>
          </a:xfrm>
        </p:grpSpPr>
        <p:sp>
          <p:nvSpPr>
            <p:cNvPr id="20" name="TextBox 19"/>
            <p:cNvSpPr txBox="1"/>
            <p:nvPr/>
          </p:nvSpPr>
          <p:spPr>
            <a:xfrm>
              <a:off x="1828800" y="3132554"/>
              <a:ext cx="1600200" cy="2769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i="1" dirty="0" err="1" smtClean="0">
                  <a:solidFill>
                    <a:srgbClr val="FFFF00"/>
                  </a:solidFill>
                </a:rPr>
                <a:t>N</a:t>
              </a:r>
              <a:r>
                <a:rPr lang="en-US" sz="1200" b="1" i="1" baseline="-25000" dirty="0" err="1" smtClean="0">
                  <a:solidFill>
                    <a:srgbClr val="FFFF00"/>
                  </a:solidFill>
                </a:rPr>
                <a:t>p</a:t>
              </a:r>
              <a:r>
                <a:rPr lang="en-US" sz="1200" b="1" i="1" dirty="0" smtClean="0">
                  <a:solidFill>
                    <a:srgbClr val="FFFF00"/>
                  </a:solidFill>
                </a:rPr>
                <a:t> : Neighbor pixel</a:t>
              </a:r>
              <a:endParaRPr lang="en-US" sz="1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3437354"/>
              <a:ext cx="1600200" cy="2769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C00000"/>
                  </a:solidFill>
                </a:rPr>
                <a:t>C : Reference pixel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1605314" y="3429000"/>
            <a:ext cx="914400" cy="1252954"/>
            <a:chOff x="7302500" y="1058446"/>
            <a:chExt cx="914400" cy="1252954"/>
          </a:xfrm>
        </p:grpSpPr>
        <p:grpSp>
          <p:nvGrpSpPr>
            <p:cNvPr id="7" name="Group 31"/>
            <p:cNvGrpSpPr/>
            <p:nvPr/>
          </p:nvGrpSpPr>
          <p:grpSpPr>
            <a:xfrm>
              <a:off x="7302500" y="1524000"/>
              <a:ext cx="914400" cy="787400"/>
              <a:chOff x="7302500" y="1524000"/>
              <a:chExt cx="914400" cy="787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302500" y="1524000"/>
                <a:ext cx="304800" cy="304800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594600" y="1524000"/>
                <a:ext cx="304800" cy="304800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912100" y="1765300"/>
                <a:ext cx="304800" cy="304800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315200" y="2006600"/>
                <a:ext cx="304800" cy="304800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531100" y="1058446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9900"/>
                  </a:solidFill>
                </a:rPr>
                <a:t>&gt;</a:t>
              </a:r>
              <a:r>
                <a:rPr lang="en-US" b="1" dirty="0" smtClean="0">
                  <a:solidFill>
                    <a:srgbClr val="C00000"/>
                  </a:solidFill>
                </a:rPr>
                <a:t>9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5181600" y="3572471"/>
            <a:ext cx="1981200" cy="1685329"/>
            <a:chOff x="5029200" y="2819400"/>
            <a:chExt cx="1981200" cy="1685329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52542"/>
            <a:stretch>
              <a:fillRect/>
            </a:stretch>
          </p:blipFill>
          <p:spPr bwMode="auto">
            <a:xfrm>
              <a:off x="5181600" y="2819400"/>
              <a:ext cx="1600200" cy="140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029200" y="4166175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Pattern Code (PC)</a:t>
              </a:r>
              <a:endParaRPr lang="en-US" b="1" dirty="0"/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5473700" y="3653592"/>
            <a:ext cx="1231900" cy="1181100"/>
            <a:chOff x="7302500" y="1511300"/>
            <a:chExt cx="1231900" cy="1181100"/>
          </a:xfrm>
        </p:grpSpPr>
        <p:sp>
          <p:nvSpPr>
            <p:cNvPr id="38" name="Oval 37"/>
            <p:cNvSpPr/>
            <p:nvPr/>
          </p:nvSpPr>
          <p:spPr>
            <a:xfrm>
              <a:off x="7302500" y="1524000"/>
              <a:ext cx="304800" cy="304800"/>
            </a:xfrm>
            <a:prstGeom prst="ellipse">
              <a:avLst/>
            </a:prstGeom>
            <a:solidFill>
              <a:srgbClr val="009900">
                <a:alpha val="4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72400" y="1511300"/>
              <a:ext cx="304800" cy="304800"/>
            </a:xfrm>
            <a:prstGeom prst="ellipse">
              <a:avLst/>
            </a:prstGeom>
            <a:solidFill>
              <a:srgbClr val="009900">
                <a:alpha val="4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229600" y="1955800"/>
              <a:ext cx="304800" cy="304800"/>
            </a:xfrm>
            <a:prstGeom prst="ellipse">
              <a:avLst/>
            </a:prstGeom>
            <a:solidFill>
              <a:srgbClr val="009900">
                <a:alpha val="4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315200" y="2387600"/>
              <a:ext cx="304800" cy="304800"/>
            </a:xfrm>
            <a:prstGeom prst="ellipse">
              <a:avLst/>
            </a:prstGeom>
            <a:solidFill>
              <a:srgbClr val="009900">
                <a:alpha val="40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667000" y="4467761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If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&gt;C</a:t>
            </a:r>
            <a:endParaRPr lang="en-US" dirty="0" smtClean="0"/>
          </a:p>
          <a:p>
            <a:r>
              <a:rPr lang="en-US" dirty="0" smtClean="0"/>
              <a:t>         pattern code =1</a:t>
            </a:r>
          </a:p>
          <a:p>
            <a:r>
              <a:rPr lang="en-US" dirty="0" smtClean="0"/>
              <a:t>    Else </a:t>
            </a:r>
          </a:p>
          <a:p>
            <a:r>
              <a:rPr lang="en-US" dirty="0" smtClean="0"/>
              <a:t>         pattern code =0</a:t>
            </a:r>
          </a:p>
          <a:p>
            <a:r>
              <a:rPr lang="en-US" dirty="0" smtClean="0"/>
              <a:t>    End</a:t>
            </a:r>
            <a:endParaRPr lang="en-US" dirty="0"/>
          </a:p>
        </p:txBody>
      </p:sp>
      <p:grpSp>
        <p:nvGrpSpPr>
          <p:cNvPr id="12" name="Group 50"/>
          <p:cNvGrpSpPr/>
          <p:nvPr/>
        </p:nvGrpSpPr>
        <p:grpSpPr>
          <a:xfrm>
            <a:off x="0" y="3014246"/>
            <a:ext cx="9144000" cy="584775"/>
            <a:chOff x="0" y="2667000"/>
            <a:chExt cx="9144000" cy="584775"/>
          </a:xfrm>
        </p:grpSpPr>
        <p:sp>
          <p:nvSpPr>
            <p:cNvPr id="43" name="TextBox 42"/>
            <p:cNvSpPr txBox="1"/>
            <p:nvPr/>
          </p:nvSpPr>
          <p:spPr>
            <a:xfrm>
              <a:off x="3581400" y="266700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LBP </a:t>
              </a:r>
              <a:r>
                <a:rPr lang="en-US" sz="1400" dirty="0" smtClean="0"/>
                <a:t>(</a:t>
              </a:r>
              <a:r>
                <a:rPr lang="en-US" sz="1400" u="sng" dirty="0" err="1" smtClean="0">
                  <a:latin typeface="Arial" pitchFamily="34" charset="0"/>
                  <a:cs typeface="Arial" pitchFamily="34" charset="0"/>
                </a:rPr>
                <a:t>Murala</a:t>
              </a:r>
              <a:r>
                <a:rPr lang="en-US" sz="1400" i="1" u="sng" dirty="0" smtClean="0">
                  <a:latin typeface="Arial" pitchFamily="34" charset="0"/>
                  <a:cs typeface="Arial" pitchFamily="34" charset="0"/>
                </a:rPr>
                <a:t> et al. </a:t>
              </a:r>
              <a:r>
                <a:rPr lang="en-US" sz="1400" u="sng" dirty="0" smtClean="0">
                  <a:latin typeface="Arial" pitchFamily="34" charset="0"/>
                  <a:cs typeface="Arial" pitchFamily="34" charset="0"/>
                </a:rPr>
                <a:t>2012)</a:t>
              </a:r>
            </a:p>
            <a:p>
              <a:endParaRPr lang="en-US" dirty="0"/>
            </a:p>
          </p:txBody>
        </p:sp>
        <p:grpSp>
          <p:nvGrpSpPr>
            <p:cNvPr id="13" name="Group 48"/>
            <p:cNvGrpSpPr/>
            <p:nvPr/>
          </p:nvGrpSpPr>
          <p:grpSpPr>
            <a:xfrm>
              <a:off x="0" y="2667000"/>
              <a:ext cx="9144000" cy="304800"/>
              <a:chOff x="0" y="2667000"/>
              <a:chExt cx="9144000" cy="3048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0" y="2667000"/>
                <a:ext cx="91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0" y="2971800"/>
                <a:ext cx="91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extBox 103"/>
          <p:cNvSpPr txBox="1"/>
          <p:nvPr/>
        </p:nvSpPr>
        <p:spPr>
          <a:xfrm>
            <a:off x="0" y="65786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Electronics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4800" y="1219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Objective: </a:t>
            </a:r>
            <a:r>
              <a:rPr lang="en-US" dirty="0" smtClean="0"/>
              <a:t>Apply single layer embedment process but achieve the capacity of 1bit per pixel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04800" y="160020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Demand:</a:t>
            </a:r>
            <a:r>
              <a:rPr lang="en-US" dirty="0" smtClean="0"/>
              <a:t> Should generate embeddable code for every pixel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04800" y="20236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Achieved:</a:t>
            </a:r>
            <a:r>
              <a:rPr lang="en-US" dirty="0" smtClean="0"/>
              <a:t> By applying local binary pattern (LBP) matching operator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04800" y="26332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</a:t>
            </a:r>
            <a:r>
              <a:rPr lang="en-US" dirty="0" smtClean="0"/>
              <a:t> is LBP?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705600" y="1625600"/>
            <a:ext cx="2438400" cy="1349177"/>
            <a:chOff x="6705600" y="1625600"/>
            <a:chExt cx="2438400" cy="1349177"/>
          </a:xfrm>
        </p:grpSpPr>
        <p:grpSp>
          <p:nvGrpSpPr>
            <p:cNvPr id="53" name="Group 52"/>
            <p:cNvGrpSpPr/>
            <p:nvPr/>
          </p:nvGrpSpPr>
          <p:grpSpPr>
            <a:xfrm>
              <a:off x="6705600" y="1625600"/>
              <a:ext cx="1371600" cy="1349177"/>
              <a:chOff x="7239000" y="1625600"/>
              <a:chExt cx="1371600" cy="134917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7239000" y="2743200"/>
                <a:ext cx="137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7696200" y="2133600"/>
                <a:ext cx="76200" cy="609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924800" y="1981200"/>
                <a:ext cx="762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620000" y="26670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  b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543800" y="18034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 smtClean="0"/>
                  <a:t>f</a:t>
                </a:r>
                <a:r>
                  <a:rPr lang="en-US" sz="1400" i="1" baseline="-25000" dirty="0" err="1" smtClean="0"/>
                  <a:t>a</a:t>
                </a:r>
                <a:endParaRPr lang="en-US" sz="1400" i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848600" y="16256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 smtClean="0"/>
                  <a:t>f</a:t>
                </a:r>
                <a:r>
                  <a:rPr lang="en-US" sz="1400" i="1" baseline="-25000" dirty="0" err="1" smtClean="0"/>
                  <a:t>b</a:t>
                </a:r>
                <a:endParaRPr lang="en-US" sz="1400" i="1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543800" y="22860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f</a:t>
              </a:r>
              <a:r>
                <a:rPr lang="en-US" sz="1400" i="1" baseline="-25000" dirty="0" err="1" smtClean="0"/>
                <a:t>x</a:t>
              </a:r>
              <a:r>
                <a:rPr lang="en-US" sz="1400" b="1" i="1" dirty="0" smtClean="0"/>
                <a:t>:</a:t>
              </a:r>
              <a:r>
                <a:rPr lang="en-US" sz="1400" i="1" dirty="0" smtClean="0"/>
                <a:t> </a:t>
              </a:r>
              <a:r>
                <a:rPr lang="en-US" sz="1400" dirty="0" smtClean="0"/>
                <a:t>Frequency of </a:t>
              </a:r>
              <a:r>
                <a:rPr lang="en-US" sz="1400" i="1" dirty="0" smtClean="0"/>
                <a:t>x</a:t>
              </a:r>
              <a:endParaRPr lang="en-US" sz="1400" i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696200" y="5638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</a:t>
            </a:r>
          </a:p>
          <a:p>
            <a:r>
              <a:rPr lang="en-US" dirty="0" smtClean="0"/>
              <a:t>a=-1</a:t>
            </a:r>
          </a:p>
          <a:p>
            <a:r>
              <a:rPr lang="en-US" dirty="0" smtClean="0"/>
              <a:t>b=1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7248525" y="3581400"/>
            <a:ext cx="1895475" cy="2019300"/>
            <a:chOff x="7248525" y="3581400"/>
            <a:chExt cx="1895475" cy="2019300"/>
          </a:xfrm>
        </p:grpSpPr>
        <p:pic>
          <p:nvPicPr>
            <p:cNvPr id="10721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48525" y="3581400"/>
              <a:ext cx="1895475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Group 62"/>
            <p:cNvGrpSpPr/>
            <p:nvPr/>
          </p:nvGrpSpPr>
          <p:grpSpPr>
            <a:xfrm>
              <a:off x="7467600" y="5257800"/>
              <a:ext cx="1155700" cy="342900"/>
              <a:chOff x="7467600" y="5257800"/>
              <a:chExt cx="1155700" cy="34290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467600" y="5257800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7734300" y="54483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8166100" y="526214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-1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3" grpId="0"/>
      <p:bldP spid="105" grpId="0"/>
      <p:bldP spid="106" grpId="0"/>
      <p:bldP spid="107" grpId="0"/>
      <p:bldP spid="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Achieving 1bpp Capacity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1141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5F06-1871-4DB7-98FC-4D2528C133E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228600" y="1154113"/>
            <a:ext cx="6477000" cy="4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Aft>
                <a:spcPts val="600"/>
              </a:spcAft>
              <a:buFontTx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Defining and arranging pixels in a block: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7772401" y="990600"/>
          <a:ext cx="1219199" cy="1266825"/>
        </p:xfrm>
        <a:graphic>
          <a:graphicData uri="http://schemas.openxmlformats.org/drawingml/2006/table">
            <a:tbl>
              <a:tblPr/>
              <a:tblGrid>
                <a:gridCol w="123569"/>
                <a:gridCol w="329514"/>
                <a:gridCol w="329514"/>
                <a:gridCol w="329514"/>
                <a:gridCol w="107088"/>
              </a:tblGrid>
              <a:tr h="138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6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Image Block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228600" y="2463482"/>
            <a:ext cx="5257800" cy="4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Aft>
                <a:spcPts val="60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Apply odd-even conversion function: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3"/>
          <p:cNvGrpSpPr/>
          <p:nvPr/>
        </p:nvGrpSpPr>
        <p:grpSpPr>
          <a:xfrm>
            <a:off x="1143000" y="3301681"/>
            <a:ext cx="2159000" cy="762000"/>
            <a:chOff x="7239000" y="1981200"/>
            <a:chExt cx="2159000" cy="762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239000" y="25146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8229600" y="2057400"/>
              <a:ext cx="76200" cy="457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77200" y="20574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00" y="2148840"/>
              <a:ext cx="76200" cy="36576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34400" y="1981200"/>
              <a:ext cx="762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24800" y="21488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72400" y="20574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86800" y="2057400"/>
              <a:ext cx="76200" cy="457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53300" y="2573923"/>
              <a:ext cx="20447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/>
                <a:t>0 1  2  3  4  5  6  7  8  9  10</a:t>
              </a:r>
              <a:endParaRPr lang="en-US" sz="1100" dirty="0"/>
            </a:p>
          </p:txBody>
        </p:sp>
      </p:grpSp>
      <p:sp>
        <p:nvSpPr>
          <p:cNvPr id="44" name="Down Arrow 43"/>
          <p:cNvSpPr/>
          <p:nvPr/>
        </p:nvSpPr>
        <p:spPr>
          <a:xfrm>
            <a:off x="3657600" y="2996881"/>
            <a:ext cx="431800" cy="990600"/>
          </a:xfrm>
          <a:prstGeom prst="downArrow">
            <a:avLst/>
          </a:prstGeom>
          <a:solidFill>
            <a:schemeClr val="bg1">
              <a:lumMod val="50000"/>
            </a:schemeClr>
          </a:solidFill>
          <a:scene3d>
            <a:camera prst="orthographicFront">
              <a:rot lat="0" lon="29999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70"/>
          <p:cNvGrpSpPr/>
          <p:nvPr/>
        </p:nvGrpSpPr>
        <p:grpSpPr>
          <a:xfrm>
            <a:off x="2159000" y="2844482"/>
            <a:ext cx="279400" cy="533399"/>
            <a:chOff x="8102600" y="4343401"/>
            <a:chExt cx="279400" cy="533399"/>
          </a:xfrm>
        </p:grpSpPr>
        <p:sp>
          <p:nvSpPr>
            <p:cNvPr id="46" name="TextBox 45"/>
            <p:cNvSpPr txBox="1"/>
            <p:nvPr/>
          </p:nvSpPr>
          <p:spPr>
            <a:xfrm>
              <a:off x="8153400" y="4343401"/>
              <a:ext cx="2286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 err="1" smtClean="0">
                  <a:solidFill>
                    <a:srgbClr val="FFC000"/>
                  </a:solidFill>
                </a:rPr>
                <a:t>r</a:t>
              </a:r>
              <a:r>
                <a:rPr lang="en-US" b="1" baseline="-25000" dirty="0" err="1" smtClean="0">
                  <a:solidFill>
                    <a:srgbClr val="FFC000"/>
                  </a:solidFill>
                </a:rPr>
                <a:t>i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>
              <a:off x="8016161" y="4676061"/>
              <a:ext cx="287178" cy="11430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3200400" y="3835082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&lt;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Then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b̃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=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-modulus(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, 2)</a:t>
            </a:r>
          </a:p>
          <a:p>
            <a:r>
              <a:rPr lang="en-US" b="1" dirty="0" smtClean="0"/>
              <a:t>i.e. make them </a:t>
            </a:r>
            <a:r>
              <a:rPr lang="en-US" b="1" i="1" u="sng" dirty="0" smtClean="0">
                <a:solidFill>
                  <a:srgbClr val="0070C0"/>
                </a:solidFill>
              </a:rPr>
              <a:t>even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48400" y="3994685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&gt;=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Then 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b̃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=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-modulus(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i,j</a:t>
            </a:r>
            <a:r>
              <a:rPr lang="en-US" b="1" dirty="0" smtClean="0"/>
              <a:t>, 2)+1</a:t>
            </a:r>
          </a:p>
          <a:p>
            <a:r>
              <a:rPr lang="en-US" b="1" dirty="0" smtClean="0"/>
              <a:t>i.e. make them </a:t>
            </a:r>
            <a:r>
              <a:rPr lang="en-US" b="1" i="1" u="sng" dirty="0" smtClean="0">
                <a:solidFill>
                  <a:srgbClr val="009900"/>
                </a:solidFill>
              </a:rPr>
              <a:t>odd</a:t>
            </a:r>
            <a:endParaRPr lang="en-US" b="1" i="1" u="sng" dirty="0">
              <a:solidFill>
                <a:srgbClr val="009900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85800" y="4979670"/>
          <a:ext cx="3200400" cy="506730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i,,j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image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724400" y="4979987"/>
          <a:ext cx="3352797" cy="506730"/>
        </p:xfrm>
        <a:graphic>
          <a:graphicData uri="http://schemas.openxmlformats.org/drawingml/2006/table">
            <a:tbl>
              <a:tblPr/>
              <a:tblGrid>
                <a:gridCol w="372533"/>
                <a:gridCol w="372533"/>
                <a:gridCol w="372533"/>
                <a:gridCol w="372533"/>
                <a:gridCol w="372533"/>
                <a:gridCol w="372533"/>
                <a:gridCol w="372533"/>
                <a:gridCol w="372533"/>
                <a:gridCol w="372533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</a:t>
                      </a:r>
                      <a:r>
                        <a:rPr lang="en-US" sz="16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i,j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: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Processed block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4838703" y="6046470"/>
          <a:ext cx="2781297" cy="506730"/>
        </p:xfrm>
        <a:graphic>
          <a:graphicData uri="http://schemas.openxmlformats.org/drawingml/2006/table">
            <a:tbl>
              <a:tblPr/>
              <a:tblGrid>
                <a:gridCol w="309033"/>
                <a:gridCol w="309033"/>
                <a:gridCol w="309033"/>
                <a:gridCol w="309033"/>
                <a:gridCol w="309033"/>
                <a:gridCol w="309033"/>
                <a:gridCol w="309033"/>
                <a:gridCol w="309033"/>
                <a:gridCol w="30903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</a:t>
                      </a:r>
                      <a:r>
                        <a:rPr lang="en-US" sz="16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Shift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Trace Matrix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7" name="Group 52"/>
          <p:cNvGrpSpPr/>
          <p:nvPr/>
        </p:nvGrpSpPr>
        <p:grpSpPr>
          <a:xfrm>
            <a:off x="762000" y="4597082"/>
            <a:ext cx="5562600" cy="1447800"/>
            <a:chOff x="762000" y="4191000"/>
            <a:chExt cx="5562600" cy="1447800"/>
          </a:xfrm>
        </p:grpSpPr>
        <p:sp>
          <p:nvSpPr>
            <p:cNvPr id="54" name="Right Arrow 53"/>
            <p:cNvSpPr/>
            <p:nvPr/>
          </p:nvSpPr>
          <p:spPr>
            <a:xfrm>
              <a:off x="3975100" y="4546600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Down Arrow 54"/>
            <p:cNvSpPr/>
            <p:nvPr/>
          </p:nvSpPr>
          <p:spPr>
            <a:xfrm>
              <a:off x="6019800" y="5105400"/>
              <a:ext cx="3048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2000" y="4191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Example:</a:t>
              </a:r>
              <a:endParaRPr lang="en-US" b="1" dirty="0"/>
            </a:p>
          </p:txBody>
        </p:sp>
      </p:grpSp>
      <p:grpSp>
        <p:nvGrpSpPr>
          <p:cNvPr id="8" name="Group 57"/>
          <p:cNvGrpSpPr/>
          <p:nvPr/>
        </p:nvGrpSpPr>
        <p:grpSpPr>
          <a:xfrm>
            <a:off x="914400" y="2984181"/>
            <a:ext cx="1155700" cy="381000"/>
            <a:chOff x="571500" y="5654040"/>
            <a:chExt cx="1155700" cy="495300"/>
          </a:xfrm>
        </p:grpSpPr>
        <p:sp>
          <p:nvSpPr>
            <p:cNvPr id="53" name="Left Brace 52"/>
            <p:cNvSpPr/>
            <p:nvPr/>
          </p:nvSpPr>
          <p:spPr>
            <a:xfrm rot="5400000">
              <a:off x="1303655" y="5725795"/>
              <a:ext cx="351790" cy="495300"/>
            </a:xfrm>
            <a:prstGeom prst="lef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" y="5654040"/>
              <a:ext cx="1066800" cy="36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Make even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59"/>
          <p:cNvGrpSpPr/>
          <p:nvPr/>
        </p:nvGrpSpPr>
        <p:grpSpPr>
          <a:xfrm>
            <a:off x="2247899" y="2961186"/>
            <a:ext cx="1193801" cy="382509"/>
            <a:chOff x="1244599" y="5607618"/>
            <a:chExt cx="1193801" cy="497260"/>
          </a:xfrm>
        </p:grpSpPr>
        <p:sp>
          <p:nvSpPr>
            <p:cNvPr id="61" name="Left Brace 60"/>
            <p:cNvSpPr/>
            <p:nvPr/>
          </p:nvSpPr>
          <p:spPr>
            <a:xfrm rot="5400000">
              <a:off x="1316354" y="5681333"/>
              <a:ext cx="351790" cy="495300"/>
            </a:xfrm>
            <a:prstGeom prst="leftBrac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24000" y="5607618"/>
              <a:ext cx="914400" cy="36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</a:rPr>
                <a:t>Make odd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63"/>
          <p:cNvGrpSpPr/>
          <p:nvPr/>
        </p:nvGrpSpPr>
        <p:grpSpPr>
          <a:xfrm>
            <a:off x="4495800" y="2844482"/>
            <a:ext cx="2159000" cy="1155699"/>
            <a:chOff x="4495800" y="2438400"/>
            <a:chExt cx="2159000" cy="1155699"/>
          </a:xfrm>
        </p:grpSpPr>
        <p:grpSp>
          <p:nvGrpSpPr>
            <p:cNvPr id="13" name="Group 31"/>
            <p:cNvGrpSpPr/>
            <p:nvPr/>
          </p:nvGrpSpPr>
          <p:grpSpPr>
            <a:xfrm>
              <a:off x="4876800" y="2590800"/>
              <a:ext cx="381000" cy="838200"/>
              <a:chOff x="4470400" y="2133600"/>
              <a:chExt cx="381000" cy="838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775200" y="2133600"/>
                <a:ext cx="76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775200" y="2606040"/>
                <a:ext cx="76200" cy="3657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70400" y="2514600"/>
                <a:ext cx="76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>
              <a:off x="5638800" y="2438400"/>
              <a:ext cx="381000" cy="990600"/>
              <a:chOff x="5232400" y="1981200"/>
              <a:chExt cx="381000" cy="990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232400" y="2606040"/>
                <a:ext cx="76200" cy="36576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537200" y="1981200"/>
                <a:ext cx="762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537200" y="2514600"/>
                <a:ext cx="76200" cy="457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39"/>
            <p:cNvGrpSpPr/>
            <p:nvPr/>
          </p:nvGrpSpPr>
          <p:grpSpPr>
            <a:xfrm>
              <a:off x="4495800" y="3246120"/>
              <a:ext cx="2159000" cy="347979"/>
              <a:chOff x="4089400" y="2865121"/>
              <a:chExt cx="2159000" cy="347979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089400" y="3048000"/>
                <a:ext cx="1905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5080000" y="2865121"/>
                <a:ext cx="76200" cy="1828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03700" y="3043823"/>
                <a:ext cx="204470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/>
                  <a:t>0 1  2  3  4  5  6  7  8  9  10</a:t>
                </a:r>
                <a:endParaRPr lang="en-US" sz="1100" dirty="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5638800" y="2773680"/>
              <a:ext cx="76200" cy="2743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5709389" y="2337435"/>
          <a:ext cx="3129811" cy="253365"/>
        </p:xfrm>
        <a:graphic>
          <a:graphicData uri="http://schemas.openxmlformats.org/drawingml/2006/table">
            <a:tbl>
              <a:tblPr/>
              <a:tblGrid>
                <a:gridCol w="320220"/>
                <a:gridCol w="320220"/>
                <a:gridCol w="320220"/>
                <a:gridCol w="320220"/>
                <a:gridCol w="320220"/>
                <a:gridCol w="320220"/>
                <a:gridCol w="320220"/>
                <a:gridCol w="320220"/>
                <a:gridCol w="257641"/>
                <a:gridCol w="310410"/>
              </a:tblGrid>
              <a:tr h="138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i,8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en-US" sz="16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28600" y="219069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Arrange these block pixels in a raw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1600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Tx/>
              <a:buBlip>
                <a:blip r:embed="rId5"/>
              </a:buBlip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Reference pixel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Centre pixel/any one in a block/a set of negotiated value</a:t>
            </a:r>
          </a:p>
          <a:p>
            <a:pPr marL="457200" indent="-457200">
              <a:spcAft>
                <a:spcPts val="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Neighbor pixels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Other than the reference pixel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72"/>
          <p:cNvGrpSpPr/>
          <p:nvPr/>
        </p:nvGrpSpPr>
        <p:grpSpPr>
          <a:xfrm>
            <a:off x="609600" y="5410200"/>
            <a:ext cx="3400425" cy="1104900"/>
            <a:chOff x="609600" y="5410200"/>
            <a:chExt cx="3400425" cy="1104900"/>
          </a:xfrm>
        </p:grpSpPr>
        <p:sp>
          <p:nvSpPr>
            <p:cNvPr id="69" name="TextBox 68"/>
            <p:cNvSpPr txBox="1"/>
            <p:nvPr/>
          </p:nvSpPr>
          <p:spPr>
            <a:xfrm>
              <a:off x="609600" y="57912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Meaning of color in the cell</a:t>
              </a:r>
              <a:endParaRPr lang="en-US" dirty="0"/>
            </a:p>
          </p:txBody>
        </p:sp>
        <p:pic>
          <p:nvPicPr>
            <p:cNvPr id="86733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5410200"/>
              <a:ext cx="8858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TextBox 63"/>
          <p:cNvSpPr txBox="1"/>
          <p:nvPr/>
        </p:nvSpPr>
        <p:spPr>
          <a:xfrm>
            <a:off x="0" y="65786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Electronics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7620000" y="5257800"/>
            <a:ext cx="1524000" cy="838200"/>
            <a:chOff x="7620000" y="5257800"/>
            <a:chExt cx="1524000" cy="838200"/>
          </a:xfrm>
        </p:grpSpPr>
        <p:grpSp>
          <p:nvGrpSpPr>
            <p:cNvPr id="84" name="Group 83"/>
            <p:cNvGrpSpPr/>
            <p:nvPr/>
          </p:nvGrpSpPr>
          <p:grpSpPr>
            <a:xfrm>
              <a:off x="7620000" y="5334000"/>
              <a:ext cx="1511300" cy="762000"/>
              <a:chOff x="7620000" y="5334000"/>
              <a:chExt cx="1511300" cy="7620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8153400" y="5334000"/>
                <a:ext cx="304800" cy="762000"/>
                <a:chOff x="8534400" y="5486400"/>
                <a:chExt cx="304800" cy="762000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8534400" y="5486400"/>
                  <a:ext cx="304800" cy="731520"/>
                  <a:chOff x="8305800" y="5486400"/>
                  <a:chExt cx="304800" cy="731520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8305800" y="5486400"/>
                    <a:ext cx="228600" cy="7315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8382000" y="5486400"/>
                    <a:ext cx="228600" cy="7315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8686800" y="5486400"/>
                  <a:ext cx="0" cy="76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7620000" y="5562600"/>
                <a:ext cx="68580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/>
              <p:cNvSpPr/>
              <p:nvPr/>
            </p:nvSpPr>
            <p:spPr>
              <a:xfrm>
                <a:off x="8305800" y="5433109"/>
                <a:ext cx="825500" cy="129491"/>
              </a:xfrm>
              <a:custGeom>
                <a:avLst/>
                <a:gdLst>
                  <a:gd name="connsiteX0" fmla="*/ 0 w 825500"/>
                  <a:gd name="connsiteY0" fmla="*/ 129491 h 129491"/>
                  <a:gd name="connsiteX1" fmla="*/ 38100 w 825500"/>
                  <a:gd name="connsiteY1" fmla="*/ 116791 h 129491"/>
                  <a:gd name="connsiteX2" fmla="*/ 114300 w 825500"/>
                  <a:gd name="connsiteY2" fmla="*/ 78691 h 129491"/>
                  <a:gd name="connsiteX3" fmla="*/ 520700 w 825500"/>
                  <a:gd name="connsiteY3" fmla="*/ 53291 h 129491"/>
                  <a:gd name="connsiteX4" fmla="*/ 685800 w 825500"/>
                  <a:gd name="connsiteY4" fmla="*/ 27891 h 129491"/>
                  <a:gd name="connsiteX5" fmla="*/ 723900 w 825500"/>
                  <a:gd name="connsiteY5" fmla="*/ 15191 h 129491"/>
                  <a:gd name="connsiteX6" fmla="*/ 825500 w 825500"/>
                  <a:gd name="connsiteY6" fmla="*/ 2491 h 12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0" h="129491">
                    <a:moveTo>
                      <a:pt x="0" y="129491"/>
                    </a:moveTo>
                    <a:cubicBezTo>
                      <a:pt x="12700" y="125258"/>
                      <a:pt x="26126" y="122778"/>
                      <a:pt x="38100" y="116791"/>
                    </a:cubicBezTo>
                    <a:cubicBezTo>
                      <a:pt x="81983" y="94850"/>
                      <a:pt x="66417" y="86671"/>
                      <a:pt x="114300" y="78691"/>
                    </a:cubicBezTo>
                    <a:cubicBezTo>
                      <a:pt x="230232" y="59369"/>
                      <a:pt x="432408" y="57130"/>
                      <a:pt x="520700" y="53291"/>
                    </a:cubicBezTo>
                    <a:cubicBezTo>
                      <a:pt x="612407" y="22722"/>
                      <a:pt x="503383" y="55955"/>
                      <a:pt x="685800" y="27891"/>
                    </a:cubicBezTo>
                    <a:cubicBezTo>
                      <a:pt x="699031" y="25855"/>
                      <a:pt x="710913" y="18438"/>
                      <a:pt x="723900" y="15191"/>
                    </a:cubicBezTo>
                    <a:cubicBezTo>
                      <a:pt x="784663" y="0"/>
                      <a:pt x="774752" y="2491"/>
                      <a:pt x="825500" y="249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8839200" y="5257800"/>
              <a:ext cx="304800" cy="762000"/>
              <a:chOff x="8305800" y="5486400"/>
              <a:chExt cx="304800" cy="7620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8305800" y="5486400"/>
                <a:ext cx="228600" cy="731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8382000" y="5486400"/>
                <a:ext cx="228600" cy="731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8458200" y="5486400"/>
                <a:ext cx="0" cy="76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 advTm="73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 animBg="1"/>
      <p:bldP spid="48" grpId="0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Achieving 1bpp Capacity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60645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E7375-E980-48AA-B36F-D5B9E564826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28701" y="1114425"/>
            <a:ext cx="4190899" cy="1307563"/>
            <a:chOff x="294889" y="3429000"/>
            <a:chExt cx="3640962" cy="1307563"/>
          </a:xfrm>
        </p:grpSpPr>
        <p:sp>
          <p:nvSpPr>
            <p:cNvPr id="69" name="TextBox 14"/>
            <p:cNvSpPr txBox="1">
              <a:spLocks noChangeArrowheads="1"/>
            </p:cNvSpPr>
            <p:nvPr/>
          </p:nvSpPr>
          <p:spPr bwMode="auto">
            <a:xfrm>
              <a:off x="294889" y="3429000"/>
              <a:ext cx="3640962" cy="440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125000"/>
                </a:lnSpc>
                <a:spcAft>
                  <a:spcPts val="600"/>
                </a:spcAft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.   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Generating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LBP code: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754071" y="3733800"/>
              <a:ext cx="2784575" cy="1002763"/>
              <a:chOff x="754071" y="3733800"/>
              <a:chExt cx="2784575" cy="1002763"/>
            </a:xfrm>
          </p:grpSpPr>
          <p:graphicFrame>
            <p:nvGraphicFramePr>
              <p:cNvPr id="73" name="Object 2"/>
              <p:cNvGraphicFramePr>
                <a:graphicFrameLocks noChangeAspect="1"/>
              </p:cNvGraphicFramePr>
              <p:nvPr/>
            </p:nvGraphicFramePr>
            <p:xfrm>
              <a:off x="754071" y="3733800"/>
              <a:ext cx="2718374" cy="568624"/>
            </p:xfrm>
            <a:graphic>
              <a:graphicData uri="http://schemas.openxmlformats.org/presentationml/2006/ole">
                <p:oleObj spid="_x0000_s1065986" name="Equation" r:id="rId5" imgW="2120760" imgH="266400" progId="Equation.DSMT4">
                  <p:embed/>
                </p:oleObj>
              </a:graphicData>
            </a:graphic>
          </p:graphicFrame>
          <p:graphicFrame>
            <p:nvGraphicFramePr>
              <p:cNvPr id="74" name="Object 3"/>
              <p:cNvGraphicFramePr>
                <a:graphicFrameLocks noChangeAspect="1"/>
              </p:cNvGraphicFramePr>
              <p:nvPr/>
            </p:nvGraphicFramePr>
            <p:xfrm>
              <a:off x="758208" y="4219575"/>
              <a:ext cx="2780438" cy="516988"/>
            </p:xfrm>
            <a:graphic>
              <a:graphicData uri="http://schemas.openxmlformats.org/presentationml/2006/ole">
                <p:oleObj spid="_x0000_s1065987" name="Equation" r:id="rId6" imgW="1777680" imgH="241200" progId="Equation.DSMT4">
                  <p:embed/>
                </p:oleObj>
              </a:graphicData>
            </a:graphic>
          </p:graphicFrame>
        </p:grpSp>
      </p:grp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5410200" y="1295400"/>
          <a:ext cx="3276594" cy="506730"/>
        </p:xfrm>
        <a:graphic>
          <a:graphicData uri="http://schemas.openxmlformats.org/drawingml/2006/table">
            <a:tbl>
              <a:tblPr/>
              <a:tblGrid>
                <a:gridCol w="364066"/>
                <a:gridCol w="364066"/>
                <a:gridCol w="364066"/>
                <a:gridCol w="364066"/>
                <a:gridCol w="364066"/>
                <a:gridCol w="364066"/>
                <a:gridCol w="364066"/>
                <a:gridCol w="364066"/>
                <a:gridCol w="364066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b̃</a:t>
                      </a:r>
                      <a:r>
                        <a:rPr lang="en-US" sz="1600" b="0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i,j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5867400" y="2133600"/>
          <a:ext cx="2666997" cy="506730"/>
        </p:xfrm>
        <a:graphic>
          <a:graphicData uri="http://schemas.openxmlformats.org/drawingml/2006/table">
            <a:tbl>
              <a:tblPr/>
              <a:tblGrid>
                <a:gridCol w="296333"/>
                <a:gridCol w="296333"/>
                <a:gridCol w="296333"/>
                <a:gridCol w="296333"/>
                <a:gridCol w="296333"/>
                <a:gridCol w="296333"/>
                <a:gridCol w="296333"/>
                <a:gridCol w="296333"/>
                <a:gridCol w="296333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e</a:t>
                      </a:r>
                      <a:r>
                        <a:rPr lang="en-US" sz="16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i,,j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Encoded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errors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7" name="Down Arrow 76"/>
          <p:cNvSpPr/>
          <p:nvPr/>
        </p:nvSpPr>
        <p:spPr>
          <a:xfrm>
            <a:off x="7086600" y="1752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228600" y="2375217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	Generating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LBP encoded values: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b̃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90500" y="3221038"/>
          <a:ext cx="2705103" cy="445770"/>
        </p:xfrm>
        <a:graphic>
          <a:graphicData uri="http://schemas.openxmlformats.org/drawingml/2006/table">
            <a:tbl>
              <a:tblPr/>
              <a:tblGrid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Predictions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6667500" y="3221038"/>
          <a:ext cx="2400300" cy="44577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e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Encoded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errors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3352800" y="3238500"/>
          <a:ext cx="2895597" cy="445770"/>
        </p:xfrm>
        <a:graphic>
          <a:graphicData uri="http://schemas.openxmlformats.org/drawingml/2006/table">
            <a:tbl>
              <a:tblPr/>
              <a:tblGrid>
                <a:gridCol w="321733"/>
                <a:gridCol w="321733"/>
                <a:gridCol w="321733"/>
                <a:gridCol w="321733"/>
                <a:gridCol w="321733"/>
                <a:gridCol w="321733"/>
                <a:gridCol w="321733"/>
                <a:gridCol w="321733"/>
                <a:gridCol w="321733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Part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of image (Processed block)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971800" y="3301886"/>
            <a:ext cx="3567113" cy="76314"/>
            <a:chOff x="2999936" y="3010000"/>
            <a:chExt cx="3567332" cy="76314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2999936" y="3010000"/>
              <a:ext cx="304819" cy="76314"/>
              <a:chOff x="6400800" y="4145173"/>
              <a:chExt cx="304819" cy="91993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6400800" y="4145173"/>
                <a:ext cx="304819" cy="191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00800" y="4235252"/>
                <a:ext cx="304819" cy="191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>
              <a:off x="6338654" y="3048000"/>
              <a:ext cx="228614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228600" y="3810000"/>
            <a:ext cx="4724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Aft>
                <a:spcPts val="60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5.    Embedding message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bit m into LBPs: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85800" y="42672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dirty="0" err="1"/>
              <a:t>e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 dirty="0" err="1"/>
              <a:t>i,j</a:t>
            </a:r>
            <a:r>
              <a:rPr lang="en-US" dirty="0"/>
              <a:t> =</a:t>
            </a:r>
            <a:r>
              <a:rPr lang="en-US" dirty="0" err="1"/>
              <a:t>e</a:t>
            </a:r>
            <a:r>
              <a:rPr lang="en-US" baseline="-25000" dirty="0" err="1"/>
              <a:t>i,j</a:t>
            </a:r>
            <a:r>
              <a:rPr lang="en-US" dirty="0"/>
              <a:t>		If  </a:t>
            </a:r>
            <a:r>
              <a:rPr lang="en-US" dirty="0" err="1"/>
              <a:t>b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 dirty="0" err="1"/>
              <a:t>i,j</a:t>
            </a:r>
            <a:r>
              <a:rPr lang="en-US" dirty="0"/>
              <a:t>=255 or </a:t>
            </a:r>
            <a:r>
              <a:rPr lang="en-US" dirty="0" err="1"/>
              <a:t>b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 dirty="0" err="1"/>
              <a:t>i,j</a:t>
            </a:r>
            <a:r>
              <a:rPr lang="en-US" dirty="0"/>
              <a:t>=0 </a:t>
            </a:r>
          </a:p>
          <a:p>
            <a:pPr marL="342900" indent="-342900">
              <a:buFontTx/>
              <a:buAutoNum type="alphaLcParenR"/>
            </a:pPr>
            <a:r>
              <a:rPr lang="en-US" dirty="0" err="1"/>
              <a:t>e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 dirty="0" err="1"/>
              <a:t>i,j</a:t>
            </a:r>
            <a:r>
              <a:rPr lang="en-US" dirty="0"/>
              <a:t> =</a:t>
            </a:r>
            <a:r>
              <a:rPr lang="en-US" dirty="0" err="1"/>
              <a:t>e</a:t>
            </a:r>
            <a:r>
              <a:rPr lang="en-US" baseline="-25000" dirty="0" err="1"/>
              <a:t>i,j</a:t>
            </a:r>
            <a:r>
              <a:rPr lang="en-US" baseline="-25000" dirty="0"/>
              <a:t> 		</a:t>
            </a:r>
            <a:r>
              <a:rPr lang="en-US" dirty="0" smtClean="0"/>
              <a:t>Else if </a:t>
            </a:r>
            <a:r>
              <a:rPr lang="en-US" dirty="0"/>
              <a:t>m=1</a:t>
            </a:r>
          </a:p>
          <a:p>
            <a:pPr marL="342900" indent="-342900">
              <a:buFontTx/>
              <a:buAutoNum type="alphaLcParenR"/>
            </a:pPr>
            <a:r>
              <a:rPr lang="en-US" dirty="0" err="1"/>
              <a:t>e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 dirty="0" err="1"/>
              <a:t>i,j</a:t>
            </a:r>
            <a:r>
              <a:rPr lang="en-US" dirty="0"/>
              <a:t> =2*</a:t>
            </a:r>
            <a:r>
              <a:rPr lang="en-US" dirty="0" err="1"/>
              <a:t>e</a:t>
            </a:r>
            <a:r>
              <a:rPr lang="en-US" baseline="-25000" dirty="0" err="1"/>
              <a:t>i,j</a:t>
            </a:r>
            <a:r>
              <a:rPr lang="en-US" dirty="0"/>
              <a:t>		</a:t>
            </a:r>
            <a:r>
              <a:rPr lang="en-US" dirty="0" smtClean="0"/>
              <a:t>Else if m=0</a:t>
            </a:r>
            <a:endParaRPr lang="en-US" dirty="0"/>
          </a:p>
        </p:txBody>
      </p:sp>
      <p:sp>
        <p:nvSpPr>
          <p:cNvPr id="89" name="TextBox 14"/>
          <p:cNvSpPr txBox="1">
            <a:spLocks noChangeArrowheads="1"/>
          </p:cNvSpPr>
          <p:nvPr/>
        </p:nvSpPr>
        <p:spPr bwMode="auto">
          <a:xfrm>
            <a:off x="228600" y="4953000"/>
            <a:ext cx="3352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spcAft>
                <a:spcPts val="60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6.    Calculating Stego Pixels: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0" name="Object 4"/>
          <p:cNvGraphicFramePr>
            <a:graphicFrameLocks noChangeAspect="1"/>
          </p:cNvGraphicFramePr>
          <p:nvPr/>
        </p:nvGraphicFramePr>
        <p:xfrm>
          <a:off x="990600" y="5257800"/>
          <a:ext cx="2667000" cy="691444"/>
        </p:xfrm>
        <a:graphic>
          <a:graphicData uri="http://schemas.openxmlformats.org/presentationml/2006/ole">
            <p:oleObj spid="_x0000_s1065988" name="Equation" r:id="rId7" imgW="1346040" imgH="330120" progId="Equation.3">
              <p:embed/>
            </p:oleObj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6362700" y="4354830"/>
          <a:ext cx="2705103" cy="445770"/>
        </p:xfrm>
        <a:graphic>
          <a:graphicData uri="http://schemas.openxmlformats.org/drawingml/2006/table">
            <a:tbl>
              <a:tblPr/>
              <a:tblGrid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e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Stego encoded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errors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041900" y="3733800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Message stream  M=0110100</a:t>
            </a:r>
            <a:endParaRPr lang="en-US" dirty="0"/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6362700" y="5029200"/>
          <a:ext cx="2705103" cy="445770"/>
        </p:xfrm>
        <a:graphic>
          <a:graphicData uri="http://schemas.openxmlformats.org/drawingml/2006/table">
            <a:tbl>
              <a:tblPr/>
              <a:tblGrid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Encoded values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6324600" y="5777230"/>
          <a:ext cx="2705103" cy="445770"/>
        </p:xfrm>
        <a:graphic>
          <a:graphicData uri="http://schemas.openxmlformats.org/drawingml/2006/table">
            <a:tbl>
              <a:tblPr/>
              <a:tblGrid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̃̃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Stego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Block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5" name="Straight Connector 94"/>
          <p:cNvCxnSpPr/>
          <p:nvPr/>
        </p:nvCxnSpPr>
        <p:spPr>
          <a:xfrm>
            <a:off x="6019800" y="5623243"/>
            <a:ext cx="31242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19800" y="5320030"/>
            <a:ext cx="228600" cy="228600"/>
            <a:chOff x="4904936" y="5439130"/>
            <a:chExt cx="228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4904936" y="5562955"/>
              <a:ext cx="228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4915255" y="5552636"/>
              <a:ext cx="228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3352800" y="5986462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Embedding is done!</a:t>
            </a:r>
          </a:p>
        </p:txBody>
      </p:sp>
      <p:grpSp>
        <p:nvGrpSpPr>
          <p:cNvPr id="12" name="Group 60"/>
          <p:cNvGrpSpPr/>
          <p:nvPr/>
        </p:nvGrpSpPr>
        <p:grpSpPr>
          <a:xfrm>
            <a:off x="4165600" y="1600200"/>
            <a:ext cx="2159000" cy="1600200"/>
            <a:chOff x="3937000" y="1143000"/>
            <a:chExt cx="2159000" cy="1600200"/>
          </a:xfrm>
        </p:grpSpPr>
        <p:grpSp>
          <p:nvGrpSpPr>
            <p:cNvPr id="13" name="Group 40"/>
            <p:cNvGrpSpPr/>
            <p:nvPr/>
          </p:nvGrpSpPr>
          <p:grpSpPr>
            <a:xfrm>
              <a:off x="3937000" y="1143000"/>
              <a:ext cx="2159000" cy="1155699"/>
              <a:chOff x="4495800" y="2438400"/>
              <a:chExt cx="2159000" cy="1155699"/>
            </a:xfrm>
          </p:grpSpPr>
          <p:grpSp>
            <p:nvGrpSpPr>
              <p:cNvPr id="16" name="Group 31"/>
              <p:cNvGrpSpPr/>
              <p:nvPr/>
            </p:nvGrpSpPr>
            <p:grpSpPr>
              <a:xfrm>
                <a:off x="4876800" y="2590800"/>
                <a:ext cx="381000" cy="838200"/>
                <a:chOff x="4470400" y="2133600"/>
                <a:chExt cx="381000" cy="83820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775200" y="2133600"/>
                  <a:ext cx="762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775200" y="2606040"/>
                  <a:ext cx="76200" cy="3657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470400" y="2514600"/>
                  <a:ext cx="762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35"/>
              <p:cNvGrpSpPr/>
              <p:nvPr/>
            </p:nvGrpSpPr>
            <p:grpSpPr>
              <a:xfrm>
                <a:off x="5638800" y="2438400"/>
                <a:ext cx="381000" cy="990600"/>
                <a:chOff x="5232400" y="1981200"/>
                <a:chExt cx="381000" cy="9906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232400" y="2606040"/>
                  <a:ext cx="76200" cy="36576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537200" y="1981200"/>
                  <a:ext cx="76200" cy="54864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537200" y="2514600"/>
                  <a:ext cx="76200" cy="4572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39"/>
              <p:cNvGrpSpPr/>
              <p:nvPr/>
            </p:nvGrpSpPr>
            <p:grpSpPr>
              <a:xfrm>
                <a:off x="4495800" y="3246120"/>
                <a:ext cx="2159000" cy="347979"/>
                <a:chOff x="4089400" y="2865121"/>
                <a:chExt cx="2159000" cy="34797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089400" y="3048000"/>
                  <a:ext cx="1905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/>
                <p:cNvSpPr/>
                <p:nvPr/>
              </p:nvSpPr>
              <p:spPr>
                <a:xfrm>
                  <a:off x="5080000" y="2865121"/>
                  <a:ext cx="76200" cy="18288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203700" y="3043823"/>
                  <a:ext cx="2044700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100" dirty="0" smtClean="0"/>
                    <a:t>0 1  2  3  4  5  6  7  8  9  10</a:t>
                  </a:r>
                  <a:endParaRPr lang="en-US" sz="1100" dirty="0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5638800" y="2773680"/>
                <a:ext cx="76200" cy="2743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56"/>
            <p:cNvGrpSpPr/>
            <p:nvPr/>
          </p:nvGrpSpPr>
          <p:grpSpPr>
            <a:xfrm>
              <a:off x="4191000" y="2133600"/>
              <a:ext cx="838200" cy="609600"/>
              <a:chOff x="4191000" y="2133600"/>
              <a:chExt cx="838200" cy="609600"/>
            </a:xfrm>
          </p:grpSpPr>
          <p:sp>
            <p:nvSpPr>
              <p:cNvPr id="55" name="Left Brace 54"/>
              <p:cNvSpPr/>
              <p:nvPr/>
            </p:nvSpPr>
            <p:spPr>
              <a:xfrm rot="16200000">
                <a:off x="4343400" y="1981200"/>
                <a:ext cx="381000" cy="685800"/>
              </a:xfrm>
              <a:prstGeom prst="leftBrac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267200" y="2404646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i,j</a:t>
                </a:r>
                <a:r>
                  <a:rPr lang="en-US" b="1" dirty="0" smtClean="0"/>
                  <a:t>=-1</a:t>
                </a:r>
                <a:endParaRPr lang="en-US" b="1" dirty="0"/>
              </a:p>
            </p:txBody>
          </p:sp>
        </p:grpSp>
        <p:grpSp>
          <p:nvGrpSpPr>
            <p:cNvPr id="20" name="Group 57"/>
            <p:cNvGrpSpPr/>
            <p:nvPr/>
          </p:nvGrpSpPr>
          <p:grpSpPr>
            <a:xfrm>
              <a:off x="5041900" y="2133600"/>
              <a:ext cx="825500" cy="584200"/>
              <a:chOff x="4191000" y="2133600"/>
              <a:chExt cx="825500" cy="584200"/>
            </a:xfrm>
          </p:grpSpPr>
          <p:sp>
            <p:nvSpPr>
              <p:cNvPr id="59" name="Left Brace 58"/>
              <p:cNvSpPr/>
              <p:nvPr/>
            </p:nvSpPr>
            <p:spPr>
              <a:xfrm rot="16200000">
                <a:off x="4343400" y="1981200"/>
                <a:ext cx="381000" cy="685800"/>
              </a:xfrm>
              <a:prstGeom prst="leftBrac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67200" y="2379246"/>
                <a:ext cx="749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i,j</a:t>
                </a:r>
                <a:r>
                  <a:rPr lang="en-US" b="1" dirty="0" smtClean="0"/>
                  <a:t>=1</a:t>
                </a:r>
                <a:endParaRPr lang="en-US" b="1" dirty="0"/>
              </a:p>
            </p:txBody>
          </p:sp>
        </p:grpSp>
      </p:grpSp>
      <p:grpSp>
        <p:nvGrpSpPr>
          <p:cNvPr id="21" name="Group 63"/>
          <p:cNvGrpSpPr/>
          <p:nvPr/>
        </p:nvGrpSpPr>
        <p:grpSpPr>
          <a:xfrm>
            <a:off x="685800" y="4800600"/>
            <a:ext cx="4953000" cy="800675"/>
            <a:chOff x="685800" y="4813300"/>
            <a:chExt cx="4953000" cy="800675"/>
          </a:xfrm>
        </p:grpSpPr>
        <p:sp>
          <p:nvSpPr>
            <p:cNvPr id="62" name="Rectangle 61"/>
            <p:cNvSpPr/>
            <p:nvPr/>
          </p:nvSpPr>
          <p:spPr>
            <a:xfrm>
              <a:off x="685800" y="4813300"/>
              <a:ext cx="3962400" cy="228600"/>
            </a:xfrm>
            <a:prstGeom prst="rect">
              <a:avLst/>
            </a:prstGeom>
            <a:solidFill>
              <a:schemeClr val="bg1">
                <a:lumMod val="65000"/>
                <a:alpha val="21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10000" y="50292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 modification only for m=0</a:t>
              </a:r>
              <a:endParaRPr lang="en-US" dirty="0"/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5143497" y="4089400"/>
          <a:ext cx="3619503" cy="222885"/>
        </p:xfrm>
        <a:graphic>
          <a:graphicData uri="http://schemas.openxmlformats.org/drawingml/2006/table">
            <a:tbl>
              <a:tblPr/>
              <a:tblGrid>
                <a:gridCol w="12149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Embedded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bits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0" y="65786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Electronics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50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87" grpId="0"/>
      <p:bldP spid="88" grpId="0"/>
      <p:bldP spid="89" grpId="0"/>
      <p:bldP spid="92" grpId="0"/>
      <p:bldP spid="10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61576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Achieving 1bpp Capacity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61577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3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79FD0-5222-40B6-8CA2-F8F5122E9BE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446" name="TextBox 16"/>
          <p:cNvSpPr txBox="1">
            <a:spLocks noChangeArrowheads="1"/>
          </p:cNvSpPr>
          <p:nvPr/>
        </p:nvSpPr>
        <p:spPr bwMode="auto">
          <a:xfrm>
            <a:off x="38862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61447" name="TextBox 12"/>
          <p:cNvSpPr txBox="1">
            <a:spLocks noChangeArrowheads="1"/>
          </p:cNvSpPr>
          <p:nvPr/>
        </p:nvSpPr>
        <p:spPr bwMode="auto">
          <a:xfrm>
            <a:off x="2895600" y="1143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Extraction process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305300" y="4997450"/>
          <a:ext cx="3009906" cy="506730"/>
        </p:xfrm>
        <a:graphic>
          <a:graphicData uri="http://schemas.openxmlformats.org/drawingml/2006/table">
            <a:tbl>
              <a:tblPr/>
              <a:tblGrid>
                <a:gridCol w="334434"/>
                <a:gridCol w="334434"/>
                <a:gridCol w="334434"/>
                <a:gridCol w="334434"/>
                <a:gridCol w="334434"/>
                <a:gridCol w="334434"/>
                <a:gridCol w="334434"/>
                <a:gridCol w="334434"/>
                <a:gridCol w="33443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Message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57200" y="4048125"/>
          <a:ext cx="3276603" cy="530226"/>
        </p:xfrm>
        <a:graphic>
          <a:graphicData uri="http://schemas.openxmlformats.org/drawingml/2006/table">
            <a:tbl>
              <a:tblPr/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265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11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̃̃̃</a:t>
                      </a:r>
                      <a:r>
                        <a:rPr lang="en-US" sz="16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Stego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Block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229100" y="4048125"/>
          <a:ext cx="2982386" cy="506730"/>
        </p:xfrm>
        <a:graphic>
          <a:graphicData uri="http://schemas.openxmlformats.org/drawingml/2006/table">
            <a:tbl>
              <a:tblPr/>
              <a:tblGrid>
                <a:gridCol w="351367"/>
                <a:gridCol w="351367"/>
                <a:gridCol w="171450"/>
                <a:gridCol w="351367"/>
                <a:gridCol w="351367"/>
                <a:gridCol w="351367"/>
                <a:gridCol w="351367"/>
                <a:gridCol w="351367"/>
                <a:gridCol w="3513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Matching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Type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95800" y="5715000"/>
            <a:ext cx="182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M=0110100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2286000" y="2298700"/>
            <a:ext cx="2159000" cy="791746"/>
            <a:chOff x="7239000" y="1951454"/>
            <a:chExt cx="2159000" cy="79174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239000" y="25146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8229600" y="2057400"/>
              <a:ext cx="76200" cy="457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77200" y="2230854"/>
              <a:ext cx="7620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82000" y="1951454"/>
              <a:ext cx="76200" cy="54864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34400" y="2223234"/>
              <a:ext cx="76200" cy="27432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24800" y="1974314"/>
              <a:ext cx="76200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72400" y="2243554"/>
              <a:ext cx="7620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86800" y="2057400"/>
              <a:ext cx="76200" cy="45720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53300" y="2573923"/>
              <a:ext cx="20447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/>
                <a:t>0 1  2  3  4  5  6  7  8  9  10</a:t>
              </a:r>
              <a:endParaRPr lang="en-US" sz="1100" dirty="0"/>
            </a:p>
          </p:txBody>
        </p:sp>
      </p:grpSp>
      <p:sp>
        <p:nvSpPr>
          <p:cNvPr id="34" name="Left Brace 33"/>
          <p:cNvSpPr/>
          <p:nvPr/>
        </p:nvSpPr>
        <p:spPr>
          <a:xfrm rot="5400000">
            <a:off x="2762250" y="1924050"/>
            <a:ext cx="381000" cy="495300"/>
          </a:xfrm>
          <a:prstGeom prst="lef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33600" y="1676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/>
              </a:rPr>
              <a:t>m=(mod(b̃̃</a:t>
            </a:r>
            <a:r>
              <a:rPr lang="en-US" baseline="-25000" dirty="0" err="1" smtClean="0">
                <a:solidFill>
                  <a:srgbClr val="0070C0"/>
                </a:solidFill>
                <a:latin typeface="Times New Roman"/>
              </a:rPr>
              <a:t>ij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, 2) XOR 1)</a:t>
            </a:r>
          </a:p>
        </p:txBody>
      </p:sp>
      <p:sp>
        <p:nvSpPr>
          <p:cNvPr id="38" name="Left Brace 37"/>
          <p:cNvSpPr/>
          <p:nvPr/>
        </p:nvSpPr>
        <p:spPr>
          <a:xfrm rot="16200000">
            <a:off x="3526423" y="2959269"/>
            <a:ext cx="338554" cy="533400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71800" y="33190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/>
              </a:rPr>
              <a:t>m=mod(b̃̃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/>
              </a:rPr>
              <a:t>ij</a:t>
            </a:r>
            <a:r>
              <a:rPr lang="en-US" dirty="0" smtClean="0">
                <a:solidFill>
                  <a:srgbClr val="00B050"/>
                </a:solidFill>
                <a:latin typeface="Times New Roman"/>
              </a:rPr>
              <a:t>, 2)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10000" y="4038600"/>
            <a:ext cx="3810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5410200" y="4572000"/>
            <a:ext cx="304800" cy="3810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2"/>
          <p:cNvGrpSpPr/>
          <p:nvPr/>
        </p:nvGrpSpPr>
        <p:grpSpPr>
          <a:xfrm>
            <a:off x="381000" y="4648200"/>
            <a:ext cx="3400425" cy="1104900"/>
            <a:chOff x="609600" y="5410200"/>
            <a:chExt cx="3400425" cy="1104900"/>
          </a:xfrm>
        </p:grpSpPr>
        <p:sp>
          <p:nvSpPr>
            <p:cNvPr id="44" name="TextBox 43"/>
            <p:cNvSpPr txBox="1"/>
            <p:nvPr/>
          </p:nvSpPr>
          <p:spPr>
            <a:xfrm>
              <a:off x="609600" y="57912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Meaning of color in the cell</a:t>
              </a:r>
              <a:endParaRPr lang="en-US" dirty="0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5410200"/>
              <a:ext cx="8858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0" y="65786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Electronics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24600" y="1447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Categorizing Pixels as 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6477000" y="1819656"/>
          <a:ext cx="2590800" cy="1228344"/>
        </p:xfrm>
        <a:graphic>
          <a:graphicData uri="http://schemas.openxmlformats.org/drawingml/2006/table">
            <a:tbl>
              <a:tblPr/>
              <a:tblGrid>
                <a:gridCol w="992736"/>
                <a:gridCol w="1598064"/>
              </a:tblGrid>
              <a:tr h="30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Vrinda"/>
                        </a:rPr>
                        <a:t>Type</a:t>
                      </a:r>
                      <a:endParaRPr lang="en-US" sz="1600" b="1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Vrinda"/>
                        </a:rPr>
                        <a:t>Meaning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Vrinda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Vrinda"/>
                        </a:rPr>
                        <a:t>b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̃</a:t>
                      </a:r>
                      <a:r>
                        <a:rPr lang="en-US" sz="1600" baseline="-25000" dirty="0" err="1">
                          <a:latin typeface="Calibri"/>
                          <a:ea typeface="Calibri"/>
                          <a:cs typeface="Calibri"/>
                        </a:rPr>
                        <a:t>i,j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Vrinda"/>
                        </a:rPr>
                        <a:t>=255 or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Vrinda"/>
                        </a:rPr>
                        <a:t>b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̃</a:t>
                      </a:r>
                      <a:r>
                        <a:rPr lang="en-US" sz="1600" baseline="-25000" dirty="0" err="1">
                          <a:latin typeface="Calibri"/>
                          <a:ea typeface="Calibri"/>
                          <a:cs typeface="Calibri"/>
                        </a:rPr>
                        <a:t>i,j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Vrinda"/>
                        </a:rPr>
                        <a:t>=0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Vrinda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Vrinda"/>
                        </a:rPr>
                        <a:t>b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̃</a:t>
                      </a:r>
                      <a:r>
                        <a:rPr lang="en-US" sz="1600" baseline="-25000" dirty="0" err="1">
                          <a:latin typeface="Calibri"/>
                          <a:ea typeface="Calibri"/>
                          <a:cs typeface="Calibri"/>
                        </a:rPr>
                        <a:t>i,j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</a:rPr>
                        <a:t>≥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Vrinda"/>
                        </a:rPr>
                        <a:t>r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Vrinda"/>
                        </a:rPr>
                        <a:t>i</a:t>
                      </a:r>
                      <a:endParaRPr lang="en-US" sz="16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Vrinda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Vrinda"/>
                        </a:rPr>
                        <a:t>b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Calibri"/>
                        </a:rPr>
                        <a:t>̃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Calibri"/>
                        </a:rPr>
                        <a:t>i,j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Vrinda"/>
                        </a:rPr>
                        <a:t>&lt;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Vrinda"/>
                        </a:rPr>
                        <a:t>r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Vrinda"/>
                        </a:rPr>
                        <a:t>i</a:t>
                      </a:r>
                      <a:endParaRPr lang="en-US" sz="16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7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76400"/>
            <a:ext cx="18192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7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685925"/>
            <a:ext cx="18192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58734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13488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Achieving 1bpp Capacity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200" b="1" dirty="0"/>
              </a:p>
            </p:txBody>
          </p:sp>
          <p:pic>
            <p:nvPicPr>
              <p:cNvPr id="1348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3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F4F8E-A7B6-4993-8B27-38F3A7494CA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20" name="TextBox 16"/>
          <p:cNvSpPr txBox="1">
            <a:spLocks noChangeArrowheads="1"/>
          </p:cNvSpPr>
          <p:nvPr/>
        </p:nvSpPr>
        <p:spPr bwMode="auto">
          <a:xfrm>
            <a:off x="4572000" y="3438108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13321" name="TextBox 21"/>
          <p:cNvSpPr txBox="1">
            <a:spLocks noChangeArrowheads="1"/>
          </p:cNvSpPr>
          <p:nvPr/>
        </p:nvSpPr>
        <p:spPr bwMode="auto">
          <a:xfrm>
            <a:off x="2743200" y="12192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Recovery process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97" name="TextBox 26"/>
          <p:cNvSpPr txBox="1">
            <a:spLocks noChangeArrowheads="1"/>
          </p:cNvSpPr>
          <p:nvPr/>
        </p:nvSpPr>
        <p:spPr bwMode="auto">
          <a:xfrm>
            <a:off x="457200" y="3090862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2. </a:t>
            </a:r>
            <a:r>
              <a:rPr lang="en-US" dirty="0"/>
              <a:t>Generate </a:t>
            </a:r>
            <a:r>
              <a:rPr lang="en-US" dirty="0" smtClean="0"/>
              <a:t>stego encoded errors </a:t>
            </a:r>
            <a:r>
              <a:rPr lang="en-US" i="1" dirty="0" err="1" smtClean="0"/>
              <a:t>ẽ</a:t>
            </a:r>
            <a:r>
              <a:rPr lang="en-US" i="1" baseline="-25000" dirty="0" err="1" smtClean="0"/>
              <a:t>i,j</a:t>
            </a:r>
            <a:r>
              <a:rPr lang="en-US" dirty="0" smtClean="0"/>
              <a:t> from pixel histogram</a:t>
            </a:r>
            <a:endParaRPr lang="en-US" i="1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591300" y="1752600"/>
          <a:ext cx="2400300" cy="50673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i,,j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Encoded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324600" y="2438400"/>
          <a:ext cx="2705103" cy="553402"/>
        </p:xfrm>
        <a:graphic>
          <a:graphicData uri="http://schemas.openxmlformats.org/drawingml/2006/table">
            <a:tbl>
              <a:tblPr/>
              <a:tblGrid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  <a:gridCol w="30056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051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̃̃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Stego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Block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629400" y="3124200"/>
          <a:ext cx="2400300" cy="75057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</a:t>
                      </a:r>
                      <a:r>
                        <a:rPr lang="en-US" sz="16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i,,j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Stego encoded errors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18"/>
          <p:cNvGrpSpPr/>
          <p:nvPr/>
        </p:nvGrpSpPr>
        <p:grpSpPr>
          <a:xfrm>
            <a:off x="4165600" y="3590508"/>
            <a:ext cx="2159000" cy="791746"/>
            <a:chOff x="7239000" y="1951454"/>
            <a:chExt cx="2159000" cy="79174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239000" y="25146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8229600" y="2057400"/>
              <a:ext cx="76200" cy="457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077200" y="2230854"/>
              <a:ext cx="7620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82000" y="1951454"/>
              <a:ext cx="76200" cy="54864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534400" y="2223234"/>
              <a:ext cx="76200" cy="27432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924800" y="1974314"/>
              <a:ext cx="76200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772400" y="2243554"/>
              <a:ext cx="7620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686800" y="2057400"/>
              <a:ext cx="76200" cy="45720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53300" y="2573923"/>
              <a:ext cx="20447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/>
                <a:t>0 1  2  3  4  5  6  7  8  9  10</a:t>
              </a:r>
              <a:endParaRPr lang="en-US" sz="1100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57200" y="1627212"/>
            <a:ext cx="4038600" cy="1192188"/>
            <a:chOff x="304800" y="2949524"/>
            <a:chExt cx="4038600" cy="119224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235075" y="3143183"/>
              <a:ext cx="3032125" cy="998581"/>
              <a:chOff x="1235075" y="3143183"/>
              <a:chExt cx="3032125" cy="998581"/>
            </a:xfrm>
          </p:grpSpPr>
          <p:graphicFrame>
            <p:nvGraphicFramePr>
              <p:cNvPr id="60" name="Object 3"/>
              <p:cNvGraphicFramePr>
                <a:graphicFrameLocks noChangeAspect="1"/>
              </p:cNvGraphicFramePr>
              <p:nvPr/>
            </p:nvGraphicFramePr>
            <p:xfrm>
              <a:off x="1235075" y="3143183"/>
              <a:ext cx="3032125" cy="544536"/>
            </p:xfrm>
            <a:graphic>
              <a:graphicData uri="http://schemas.openxmlformats.org/presentationml/2006/ole">
                <p:oleObj spid="_x0000_s1067010" name="Equation" r:id="rId5" imgW="2145960" imgH="266400" progId="Equation.DSMT4">
                  <p:embed/>
                </p:oleObj>
              </a:graphicData>
            </a:graphic>
          </p:graphicFrame>
          <p:graphicFrame>
            <p:nvGraphicFramePr>
              <p:cNvPr id="61" name="Object 3"/>
              <p:cNvGraphicFramePr>
                <a:graphicFrameLocks noChangeAspect="1"/>
              </p:cNvGraphicFramePr>
              <p:nvPr/>
            </p:nvGraphicFramePr>
            <p:xfrm>
              <a:off x="1265238" y="3657556"/>
              <a:ext cx="2717800" cy="484208"/>
            </p:xfrm>
            <a:graphic>
              <a:graphicData uri="http://schemas.openxmlformats.org/presentationml/2006/ole">
                <p:oleObj spid="_x0000_s1067011" name="Equation" r:id="rId6" imgW="1612800" imgH="241200" progId="Equation.DSMT4">
                  <p:embed/>
                </p:oleObj>
              </a:graphicData>
            </a:graphic>
          </p:graphicFrame>
        </p:grp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>
              <a:off x="304800" y="2949524"/>
              <a:ext cx="4038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1. Generate </a:t>
              </a:r>
              <a:r>
                <a:rPr lang="en-US" dirty="0" smtClean="0"/>
                <a:t>LBPs:</a:t>
              </a:r>
              <a:endParaRPr lang="en-US" dirty="0"/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4191000" y="4343400"/>
            <a:ext cx="2209800" cy="1458220"/>
            <a:chOff x="4191000" y="4419598"/>
            <a:chExt cx="2209800" cy="1458220"/>
          </a:xfrm>
        </p:grpSpPr>
        <p:grpSp>
          <p:nvGrpSpPr>
            <p:cNvPr id="8" name="Group 66"/>
            <p:cNvGrpSpPr/>
            <p:nvPr/>
          </p:nvGrpSpPr>
          <p:grpSpPr>
            <a:xfrm>
              <a:off x="4191000" y="4419599"/>
              <a:ext cx="914401" cy="1447801"/>
              <a:chOff x="4191000" y="4419599"/>
              <a:chExt cx="914401" cy="1447801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191000" y="4790182"/>
                <a:ext cx="914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If odd</a:t>
                </a:r>
              </a:p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b="1" i="1" dirty="0" err="1" smtClean="0">
                    <a:solidFill>
                      <a:srgbClr val="0070C0"/>
                    </a:solidFill>
                  </a:rPr>
                  <a:t>ẽ</a:t>
                </a:r>
                <a:r>
                  <a:rPr lang="en-US" b="1" i="1" baseline="-25000" dirty="0" err="1" smtClean="0">
                    <a:solidFill>
                      <a:srgbClr val="0070C0"/>
                    </a:solidFill>
                  </a:rPr>
                  <a:t>i,j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=-2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Else      </a:t>
                </a:r>
              </a:p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b="1" i="1" dirty="0" err="1" smtClean="0">
                    <a:solidFill>
                      <a:srgbClr val="0070C0"/>
                    </a:solidFill>
                  </a:rPr>
                  <a:t>ẽ</a:t>
                </a:r>
                <a:r>
                  <a:rPr lang="en-US" b="1" i="1" baseline="-25000" dirty="0" err="1" smtClean="0">
                    <a:solidFill>
                      <a:srgbClr val="0070C0"/>
                    </a:solidFill>
                  </a:rPr>
                  <a:t>i,j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=-1</a:t>
                </a:r>
              </a:p>
            </p:txBody>
          </p:sp>
          <p:sp>
            <p:nvSpPr>
              <p:cNvPr id="64" name="Left Brace 63"/>
              <p:cNvSpPr/>
              <p:nvPr/>
            </p:nvSpPr>
            <p:spPr>
              <a:xfrm rot="16200000">
                <a:off x="4419600" y="4191000"/>
                <a:ext cx="457201" cy="914400"/>
              </a:xfrm>
              <a:prstGeom prst="leftBrac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65"/>
            <p:cNvGrpSpPr/>
            <p:nvPr/>
          </p:nvGrpSpPr>
          <p:grpSpPr>
            <a:xfrm>
              <a:off x="5181601" y="4419598"/>
              <a:ext cx="1219199" cy="1458220"/>
              <a:chOff x="5181601" y="4419598"/>
              <a:chExt cx="1219199" cy="145822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334000" y="4800600"/>
                <a:ext cx="1066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9900"/>
                    </a:solidFill>
                  </a:rPr>
                  <a:t>If even</a:t>
                </a:r>
              </a:p>
              <a:p>
                <a:r>
                  <a:rPr lang="en-US" b="1" i="1" dirty="0" smtClean="0">
                    <a:solidFill>
                      <a:srgbClr val="009900"/>
                    </a:solidFill>
                  </a:rPr>
                  <a:t>   </a:t>
                </a:r>
                <a:r>
                  <a:rPr lang="en-US" b="1" i="1" dirty="0" err="1" smtClean="0">
                    <a:solidFill>
                      <a:srgbClr val="009900"/>
                    </a:solidFill>
                  </a:rPr>
                  <a:t>ẽ</a:t>
                </a:r>
                <a:r>
                  <a:rPr lang="en-US" b="1" i="1" baseline="-25000" dirty="0" err="1" smtClean="0">
                    <a:solidFill>
                      <a:srgbClr val="009900"/>
                    </a:solidFill>
                  </a:rPr>
                  <a:t>i,j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=2</a:t>
                </a:r>
              </a:p>
              <a:p>
                <a:r>
                  <a:rPr lang="en-US" dirty="0" smtClean="0">
                    <a:solidFill>
                      <a:srgbClr val="009900"/>
                    </a:solidFill>
                  </a:rPr>
                  <a:t>Else  </a:t>
                </a:r>
              </a:p>
              <a:p>
                <a:r>
                  <a:rPr lang="en-US" b="1" i="1" dirty="0" smtClean="0">
                    <a:solidFill>
                      <a:srgbClr val="009900"/>
                    </a:solidFill>
                  </a:rPr>
                  <a:t>   </a:t>
                </a:r>
                <a:r>
                  <a:rPr lang="en-US" b="1" i="1" dirty="0" err="1" smtClean="0">
                    <a:solidFill>
                      <a:srgbClr val="009900"/>
                    </a:solidFill>
                  </a:rPr>
                  <a:t>ẽ</a:t>
                </a:r>
                <a:r>
                  <a:rPr lang="en-US" b="1" i="1" baseline="-25000" dirty="0" err="1" smtClean="0">
                    <a:solidFill>
                      <a:srgbClr val="009900"/>
                    </a:solidFill>
                  </a:rPr>
                  <a:t>i,j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=1</a:t>
                </a:r>
              </a:p>
            </p:txBody>
          </p:sp>
          <p:sp>
            <p:nvSpPr>
              <p:cNvPr id="65" name="Left Brace 64"/>
              <p:cNvSpPr/>
              <p:nvPr/>
            </p:nvSpPr>
            <p:spPr>
              <a:xfrm rot="16200000">
                <a:off x="5410200" y="4190999"/>
                <a:ext cx="457201" cy="914400"/>
              </a:xfrm>
              <a:prstGeom prst="leftBrace">
                <a:avLst/>
              </a:prstGeom>
              <a:ln w="190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0" y="65786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Electronics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32000" y="3810000"/>
            <a:ext cx="2463800" cy="338554"/>
            <a:chOff x="1905000" y="3886200"/>
            <a:chExt cx="2463800" cy="338554"/>
          </a:xfrm>
        </p:grpSpPr>
        <p:sp>
          <p:nvSpPr>
            <p:cNvPr id="39" name="TextBox 38"/>
            <p:cNvSpPr txBox="1"/>
            <p:nvPr/>
          </p:nvSpPr>
          <p:spPr>
            <a:xfrm>
              <a:off x="1905000" y="388620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Pixel value histogram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987800" y="40894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ransition advTm="44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Achieving 1bpp Capacity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200" b="1" dirty="0"/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3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4A6-EC43-4CAC-9294-994F27FB25C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45720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14345" name="TextBox 21"/>
          <p:cNvSpPr txBox="1">
            <a:spLocks noChangeArrowheads="1"/>
          </p:cNvSpPr>
          <p:nvPr/>
        </p:nvSpPr>
        <p:spPr bwMode="auto">
          <a:xfrm>
            <a:off x="2743200" y="12192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Recovery process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TextBox 24"/>
          <p:cNvSpPr txBox="1">
            <a:spLocks noChangeArrowheads="1"/>
          </p:cNvSpPr>
          <p:nvPr/>
        </p:nvSpPr>
        <p:spPr bwMode="auto">
          <a:xfrm>
            <a:off x="457200" y="160020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3. Generate </a:t>
            </a:r>
            <a:r>
              <a:rPr lang="en-US" dirty="0" smtClean="0"/>
              <a:t>LBP encoded values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638800" y="1524000"/>
          <a:ext cx="3390903" cy="506730"/>
        </p:xfrm>
        <a:graphic>
          <a:graphicData uri="http://schemas.openxmlformats.org/drawingml/2006/table">
            <a:tbl>
              <a:tblPr/>
              <a:tblGrid>
                <a:gridCol w="376767"/>
                <a:gridCol w="376767"/>
                <a:gridCol w="376767"/>
                <a:gridCol w="376767"/>
                <a:gridCol w="376767"/>
                <a:gridCol w="376767"/>
                <a:gridCol w="376767"/>
                <a:gridCol w="376767"/>
                <a:gridCol w="37676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̃̃</a:t>
                      </a:r>
                      <a:r>
                        <a:rPr lang="en-US" sz="12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Stego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Block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638800" y="2133600"/>
          <a:ext cx="3352797" cy="506730"/>
        </p:xfrm>
        <a:graphic>
          <a:graphicData uri="http://schemas.openxmlformats.org/drawingml/2006/table">
            <a:tbl>
              <a:tblPr/>
              <a:tblGrid>
                <a:gridCol w="372533"/>
                <a:gridCol w="372533"/>
                <a:gridCol w="372533"/>
                <a:gridCol w="372533"/>
                <a:gridCol w="372533"/>
                <a:gridCol w="372533"/>
                <a:gridCol w="372533"/>
                <a:gridCol w="372533"/>
                <a:gridCol w="37253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</a:t>
                      </a:r>
                      <a:r>
                        <a:rPr lang="en-US" sz="12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i,,j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Stego encoded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371600" y="1828800"/>
          <a:ext cx="2133600" cy="662152"/>
        </p:xfrm>
        <a:graphic>
          <a:graphicData uri="http://schemas.openxmlformats.org/presentationml/2006/ole">
            <p:oleObj spid="_x0000_s1068034" name="Equation" r:id="rId5" imgW="1244520" imgH="330120" progId="Equation.3">
              <p:embed/>
            </p:oleObj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15000" y="2819400"/>
          <a:ext cx="3276603" cy="508000"/>
        </p:xfrm>
        <a:graphic>
          <a:graphicData uri="http://schemas.openxmlformats.org/drawingml/2006/table">
            <a:tbl>
              <a:tblPr/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0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2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i,j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Encoded values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953000" y="2286000"/>
            <a:ext cx="4191000" cy="430213"/>
            <a:chOff x="4953000" y="2695136"/>
            <a:chExt cx="4191000" cy="4306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334000" y="3124198"/>
              <a:ext cx="3810000" cy="15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4953000" y="2695136"/>
              <a:ext cx="838200" cy="369332"/>
              <a:chOff x="4953000" y="2695136"/>
              <a:chExt cx="838200" cy="369332"/>
            </a:xfrm>
          </p:grpSpPr>
          <p:sp>
            <p:nvSpPr>
              <p:cNvPr id="14601" name="TextBox 35"/>
              <p:cNvSpPr txBox="1">
                <a:spLocks noChangeArrowheads="1"/>
              </p:cNvSpPr>
              <p:nvPr/>
            </p:nvSpPr>
            <p:spPr bwMode="auto">
              <a:xfrm>
                <a:off x="4953000" y="2695136"/>
                <a:ext cx="838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1"/>
                  <a:t>(       )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5181600" y="2893776"/>
                <a:ext cx="304800" cy="15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457200" y="2895600"/>
            <a:ext cx="4419600" cy="990600"/>
            <a:chOff x="457200" y="2895600"/>
            <a:chExt cx="4419600" cy="990600"/>
          </a:xfrm>
        </p:grpSpPr>
        <p:sp>
          <p:nvSpPr>
            <p:cNvPr id="14598" name="TextBox 26"/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4419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4. </a:t>
              </a:r>
              <a:r>
                <a:rPr lang="en-US" dirty="0" smtClean="0"/>
                <a:t>Generate the results produced by odd-even conversion function at the sender side</a:t>
              </a:r>
              <a:endParaRPr lang="en-US" dirty="0"/>
            </a:p>
          </p:txBody>
        </p:sp>
        <p:graphicFrame>
          <p:nvGraphicFramePr>
            <p:cNvPr id="14339" name="Object 5"/>
            <p:cNvGraphicFramePr>
              <a:graphicFrameLocks noChangeAspect="1"/>
            </p:cNvGraphicFramePr>
            <p:nvPr/>
          </p:nvGraphicFramePr>
          <p:xfrm>
            <a:off x="1371600" y="3173361"/>
            <a:ext cx="2209800" cy="712839"/>
          </p:xfrm>
          <a:graphic>
            <a:graphicData uri="http://schemas.openxmlformats.org/presentationml/2006/ole">
              <p:oleObj spid="_x0000_s1068035" name="Equation" r:id="rId6" imgW="1244520" imgH="330120" progId="Equation.3">
                <p:embed/>
              </p:oleObj>
            </a:graphicData>
          </a:graphic>
        </p:graphicFrame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715000" y="3381058"/>
          <a:ext cx="3276594" cy="506730"/>
        </p:xfrm>
        <a:graphic>
          <a:graphicData uri="http://schemas.openxmlformats.org/drawingml/2006/table">
            <a:tbl>
              <a:tblPr/>
              <a:tblGrid>
                <a:gridCol w="364066"/>
                <a:gridCol w="364066"/>
                <a:gridCol w="364066"/>
                <a:gridCol w="364066"/>
                <a:gridCol w="364066"/>
                <a:gridCol w="364066"/>
                <a:gridCol w="364066"/>
                <a:gridCol w="364066"/>
                <a:gridCol w="3640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2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i,,j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Encoded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959350" y="3455670"/>
            <a:ext cx="4191000" cy="430213"/>
            <a:chOff x="4958860" y="4758396"/>
            <a:chExt cx="4191000" cy="43065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39860" y="5187458"/>
              <a:ext cx="3810000" cy="15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4958860" y="4758396"/>
              <a:ext cx="838200" cy="369332"/>
              <a:chOff x="4958860" y="4758396"/>
              <a:chExt cx="838200" cy="369332"/>
            </a:xfrm>
          </p:grpSpPr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4958860" y="4758396"/>
                <a:ext cx="838200" cy="369332"/>
                <a:chOff x="4953000" y="2695136"/>
                <a:chExt cx="838200" cy="369332"/>
              </a:xfrm>
            </p:grpSpPr>
            <p:sp>
              <p:nvSpPr>
                <p:cNvPr id="14596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4953000" y="2695136"/>
                  <a:ext cx="8382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/>
                    <a:t>(       )</a:t>
                  </a:r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181600" y="2893776"/>
                  <a:ext cx="304800" cy="1589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>
              <a:xfrm rot="5400000">
                <a:off x="5195243" y="4952269"/>
                <a:ext cx="303521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715000" y="3989070"/>
          <a:ext cx="3276603" cy="506730"/>
        </p:xfrm>
        <a:graphic>
          <a:graphicData uri="http://schemas.openxmlformats.org/drawingml/2006/table">
            <a:tbl>
              <a:tblPr/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̃</a:t>
                      </a:r>
                      <a:r>
                        <a:rPr lang="en-US" sz="12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i,j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: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Shifted block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" name="TextBox 26"/>
          <p:cNvSpPr txBox="1">
            <a:spLocks noChangeArrowheads="1"/>
          </p:cNvSpPr>
          <p:nvPr/>
        </p:nvSpPr>
        <p:spPr bwMode="auto">
          <a:xfrm>
            <a:off x="457200" y="4310063"/>
            <a:ext cx="274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5. Finding cover pixels</a:t>
            </a:r>
          </a:p>
          <a:p>
            <a:r>
              <a:rPr lang="en-US"/>
              <a:t>    b</a:t>
            </a:r>
            <a:r>
              <a:rPr lang="en-US" baseline="-25000"/>
              <a:t>ij</a:t>
            </a:r>
            <a:r>
              <a:rPr lang="en-US"/>
              <a:t>=b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/>
              <a:t>ij</a:t>
            </a:r>
            <a:r>
              <a:rPr lang="en-US"/>
              <a:t>-S</a:t>
            </a:r>
            <a:r>
              <a:rPr lang="en-US" baseline="-25000"/>
              <a:t>ij</a:t>
            </a:r>
            <a:r>
              <a:rPr lang="en-US"/>
              <a:t>	if 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/>
              <a:t>ij</a:t>
            </a:r>
            <a:r>
              <a:rPr lang="en-US"/>
              <a:t>≥c</a:t>
            </a:r>
            <a:r>
              <a:rPr lang="en-US" baseline="-25000"/>
              <a:t>i</a:t>
            </a:r>
            <a:endParaRPr lang="en-US"/>
          </a:p>
          <a:p>
            <a:r>
              <a:rPr lang="en-US"/>
              <a:t>    b</a:t>
            </a:r>
            <a:r>
              <a:rPr lang="en-US" baseline="-25000"/>
              <a:t>ij</a:t>
            </a:r>
            <a:r>
              <a:rPr lang="en-US"/>
              <a:t>=b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/>
              <a:t>ij</a:t>
            </a:r>
            <a:r>
              <a:rPr lang="en-US"/>
              <a:t>+S</a:t>
            </a:r>
            <a:r>
              <a:rPr lang="en-US" baseline="-25000"/>
              <a:t>ij</a:t>
            </a:r>
            <a:r>
              <a:rPr lang="en-US"/>
              <a:t>	if 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en-US" baseline="-25000"/>
              <a:t>ij</a:t>
            </a:r>
            <a:r>
              <a:rPr lang="en-US"/>
              <a:t>&lt;c</a:t>
            </a:r>
            <a:r>
              <a:rPr lang="en-US" baseline="-25000"/>
              <a:t>i</a:t>
            </a:r>
            <a:endParaRPr lang="en-US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715000" y="4676775"/>
          <a:ext cx="3276603" cy="506730"/>
        </p:xfrm>
        <a:graphic>
          <a:graphicData uri="http://schemas.openxmlformats.org/drawingml/2006/table">
            <a:tbl>
              <a:tblPr/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</a:t>
                      </a:r>
                      <a:r>
                        <a:rPr lang="en-US" sz="1200" b="1" i="0" u="none" strike="noStrike" baseline="-2500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i,j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: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Shift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Trace Matrix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3200400" y="5564188"/>
          <a:ext cx="3276603" cy="506730"/>
        </p:xfrm>
        <a:graphic>
          <a:graphicData uri="http://schemas.openxmlformats.org/drawingml/2006/table">
            <a:tbl>
              <a:tblPr/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i,j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: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Cover Image Block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648200" y="3962400"/>
            <a:ext cx="990600" cy="1524000"/>
            <a:chOff x="4648200" y="4848664"/>
            <a:chExt cx="990600" cy="1524000"/>
          </a:xfrm>
        </p:grpSpPr>
        <p:sp>
          <p:nvSpPr>
            <p:cNvPr id="64" name="Left Brace 63"/>
            <p:cNvSpPr/>
            <p:nvPr/>
          </p:nvSpPr>
          <p:spPr>
            <a:xfrm>
              <a:off x="5257800" y="4848664"/>
              <a:ext cx="381000" cy="129540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6" name="Straight Arrow Connector 65"/>
            <p:cNvCxnSpPr>
              <a:stCxn id="64" idx="1"/>
            </p:cNvCxnSpPr>
            <p:nvPr/>
          </p:nvCxnSpPr>
          <p:spPr>
            <a:xfrm rot="10800000" flipV="1">
              <a:off x="4648200" y="5496364"/>
              <a:ext cx="6096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41"/>
          <p:cNvGrpSpPr/>
          <p:nvPr/>
        </p:nvGrpSpPr>
        <p:grpSpPr>
          <a:xfrm>
            <a:off x="3505200" y="3200400"/>
            <a:ext cx="2159000" cy="1168399"/>
            <a:chOff x="4495800" y="2438400"/>
            <a:chExt cx="2159000" cy="1168399"/>
          </a:xfrm>
        </p:grpSpPr>
        <p:grpSp>
          <p:nvGrpSpPr>
            <p:cNvPr id="12" name="Group 31"/>
            <p:cNvGrpSpPr/>
            <p:nvPr/>
          </p:nvGrpSpPr>
          <p:grpSpPr>
            <a:xfrm>
              <a:off x="4876800" y="2590800"/>
              <a:ext cx="381000" cy="838200"/>
              <a:chOff x="4470400" y="2133600"/>
              <a:chExt cx="381000" cy="8382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775200" y="2133600"/>
                <a:ext cx="76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775200" y="2606040"/>
                <a:ext cx="76200" cy="3657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470400" y="2514600"/>
                <a:ext cx="76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>
              <a:off x="5638800" y="2438400"/>
              <a:ext cx="381000" cy="990600"/>
              <a:chOff x="5232400" y="1981200"/>
              <a:chExt cx="381000" cy="990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32400" y="2606040"/>
                <a:ext cx="76200" cy="36576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537200" y="1981200"/>
                <a:ext cx="762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537200" y="2514600"/>
                <a:ext cx="76200" cy="457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4495800" y="3246120"/>
              <a:ext cx="2159000" cy="360679"/>
              <a:chOff x="4089400" y="2865121"/>
              <a:chExt cx="2159000" cy="360679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4089400" y="3048000"/>
                <a:ext cx="1905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080000" y="2865121"/>
                <a:ext cx="76200" cy="1828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203700" y="3056523"/>
                <a:ext cx="204470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 smtClean="0"/>
                  <a:t>0 1  2  3  4  5  6  7  8  9  10</a:t>
                </a:r>
                <a:endParaRPr lang="en-US" sz="1100" dirty="0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638800" y="2773680"/>
              <a:ext cx="76200" cy="2743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53"/>
          <p:cNvGrpSpPr/>
          <p:nvPr/>
        </p:nvGrpSpPr>
        <p:grpSpPr>
          <a:xfrm>
            <a:off x="1066800" y="5562600"/>
            <a:ext cx="2159000" cy="736600"/>
            <a:chOff x="7239000" y="1981200"/>
            <a:chExt cx="2159000" cy="736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7239000" y="25146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8229600" y="2057400"/>
              <a:ext cx="76200" cy="457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077200" y="20574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382000" y="2148840"/>
              <a:ext cx="76200" cy="36576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534400" y="1981200"/>
              <a:ext cx="762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924800" y="21488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72400" y="20574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686800" y="2057400"/>
              <a:ext cx="76200" cy="457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53300" y="2548523"/>
              <a:ext cx="20447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/>
                <a:t>0 1  2  3  4  5  6  7  8  9  10</a:t>
              </a:r>
              <a:endParaRPr lang="en-US" sz="11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0" y="65786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Electronics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54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Achieving 1bpp Capacity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200" b="1" dirty="0"/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3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4A6-EC43-4CAC-9294-994F27FB25C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786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Electronics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69060" name="Picture 4" descr="Payloads"/>
          <p:cNvPicPr>
            <a:picLocks noChangeAspect="1" noChangeArrowheads="1"/>
          </p:cNvPicPr>
          <p:nvPr/>
        </p:nvPicPr>
        <p:blipFill>
          <a:blip r:embed="rId3" cstate="print"/>
          <a:srcRect l="4660" r="6810"/>
          <a:stretch>
            <a:fillRect/>
          </a:stretch>
        </p:blipFill>
        <p:spPr bwMode="auto">
          <a:xfrm>
            <a:off x="2978330" y="1219200"/>
            <a:ext cx="494647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061" name="Picture 5" descr="Ch6_PSNR Comparison_11"/>
          <p:cNvPicPr>
            <a:picLocks noChangeAspect="1" noChangeArrowheads="1"/>
          </p:cNvPicPr>
          <p:nvPr/>
        </p:nvPicPr>
        <p:blipFill>
          <a:blip r:embed="rId4" cstate="print"/>
          <a:srcRect l="7169" r="7347"/>
          <a:stretch>
            <a:fillRect/>
          </a:stretch>
        </p:blipFill>
        <p:spPr bwMode="auto">
          <a:xfrm>
            <a:off x="3124200" y="3962400"/>
            <a:ext cx="4724400" cy="26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457200" y="1219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Results:</a:t>
            </a:r>
            <a:endParaRPr lang="en-US" dirty="0"/>
          </a:p>
        </p:txBody>
      </p:sp>
    </p:spTree>
  </p:cSld>
  <p:clrMapOvr>
    <a:masterClrMapping/>
  </p:clrMapOvr>
  <p:transition advTm="388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152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Embedding contents in reversible schemes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152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B4D51-8EA1-419E-853B-6B3488C4D1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38200" y="17334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Reversible scheme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447800" y="2286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Reversible schemes embeds into only a few different valued contents in the embedding space, i.e., not into all the contents.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143000" y="22860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447800" y="320760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implant more data bits these embeddable contents should be the most frequency ones.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143000" y="320760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447800" y="39110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provides the statistics of most appeared contents.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143000" y="391102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6934200" y="2057400"/>
          <a:ext cx="1841500" cy="1666875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0" name="Rectangle 99"/>
          <p:cNvSpPr/>
          <p:nvPr/>
        </p:nvSpPr>
        <p:spPr>
          <a:xfrm>
            <a:off x="6781800" y="1981200"/>
            <a:ext cx="2209800" cy="2514600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 this example embeddable contents are </a:t>
            </a:r>
            <a:r>
              <a:rPr lang="en-US" dirty="0" smtClean="0">
                <a:solidFill>
                  <a:srgbClr val="FF0000"/>
                </a:solidFill>
              </a:rPr>
              <a:t>111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9900"/>
                </a:solidFill>
              </a:rPr>
              <a:t>120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876546" name="Picture 2"/>
          <p:cNvPicPr>
            <a:picLocks noChangeAspect="1" noChangeArrowheads="1"/>
          </p:cNvPicPr>
          <p:nvPr/>
        </p:nvPicPr>
        <p:blipFill>
          <a:blip r:embed="rId4" cstate="print"/>
          <a:srcRect l="4100" r="6296"/>
          <a:stretch>
            <a:fillRect/>
          </a:stretch>
        </p:blipFill>
        <p:spPr bwMode="auto">
          <a:xfrm>
            <a:off x="5898502" y="4686300"/>
            <a:ext cx="309309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7239000" y="1600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Block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477000" y="49911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</p:spTree>
  </p:cSld>
  <p:clrMapOvr>
    <a:masterClrMapping/>
  </p:clrMapOvr>
  <p:transition advTm="1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7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7" grpId="0"/>
      <p:bldP spid="93" grpId="0"/>
      <p:bldP spid="94" grpId="0"/>
      <p:bldP spid="100" grpId="0" animBg="1"/>
      <p:bldP spid="101" grpId="0"/>
      <p:bldP spid="10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Enhancing Stego Quality</a:t>
                </a:r>
                <a:endParaRPr lang="en-US" sz="3200" b="1" dirty="0"/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4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4A6-EC43-4CAC-9294-994F27FB25C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45720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720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Research Question:</a:t>
            </a:r>
            <a:r>
              <a:rPr lang="en-US" dirty="0" smtClean="0"/>
              <a:t> If the embedding payload </a:t>
            </a:r>
            <a:r>
              <a:rPr lang="en-US" i="1" dirty="0" smtClean="0"/>
              <a:t>P</a:t>
            </a:r>
            <a:r>
              <a:rPr lang="en-US" dirty="0" smtClean="0"/>
              <a:t> is small,</a:t>
            </a:r>
          </a:p>
          <a:p>
            <a:r>
              <a:rPr lang="en-US" dirty="0" smtClean="0"/>
              <a:t>		   Why will we generate embeddable code for each pixel?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" y="19812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Proposal:</a:t>
            </a:r>
            <a:r>
              <a:rPr lang="en-US" dirty="0" smtClean="0"/>
              <a:t> Rather it is better to generate three codes </a:t>
            </a:r>
            <a:r>
              <a:rPr lang="en-US" i="1" dirty="0" smtClean="0"/>
              <a:t>a,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 such that</a:t>
            </a:r>
          </a:p>
          <a:p>
            <a:pPr lvl="3"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i="1" dirty="0" smtClean="0"/>
              <a:t>a&gt;b&gt;c</a:t>
            </a:r>
          </a:p>
          <a:p>
            <a:pPr lvl="3">
              <a:lnSpc>
                <a:spcPct val="150000"/>
              </a:lnSpc>
              <a:buBlip>
                <a:blip r:embed="rId4"/>
              </a:buBlip>
            </a:pP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a</a:t>
            </a:r>
            <a:r>
              <a:rPr lang="en-US" i="1" dirty="0" smtClean="0"/>
              <a:t> +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c</a:t>
            </a:r>
            <a:r>
              <a:rPr lang="en-US" dirty="0" smtClean="0"/>
              <a:t>) ≥</a:t>
            </a:r>
            <a:r>
              <a:rPr lang="en-US" i="1" dirty="0" smtClean="0"/>
              <a:t>P  where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: frequency of x</a:t>
            </a:r>
          </a:p>
          <a:p>
            <a:pPr lvl="3"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will be modified in left direction</a:t>
            </a:r>
          </a:p>
          <a:p>
            <a:pPr lvl="3"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will be modified in right direction</a:t>
            </a:r>
          </a:p>
          <a:p>
            <a:pPr lvl="3"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will be remained as unchanged.</a:t>
            </a:r>
          </a:p>
        </p:txBody>
      </p:sp>
      <p:grpSp>
        <p:nvGrpSpPr>
          <p:cNvPr id="4" name="Group 51"/>
          <p:cNvGrpSpPr/>
          <p:nvPr/>
        </p:nvGrpSpPr>
        <p:grpSpPr>
          <a:xfrm>
            <a:off x="5608320" y="2667000"/>
            <a:ext cx="3291840" cy="1447800"/>
            <a:chOff x="2103120" y="3810000"/>
            <a:chExt cx="3291840" cy="14478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103120" y="5257800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657600" y="4191000"/>
              <a:ext cx="76200" cy="1066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86200" y="4419600"/>
              <a:ext cx="76200" cy="838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29000" y="4617720"/>
              <a:ext cx="76200" cy="64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76600" y="42672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f</a:t>
              </a:r>
              <a:r>
                <a:rPr lang="en-US" i="1" baseline="-25000" dirty="0" err="1" smtClean="0"/>
                <a:t>a</a:t>
              </a:r>
              <a:endParaRPr lang="en-US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92500" y="38100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f</a:t>
              </a:r>
              <a:r>
                <a:rPr lang="en-US" i="1" baseline="-25000" dirty="0" err="1" smtClean="0"/>
                <a:t>b</a:t>
              </a:r>
              <a:endParaRPr lang="en-US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10000" y="40386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f</a:t>
              </a:r>
              <a:r>
                <a:rPr lang="en-US" i="1" baseline="-25000" dirty="0" err="1" smtClean="0"/>
                <a:t>c</a:t>
              </a:r>
              <a:endParaRPr lang="en-US" i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705600" y="41118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a    b   c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" y="46482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Benefit:</a:t>
            </a:r>
            <a:r>
              <a:rPr lang="en-US" dirty="0" smtClean="0"/>
              <a:t> This will meet the demanded capacity, however, improve the stego quality.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57200" y="5486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Achieved:</a:t>
            </a:r>
            <a:r>
              <a:rPr lang="en-US" dirty="0" smtClean="0"/>
              <a:t> By applying local ternary pattern (LTP) matching operator.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3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2" grpId="0"/>
      <p:bldP spid="55" grpId="0"/>
      <p:bldP spid="59" grpId="0"/>
      <p:bldP spid="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7288"/>
            <a:chOff x="0" y="-13855"/>
            <a:chExt cx="9144000" cy="1239857"/>
          </a:xfrm>
        </p:grpSpPr>
        <p:sp>
          <p:nvSpPr>
            <p:cNvPr id="14" name="Rectangle 13"/>
            <p:cNvSpPr/>
            <p:nvPr/>
          </p:nvSpPr>
          <p:spPr>
            <a:xfrm>
              <a:off x="7924800" y="1452"/>
              <a:ext cx="1219200" cy="1224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9856"/>
              <a:chOff x="0" y="-13855"/>
              <a:chExt cx="8153400" cy="964333"/>
            </a:xfrm>
          </p:grpSpPr>
          <p:pic>
            <p:nvPicPr>
              <p:cNvPr id="54285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7162800" cy="95110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Enhancing Stego Quality</a:t>
                </a:r>
                <a:endParaRPr lang="en-US" sz="3200" b="1" dirty="0"/>
              </a:p>
            </p:txBody>
          </p:sp>
        </p:grp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536D4-655B-4928-9D14-EF91B5BDF4F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5" name="Group 50"/>
          <p:cNvGrpSpPr/>
          <p:nvPr/>
        </p:nvGrpSpPr>
        <p:grpSpPr>
          <a:xfrm>
            <a:off x="0" y="1866900"/>
            <a:ext cx="9144000" cy="342900"/>
            <a:chOff x="0" y="2628900"/>
            <a:chExt cx="9144000" cy="342900"/>
          </a:xfrm>
        </p:grpSpPr>
        <p:grpSp>
          <p:nvGrpSpPr>
            <p:cNvPr id="6" name="Group 48"/>
            <p:cNvGrpSpPr/>
            <p:nvPr/>
          </p:nvGrpSpPr>
          <p:grpSpPr>
            <a:xfrm>
              <a:off x="0" y="2667000"/>
              <a:ext cx="9144000" cy="304800"/>
              <a:chOff x="0" y="2667000"/>
              <a:chExt cx="9144000" cy="3048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0" y="2667000"/>
                <a:ext cx="91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0" y="2971800"/>
                <a:ext cx="91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200400" y="2628900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LTP</a:t>
              </a:r>
              <a:r>
                <a:rPr lang="en-US" dirty="0" smtClean="0"/>
                <a:t> </a:t>
              </a:r>
              <a:r>
                <a:rPr lang="en-US" sz="1400" dirty="0" smtClean="0"/>
                <a:t>(</a:t>
              </a:r>
              <a:r>
                <a:rPr lang="en-US" sz="1400" u="sng" dirty="0" err="1" smtClean="0">
                  <a:latin typeface="Arial" pitchFamily="34" charset="0"/>
                  <a:cs typeface="Arial" pitchFamily="34" charset="0"/>
                </a:rPr>
                <a:t>Murala</a:t>
              </a:r>
              <a:r>
                <a:rPr lang="en-US" sz="1400" i="1" u="sng" dirty="0" smtClean="0">
                  <a:latin typeface="Arial" pitchFamily="34" charset="0"/>
                  <a:cs typeface="Arial" pitchFamily="34" charset="0"/>
                </a:rPr>
                <a:t> et al. </a:t>
              </a:r>
              <a:r>
                <a:rPr lang="en-US" sz="1400" u="sng" dirty="0" smtClean="0">
                  <a:latin typeface="Arial" pitchFamily="34" charset="0"/>
                  <a:cs typeface="Arial" pitchFamily="34" charset="0"/>
                </a:rPr>
                <a:t>2012)</a:t>
              </a:r>
              <a:endParaRPr lang="en-US" sz="1400" b="1" dirty="0"/>
            </a:p>
          </p:txBody>
        </p:sp>
      </p:grp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 cstate="print"/>
          <a:srcRect t="26901" r="77822" b="32164"/>
          <a:stretch>
            <a:fillRect/>
          </a:stretch>
        </p:blipFill>
        <p:spPr bwMode="auto">
          <a:xfrm>
            <a:off x="4965700" y="4419600"/>
            <a:ext cx="1130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086" y="2705100"/>
            <a:ext cx="1541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2705099" y="32004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If </a:t>
            </a:r>
            <a:r>
              <a:rPr lang="en-US" sz="1400" dirty="0" err="1" smtClean="0"/>
              <a:t>N</a:t>
            </a:r>
            <a:r>
              <a:rPr lang="en-US" sz="1400" i="1" baseline="-25000" dirty="0" err="1" smtClean="0"/>
              <a:t>p</a:t>
            </a:r>
            <a:r>
              <a:rPr lang="en-US" sz="1400" i="1" dirty="0" err="1" smtClean="0"/>
              <a:t>≥C+t</a:t>
            </a:r>
            <a:endParaRPr lang="en-US" sz="1400" dirty="0" smtClean="0"/>
          </a:p>
          <a:p>
            <a:r>
              <a:rPr lang="en-US" sz="1400" dirty="0" smtClean="0"/>
              <a:t>         pattern code =1</a:t>
            </a:r>
          </a:p>
          <a:p>
            <a:r>
              <a:rPr lang="en-US" sz="1400" dirty="0" smtClean="0"/>
              <a:t>    Else if |</a:t>
            </a:r>
            <a:r>
              <a:rPr lang="en-US" sz="1400" i="1" dirty="0" err="1" smtClean="0"/>
              <a:t>N</a:t>
            </a:r>
            <a:r>
              <a:rPr lang="en-US" sz="1400" i="1" baseline="-25000" dirty="0" err="1" smtClean="0"/>
              <a:t>p</a:t>
            </a:r>
            <a:r>
              <a:rPr lang="en-US" sz="1400" i="1" dirty="0" smtClean="0"/>
              <a:t>-C</a:t>
            </a:r>
            <a:r>
              <a:rPr lang="en-US" sz="1400" dirty="0" smtClean="0"/>
              <a:t>|&lt;</a:t>
            </a:r>
            <a:r>
              <a:rPr lang="en-US" sz="1400" i="1" dirty="0" smtClean="0"/>
              <a:t>t</a:t>
            </a:r>
          </a:p>
          <a:p>
            <a:r>
              <a:rPr lang="en-US" sz="1400" dirty="0" smtClean="0"/>
              <a:t>         pattern code =0</a:t>
            </a:r>
          </a:p>
          <a:p>
            <a:r>
              <a:rPr lang="en-US" sz="1400" dirty="0" smtClean="0"/>
              <a:t>    Else if </a:t>
            </a:r>
            <a:r>
              <a:rPr lang="en-US" sz="1400" i="1" dirty="0" err="1" smtClean="0"/>
              <a:t>N</a:t>
            </a:r>
            <a:r>
              <a:rPr lang="en-US" sz="1400" i="1" baseline="-25000" dirty="0" err="1" smtClean="0"/>
              <a:t>p</a:t>
            </a:r>
            <a:r>
              <a:rPr lang="en-US" sz="1400" i="1" dirty="0" smtClean="0"/>
              <a:t>≤ C-t</a:t>
            </a:r>
          </a:p>
          <a:p>
            <a:r>
              <a:rPr lang="en-US" sz="1400" dirty="0" smtClean="0"/>
              <a:t>         pattern code =-1</a:t>
            </a:r>
            <a:endParaRPr lang="en-US" sz="1400" dirty="0"/>
          </a:p>
        </p:txBody>
      </p:sp>
      <p:grpSp>
        <p:nvGrpSpPr>
          <p:cNvPr id="7" name="Group 113"/>
          <p:cNvGrpSpPr/>
          <p:nvPr/>
        </p:nvGrpSpPr>
        <p:grpSpPr>
          <a:xfrm>
            <a:off x="2933699" y="2667000"/>
            <a:ext cx="1676399" cy="581799"/>
            <a:chOff x="5410200" y="3048000"/>
            <a:chExt cx="1676399" cy="581799"/>
          </a:xfrm>
        </p:grpSpPr>
        <p:sp>
          <p:nvSpPr>
            <p:cNvPr id="56" name="TextBox 55"/>
            <p:cNvSpPr txBox="1"/>
            <p:nvPr/>
          </p:nvSpPr>
          <p:spPr>
            <a:xfrm>
              <a:off x="5410201" y="3048000"/>
              <a:ext cx="1600200" cy="2769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i="1" dirty="0" err="1" smtClean="0">
                  <a:solidFill>
                    <a:srgbClr val="FFFF00"/>
                  </a:solidFill>
                </a:rPr>
                <a:t>N</a:t>
              </a:r>
              <a:r>
                <a:rPr lang="en-US" sz="1200" b="1" i="1" baseline="-25000" dirty="0" err="1" smtClean="0">
                  <a:solidFill>
                    <a:srgbClr val="FFFF00"/>
                  </a:solidFill>
                </a:rPr>
                <a:t>p</a:t>
              </a:r>
              <a:r>
                <a:rPr lang="en-US" sz="1200" b="1" i="1" dirty="0" smtClean="0">
                  <a:solidFill>
                    <a:srgbClr val="FFFF00"/>
                  </a:solidFill>
                </a:rPr>
                <a:t> : Neighbor pixel</a:t>
              </a:r>
              <a:endParaRPr lang="en-US" sz="1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0200" y="3352800"/>
              <a:ext cx="1676399" cy="2769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C00000"/>
                  </a:solidFill>
                </a:rPr>
                <a:t>C : Reference pixel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69"/>
          <p:cNvGrpSpPr/>
          <p:nvPr/>
        </p:nvGrpSpPr>
        <p:grpSpPr>
          <a:xfrm>
            <a:off x="2438400" y="4546600"/>
            <a:ext cx="838200" cy="939800"/>
            <a:chOff x="1219200" y="3479800"/>
            <a:chExt cx="838200" cy="939800"/>
          </a:xfrm>
        </p:grpSpPr>
        <p:grpSp>
          <p:nvGrpSpPr>
            <p:cNvPr id="9" name="Group 60"/>
            <p:cNvGrpSpPr/>
            <p:nvPr/>
          </p:nvGrpSpPr>
          <p:grpSpPr>
            <a:xfrm>
              <a:off x="1333500" y="3479800"/>
              <a:ext cx="457200" cy="469900"/>
              <a:chOff x="1371600" y="3517900"/>
              <a:chExt cx="457200" cy="4699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447800" y="3835400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71600" y="35179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N</a:t>
                </a:r>
                <a:r>
                  <a:rPr lang="en-US" b="1" i="1" baseline="-25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p</a:t>
                </a:r>
                <a:endParaRPr lang="en-US" b="1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219200" y="4142601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Code=0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1371600" y="4538246"/>
            <a:ext cx="3733800" cy="831453"/>
            <a:chOff x="152400" y="3484146"/>
            <a:chExt cx="3733800" cy="831453"/>
          </a:xfrm>
        </p:grpSpPr>
        <p:sp>
          <p:nvSpPr>
            <p:cNvPr id="64" name="TextBox 63"/>
            <p:cNvSpPr txBox="1"/>
            <p:nvPr/>
          </p:nvSpPr>
          <p:spPr>
            <a:xfrm>
              <a:off x="152400" y="4038600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29000" y="40259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255</a:t>
              </a:r>
              <a:endParaRPr lang="en-US" sz="1200" dirty="0"/>
            </a:p>
          </p:txBody>
        </p:sp>
        <p:grpSp>
          <p:nvGrpSpPr>
            <p:cNvPr id="13" name="Group 68"/>
            <p:cNvGrpSpPr/>
            <p:nvPr/>
          </p:nvGrpSpPr>
          <p:grpSpPr>
            <a:xfrm>
              <a:off x="304800" y="3484146"/>
              <a:ext cx="3352800" cy="567154"/>
              <a:chOff x="304800" y="3484146"/>
              <a:chExt cx="3352800" cy="567154"/>
            </a:xfrm>
          </p:grpSpPr>
          <p:grpSp>
            <p:nvGrpSpPr>
              <p:cNvPr id="16" name="Group 67"/>
              <p:cNvGrpSpPr/>
              <p:nvPr/>
            </p:nvGrpSpPr>
            <p:grpSpPr>
              <a:xfrm>
                <a:off x="304800" y="3484146"/>
                <a:ext cx="3352800" cy="567154"/>
                <a:chOff x="304800" y="3505200"/>
                <a:chExt cx="3352800" cy="567154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304800" y="3919954"/>
                  <a:ext cx="33528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04800" y="3767554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657600" y="3767554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295400" y="3767554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209800" y="3767554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1676400" y="3505200"/>
                  <a:ext cx="4572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smtClean="0"/>
                    <a:t>C</a:t>
                  </a:r>
                  <a:endParaRPr lang="en-US" b="1" i="1" dirty="0"/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1676400" y="3818354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70"/>
          <p:cNvGrpSpPr/>
          <p:nvPr/>
        </p:nvGrpSpPr>
        <p:grpSpPr>
          <a:xfrm>
            <a:off x="1676400" y="4559300"/>
            <a:ext cx="838200" cy="823099"/>
            <a:chOff x="457200" y="3492500"/>
            <a:chExt cx="838200" cy="823099"/>
          </a:xfrm>
        </p:grpSpPr>
        <p:grpSp>
          <p:nvGrpSpPr>
            <p:cNvPr id="18" name="Group 59"/>
            <p:cNvGrpSpPr/>
            <p:nvPr/>
          </p:nvGrpSpPr>
          <p:grpSpPr>
            <a:xfrm>
              <a:off x="685800" y="3492500"/>
              <a:ext cx="457200" cy="469900"/>
              <a:chOff x="685800" y="3517900"/>
              <a:chExt cx="457200" cy="4699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685800" y="3835400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5800" y="35179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en-US" b="1" i="1" baseline="-25000" dirty="0" err="1" smtClean="0">
                    <a:solidFill>
                      <a:srgbClr val="C00000"/>
                    </a:solidFill>
                  </a:rPr>
                  <a:t>p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57200" y="40386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Code=-1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71"/>
          <p:cNvGrpSpPr/>
          <p:nvPr/>
        </p:nvGrpSpPr>
        <p:grpSpPr>
          <a:xfrm>
            <a:off x="3657600" y="4576346"/>
            <a:ext cx="838200" cy="668754"/>
            <a:chOff x="2438400" y="3534946"/>
            <a:chExt cx="838200" cy="668754"/>
          </a:xfrm>
        </p:grpSpPr>
        <p:grpSp>
          <p:nvGrpSpPr>
            <p:cNvPr id="20" name="Group 61"/>
            <p:cNvGrpSpPr/>
            <p:nvPr/>
          </p:nvGrpSpPr>
          <p:grpSpPr>
            <a:xfrm>
              <a:off x="2806700" y="3534946"/>
              <a:ext cx="457200" cy="452854"/>
              <a:chOff x="2806700" y="3534946"/>
              <a:chExt cx="457200" cy="452854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819400" y="3835400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806700" y="3534946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err="1" smtClean="0">
                    <a:solidFill>
                      <a:srgbClr val="009900"/>
                    </a:solidFill>
                  </a:rPr>
                  <a:t>N</a:t>
                </a:r>
                <a:r>
                  <a:rPr lang="en-US" b="1" i="1" baseline="-25000" dirty="0" err="1" smtClean="0">
                    <a:solidFill>
                      <a:srgbClr val="009900"/>
                    </a:solidFill>
                  </a:rPr>
                  <a:t>p</a:t>
                </a:r>
                <a:endParaRPr lang="en-US" b="1" i="1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438400" y="3926701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9900"/>
                  </a:solidFill>
                </a:rPr>
                <a:t>Code=1</a:t>
              </a:r>
              <a:endParaRPr lang="en-US" sz="12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21" name="Group 84"/>
          <p:cNvGrpSpPr/>
          <p:nvPr/>
        </p:nvGrpSpPr>
        <p:grpSpPr>
          <a:xfrm>
            <a:off x="5232400" y="2959100"/>
            <a:ext cx="533400" cy="736600"/>
            <a:chOff x="7327900" y="1549400"/>
            <a:chExt cx="533400" cy="736600"/>
          </a:xfrm>
        </p:grpSpPr>
        <p:sp>
          <p:nvSpPr>
            <p:cNvPr id="86" name="Oval 85"/>
            <p:cNvSpPr/>
            <p:nvPr/>
          </p:nvSpPr>
          <p:spPr>
            <a:xfrm>
              <a:off x="7327900" y="1549400"/>
              <a:ext cx="228600" cy="228600"/>
            </a:xfrm>
            <a:prstGeom prst="ellipse">
              <a:avLst/>
            </a:prstGeom>
            <a:solidFill>
              <a:srgbClr val="009900">
                <a:alpha val="65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632700" y="1549400"/>
              <a:ext cx="228600" cy="228600"/>
            </a:xfrm>
            <a:prstGeom prst="ellipse">
              <a:avLst/>
            </a:prstGeom>
            <a:solidFill>
              <a:srgbClr val="009900">
                <a:alpha val="65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353300" y="2057400"/>
              <a:ext cx="228600" cy="228600"/>
            </a:xfrm>
            <a:prstGeom prst="ellipse">
              <a:avLst/>
            </a:prstGeom>
            <a:solidFill>
              <a:srgbClr val="009900">
                <a:alpha val="65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83"/>
          <p:cNvGrpSpPr/>
          <p:nvPr/>
        </p:nvGrpSpPr>
        <p:grpSpPr>
          <a:xfrm>
            <a:off x="5219700" y="3225800"/>
            <a:ext cx="838200" cy="228600"/>
            <a:chOff x="7315200" y="1816100"/>
            <a:chExt cx="838200" cy="228600"/>
          </a:xfrm>
          <a:solidFill>
            <a:srgbClr val="0707B9">
              <a:alpha val="65000"/>
            </a:srgbClr>
          </a:solidFill>
        </p:grpSpPr>
        <p:sp>
          <p:nvSpPr>
            <p:cNvPr id="90" name="Oval 89"/>
            <p:cNvSpPr/>
            <p:nvPr/>
          </p:nvSpPr>
          <p:spPr>
            <a:xfrm>
              <a:off x="7924800" y="18161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315200" y="18161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5537200" y="2971800"/>
            <a:ext cx="520700" cy="736600"/>
            <a:chOff x="7632700" y="1562100"/>
            <a:chExt cx="520700" cy="736600"/>
          </a:xfrm>
          <a:solidFill>
            <a:srgbClr val="C00000">
              <a:alpha val="65000"/>
            </a:srgbClr>
          </a:solidFill>
        </p:grpSpPr>
        <p:sp>
          <p:nvSpPr>
            <p:cNvPr id="93" name="Oval 92"/>
            <p:cNvSpPr/>
            <p:nvPr/>
          </p:nvSpPr>
          <p:spPr>
            <a:xfrm>
              <a:off x="7632700" y="20701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924800" y="20574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924800" y="15621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85"/>
          <p:cNvGrpSpPr/>
          <p:nvPr/>
        </p:nvGrpSpPr>
        <p:grpSpPr>
          <a:xfrm>
            <a:off x="5181600" y="4508500"/>
            <a:ext cx="533400" cy="838200"/>
            <a:chOff x="7327900" y="1549400"/>
            <a:chExt cx="533400" cy="838200"/>
          </a:xfrm>
        </p:grpSpPr>
        <p:sp>
          <p:nvSpPr>
            <p:cNvPr id="97" name="Oval 96"/>
            <p:cNvSpPr/>
            <p:nvPr/>
          </p:nvSpPr>
          <p:spPr>
            <a:xfrm>
              <a:off x="7327900" y="1549400"/>
              <a:ext cx="228600" cy="228600"/>
            </a:xfrm>
            <a:prstGeom prst="ellipse">
              <a:avLst/>
            </a:prstGeom>
            <a:solidFill>
              <a:srgbClr val="009900">
                <a:alpha val="65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632700" y="1549400"/>
              <a:ext cx="228600" cy="228600"/>
            </a:xfrm>
            <a:prstGeom prst="ellipse">
              <a:avLst/>
            </a:prstGeom>
            <a:solidFill>
              <a:srgbClr val="009900">
                <a:alpha val="65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340600" y="2159000"/>
              <a:ext cx="228600" cy="228600"/>
            </a:xfrm>
            <a:prstGeom prst="ellipse">
              <a:avLst/>
            </a:prstGeom>
            <a:solidFill>
              <a:srgbClr val="009900">
                <a:alpha val="65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89"/>
          <p:cNvGrpSpPr/>
          <p:nvPr/>
        </p:nvGrpSpPr>
        <p:grpSpPr>
          <a:xfrm>
            <a:off x="5181600" y="4813300"/>
            <a:ext cx="863600" cy="228600"/>
            <a:chOff x="7315200" y="1816100"/>
            <a:chExt cx="863600" cy="228600"/>
          </a:xfrm>
          <a:solidFill>
            <a:srgbClr val="0707B9">
              <a:alpha val="65000"/>
            </a:srgbClr>
          </a:solidFill>
        </p:grpSpPr>
        <p:sp>
          <p:nvSpPr>
            <p:cNvPr id="101" name="Oval 100"/>
            <p:cNvSpPr/>
            <p:nvPr/>
          </p:nvSpPr>
          <p:spPr>
            <a:xfrm>
              <a:off x="7950200" y="18161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315200" y="18161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39"/>
          <p:cNvGrpSpPr/>
          <p:nvPr/>
        </p:nvGrpSpPr>
        <p:grpSpPr>
          <a:xfrm>
            <a:off x="3086099" y="4855746"/>
            <a:ext cx="254000" cy="478254"/>
            <a:chOff x="1892300" y="3733800"/>
            <a:chExt cx="254000" cy="478254"/>
          </a:xfrm>
        </p:grpSpPr>
        <p:sp>
          <p:nvSpPr>
            <p:cNvPr id="109" name="Left Brace 108"/>
            <p:cNvSpPr/>
            <p:nvPr/>
          </p:nvSpPr>
          <p:spPr>
            <a:xfrm>
              <a:off x="1892300" y="3733800"/>
              <a:ext cx="228600" cy="457200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17700" y="38735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</p:grpSp>
      <p:grpSp>
        <p:nvGrpSpPr>
          <p:cNvPr id="27" name="Group 40"/>
          <p:cNvGrpSpPr/>
          <p:nvPr/>
        </p:nvGrpSpPr>
        <p:grpSpPr>
          <a:xfrm>
            <a:off x="2616199" y="4855746"/>
            <a:ext cx="254000" cy="478254"/>
            <a:chOff x="1892300" y="3733800"/>
            <a:chExt cx="254000" cy="478254"/>
          </a:xfrm>
        </p:grpSpPr>
        <p:sp>
          <p:nvSpPr>
            <p:cNvPr id="112" name="Left Brace 111"/>
            <p:cNvSpPr/>
            <p:nvPr/>
          </p:nvSpPr>
          <p:spPr>
            <a:xfrm>
              <a:off x="1892300" y="3733800"/>
              <a:ext cx="228600" cy="457200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17700" y="38735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</p:grpSp>
      <p:grpSp>
        <p:nvGrpSpPr>
          <p:cNvPr id="28" name="Group 92"/>
          <p:cNvGrpSpPr/>
          <p:nvPr/>
        </p:nvGrpSpPr>
        <p:grpSpPr>
          <a:xfrm>
            <a:off x="5524499" y="4495800"/>
            <a:ext cx="546100" cy="876300"/>
            <a:chOff x="7607300" y="1422400"/>
            <a:chExt cx="546100" cy="876300"/>
          </a:xfrm>
          <a:solidFill>
            <a:srgbClr val="C00000">
              <a:alpha val="65000"/>
            </a:srgbClr>
          </a:solidFill>
        </p:grpSpPr>
        <p:sp>
          <p:nvSpPr>
            <p:cNvPr id="117" name="Oval 116"/>
            <p:cNvSpPr/>
            <p:nvPr/>
          </p:nvSpPr>
          <p:spPr>
            <a:xfrm>
              <a:off x="7607300" y="20701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924800" y="20574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924800" y="1422400"/>
              <a:ext cx="228600" cy="2286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381000" y="1447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</a:t>
            </a:r>
            <a:r>
              <a:rPr lang="en-US" dirty="0" smtClean="0"/>
              <a:t> is LTP?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6477000" y="4391561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relate it with the immediate previous slide</a:t>
            </a:r>
          </a:p>
          <a:p>
            <a:r>
              <a:rPr lang="en-US" dirty="0" smtClean="0"/>
              <a:t>a=-1</a:t>
            </a:r>
          </a:p>
          <a:p>
            <a:r>
              <a:rPr lang="en-US" dirty="0" smtClean="0"/>
              <a:t>b=0</a:t>
            </a:r>
          </a:p>
          <a:p>
            <a:r>
              <a:rPr lang="en-US" dirty="0" smtClean="0"/>
              <a:t>c=1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4953000" y="5410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LTP Codes</a:t>
            </a:r>
            <a:endParaRPr lang="en-US" sz="1400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6096000" y="4495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1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/>
      <p:bldP spid="10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Enhancing Stego Quality</a:t>
                </a:r>
                <a:endParaRPr lang="en-US" sz="3200" b="1" dirty="0"/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4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4A6-EC43-4CAC-9294-994F27FB25C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45720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1295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Process of applying LTP method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85800" y="3858161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3. Embedment process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 smtClean="0"/>
              <a:t>Embed into LTP codes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 using the embedding rules that were applied in LBP based schemes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 smtClean="0"/>
              <a:t>Avoid the code </a:t>
            </a:r>
            <a:r>
              <a:rPr lang="en-US" i="1" dirty="0" smtClean="0"/>
              <a:t>b</a:t>
            </a:r>
            <a:r>
              <a:rPr lang="en-US" dirty="0" smtClean="0"/>
              <a:t> while implanting bits.</a:t>
            </a:r>
          </a:p>
        </p:txBody>
      </p:sp>
      <p:grpSp>
        <p:nvGrpSpPr>
          <p:cNvPr id="4" name="Group 64"/>
          <p:cNvGrpSpPr/>
          <p:nvPr/>
        </p:nvGrpSpPr>
        <p:grpSpPr>
          <a:xfrm>
            <a:off x="838200" y="1676400"/>
            <a:ext cx="6553200" cy="1831778"/>
            <a:chOff x="838200" y="1676400"/>
            <a:chExt cx="6553200" cy="1831778"/>
          </a:xfrm>
        </p:grpSpPr>
        <p:sp>
          <p:nvSpPr>
            <p:cNvPr id="42" name="TextBox 41"/>
            <p:cNvSpPr txBox="1"/>
            <p:nvPr/>
          </p:nvSpPr>
          <p:spPr>
            <a:xfrm>
              <a:off x="914400" y="2504420"/>
              <a:ext cx="18288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Measure LTP codes </a:t>
              </a:r>
              <a:r>
                <a:rPr lang="en-US" sz="1400" i="1" dirty="0" smtClean="0"/>
                <a:t>a, b</a:t>
              </a:r>
              <a:r>
                <a:rPr lang="en-US" sz="1400" dirty="0" smtClean="0"/>
                <a:t> and </a:t>
              </a:r>
              <a:r>
                <a:rPr lang="en-US" sz="1400" i="1" dirty="0" smtClean="0"/>
                <a:t>c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0" y="1676400"/>
              <a:ext cx="21336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Set a small value to </a:t>
              </a:r>
              <a:r>
                <a:rPr lang="en-US" sz="1400" i="1" dirty="0" smtClean="0"/>
                <a:t>t, </a:t>
              </a:r>
              <a:r>
                <a:rPr lang="en-US" sz="1400" dirty="0" smtClean="0"/>
                <a:t>where </a:t>
              </a:r>
              <a:r>
                <a:rPr lang="en-US" sz="1400" i="1" dirty="0" err="1" smtClean="0"/>
                <a:t>r+t</a:t>
              </a:r>
              <a:r>
                <a:rPr lang="en-US" sz="1400" i="1" dirty="0" smtClean="0"/>
                <a:t>&lt;</a:t>
              </a:r>
              <a:r>
                <a:rPr lang="en-US" sz="1400" dirty="0" smtClean="0"/>
                <a:t>255 and </a:t>
              </a:r>
              <a:r>
                <a:rPr lang="en-US" sz="1400" i="1" dirty="0" smtClean="0"/>
                <a:t>r-t&gt;</a:t>
              </a:r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45" name="Diamond 44"/>
            <p:cNvSpPr/>
            <p:nvPr/>
          </p:nvSpPr>
          <p:spPr>
            <a:xfrm>
              <a:off x="3352800" y="2352020"/>
              <a:ext cx="1676400" cy="762000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 smtClean="0"/>
                <a:t>f</a:t>
              </a:r>
              <a:r>
                <a:rPr lang="en-US" sz="1400" i="1" baseline="-25000" dirty="0" err="1" smtClean="0"/>
                <a:t>a</a:t>
              </a:r>
              <a:r>
                <a:rPr lang="en-US" sz="1400" i="1" dirty="0" err="1" smtClean="0"/>
                <a:t>+f</a:t>
              </a:r>
              <a:r>
                <a:rPr lang="en-US" sz="1400" i="1" baseline="-25000" dirty="0" err="1" smtClean="0"/>
                <a:t>c</a:t>
              </a:r>
              <a:r>
                <a:rPr lang="en-US" sz="1400" i="1" dirty="0" smtClean="0"/>
                <a:t> &lt; P</a:t>
              </a:r>
              <a:endParaRPr lang="en-US" sz="14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828800" y="2199620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743200" y="2733020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029200" y="2743200"/>
              <a:ext cx="76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191000" y="3124200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2603500" y="3378200"/>
              <a:ext cx="15544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981200" y="3200401"/>
              <a:ext cx="6096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t</a:t>
              </a:r>
              <a:r>
                <a:rPr lang="en-US" sz="1400" dirty="0" smtClean="0"/>
                <a:t>=</a:t>
              </a:r>
              <a:r>
                <a:rPr lang="en-US" sz="1400" i="1" dirty="0" smtClean="0"/>
                <a:t>t</a:t>
              </a:r>
              <a:r>
                <a:rPr lang="en-US" sz="1400" dirty="0" smtClean="0"/>
                <a:t>+1</a:t>
              </a:r>
              <a:endParaRPr lang="en-US" sz="14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2133600" y="3017520"/>
              <a:ext cx="0" cy="1828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791200" y="2514600"/>
              <a:ext cx="16002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Provide LTP code to data hider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81600" y="2463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76600" y="31115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Yes</a:t>
              </a:r>
              <a:endParaRPr lang="en-US" sz="1400" dirty="0"/>
            </a:p>
          </p:txBody>
        </p:sp>
      </p:grpSp>
    </p:spTree>
  </p:cSld>
  <p:clrMapOvr>
    <a:masterClrMapping/>
  </p:clrMapOvr>
  <p:transition advTm="25615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Local Pattern Based Embedding Scheme for Enhancing Stego Quality</a:t>
                </a:r>
                <a:endParaRPr lang="en-US" sz="3200" b="1" dirty="0"/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4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4A6-EC43-4CAC-9294-994F27FB25C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Result:</a:t>
            </a:r>
            <a:endParaRPr lang="en-US" dirty="0"/>
          </a:p>
        </p:txBody>
      </p:sp>
      <p:pic>
        <p:nvPicPr>
          <p:cNvPr id="12" name="Picture 5" descr="Ch6_PSNR Comparison_11"/>
          <p:cNvPicPr>
            <a:picLocks noChangeAspect="1" noChangeArrowheads="1"/>
          </p:cNvPicPr>
          <p:nvPr/>
        </p:nvPicPr>
        <p:blipFill>
          <a:blip r:embed="rId3" cstate="print"/>
          <a:srcRect l="7169" r="7347"/>
          <a:stretch>
            <a:fillRect/>
          </a:stretch>
        </p:blipFill>
        <p:spPr bwMode="auto">
          <a:xfrm>
            <a:off x="1676400" y="1828800"/>
            <a:ext cx="662205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3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09446"/>
            <a:ext cx="29718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785646"/>
            <a:ext cx="31865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95400"/>
            <a:ext cx="313278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50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743200"/>
            <a:ext cx="3429000" cy="162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Proposed Multi-Layer Multi-Cycle Embedding for Improved Payload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28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5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867400" y="4622800"/>
            <a:ext cx="3200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Retrieving Phase</a:t>
            </a:r>
          </a:p>
          <a:p>
            <a:pPr marL="342900" indent="-342900">
              <a:buFontTx/>
              <a:buAutoNum type="arabicPeriod"/>
            </a:pPr>
            <a:r>
              <a:rPr lang="en-US" sz="1800" dirty="0" smtClean="0"/>
              <a:t>Given </a:t>
            </a:r>
            <a:r>
              <a:rPr lang="en-US" sz="1800" i="1" dirty="0" smtClean="0"/>
              <a:t>L </a:t>
            </a:r>
            <a:r>
              <a:rPr lang="en-US" sz="1800" dirty="0" smtClean="0"/>
              <a:t>and </a:t>
            </a:r>
            <a:r>
              <a:rPr lang="en-US" sz="1800" i="1" dirty="0" smtClean="0"/>
              <a:t>k where L=</a:t>
            </a:r>
            <a:r>
              <a:rPr lang="en-US" sz="1800" i="1" dirty="0" err="1" smtClean="0"/>
              <a:t>nE</a:t>
            </a:r>
            <a:r>
              <a:rPr lang="en-US" sz="1800" i="1" dirty="0" smtClean="0"/>
              <a:t>/k</a:t>
            </a: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Compute stego errors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Extract message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Reconstruct errors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Repeat 3-4 steps for k-times</a:t>
            </a:r>
            <a:endParaRPr lang="en-US" sz="1800" dirty="0"/>
          </a:p>
        </p:txBody>
      </p:sp>
      <p:grpSp>
        <p:nvGrpSpPr>
          <p:cNvPr id="4" name="Group 45"/>
          <p:cNvGrpSpPr/>
          <p:nvPr/>
        </p:nvGrpSpPr>
        <p:grpSpPr>
          <a:xfrm>
            <a:off x="3327400" y="3242846"/>
            <a:ext cx="2540000" cy="1405354"/>
            <a:chOff x="3327400" y="1981200"/>
            <a:chExt cx="2540000" cy="1405354"/>
          </a:xfrm>
        </p:grpSpPr>
        <p:sp>
          <p:nvSpPr>
            <p:cNvPr id="32" name="TextBox 31"/>
            <p:cNvSpPr txBox="1"/>
            <p:nvPr/>
          </p:nvSpPr>
          <p:spPr>
            <a:xfrm>
              <a:off x="4267200" y="30480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Cycle</a:t>
              </a:r>
              <a:endParaRPr lang="en-US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327400" y="1981200"/>
              <a:ext cx="609600" cy="4572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i="1" dirty="0" err="1" smtClean="0"/>
                <a:t>nE</a:t>
              </a:r>
              <a:r>
                <a:rPr lang="en-US" sz="1400" dirty="0" smtClean="0"/>
                <a:t>=3</a:t>
              </a:r>
              <a:endParaRPr lang="en-US" sz="1400" dirty="0"/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6248400" y="3242846"/>
            <a:ext cx="2514600" cy="1405354"/>
            <a:chOff x="6248400" y="1905000"/>
            <a:chExt cx="2514600" cy="1405354"/>
          </a:xfrm>
        </p:grpSpPr>
        <p:sp>
          <p:nvSpPr>
            <p:cNvPr id="36" name="TextBox 35"/>
            <p:cNvSpPr txBox="1"/>
            <p:nvPr/>
          </p:nvSpPr>
          <p:spPr>
            <a:xfrm>
              <a:off x="7162800" y="29718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Cycle</a:t>
              </a:r>
              <a:endParaRPr lang="en-US" dirty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6248400" y="1905000"/>
              <a:ext cx="609600" cy="4572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i="1" dirty="0" err="1" smtClean="0"/>
                <a:t>nE</a:t>
              </a:r>
              <a:r>
                <a:rPr lang="en-US" sz="1400" dirty="0" smtClean="0"/>
                <a:t>=3</a:t>
              </a:r>
              <a:endParaRPr lang="en-US" sz="1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1000" y="42672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of original errors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4800600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 by embedding for 1-time into 5 errors=19772 bits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5071646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 by embedding for 2-times into 3 errors=25210 bits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" y="5376446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b="1" i="1" dirty="0" smtClean="0"/>
              <a:t>PL</a:t>
            </a:r>
            <a:r>
              <a:rPr lang="en-US" b="1" i="1" baseline="-25000" dirty="0" smtClean="0"/>
              <a:t>1</a:t>
            </a:r>
            <a:r>
              <a:rPr lang="en-US" dirty="0" smtClean="0"/>
              <a:t>=Payload by embedding for 1-time into </a:t>
            </a:r>
            <a:r>
              <a:rPr lang="en-US" i="1" dirty="0" err="1" smtClean="0"/>
              <a:t>nE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56050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b="1" i="1" dirty="0" err="1" smtClean="0"/>
              <a:t>PL</a:t>
            </a:r>
            <a:r>
              <a:rPr lang="en-US" b="1" i="1" baseline="-25000" dirty="0" err="1" smtClean="0"/>
              <a:t>k</a:t>
            </a:r>
            <a:r>
              <a:rPr lang="en-US" dirty="0" smtClean="0"/>
              <a:t>=Payload by embedding for </a:t>
            </a:r>
            <a:r>
              <a:rPr lang="en-US" i="1" dirty="0" smtClean="0"/>
              <a:t>k-</a:t>
            </a:r>
            <a:r>
              <a:rPr lang="en-US" dirty="0" smtClean="0"/>
              <a:t>times into </a:t>
            </a:r>
            <a:r>
              <a:rPr lang="en-US" i="1" dirty="0" smtClean="0"/>
              <a:t>L</a:t>
            </a:r>
            <a:r>
              <a:rPr lang="en-US" dirty="0" smtClean="0"/>
              <a:t>=</a:t>
            </a:r>
            <a:r>
              <a:rPr lang="en-US" i="1" dirty="0" err="1" smtClean="0"/>
              <a:t>nE</a:t>
            </a:r>
            <a:r>
              <a:rPr lang="en-US" i="1" dirty="0" smtClean="0"/>
              <a:t>/k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7861300" y="3001546"/>
            <a:ext cx="457200" cy="304800"/>
          </a:xfrm>
          <a:prstGeom prst="roundRect">
            <a:avLst/>
          </a:pr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086100" y="1447800"/>
            <a:ext cx="457200" cy="304800"/>
          </a:xfrm>
          <a:prstGeom prst="roundRect">
            <a:avLst/>
          </a:pr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14800" y="16764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nE</a:t>
            </a:r>
            <a:r>
              <a:rPr lang="en-US" dirty="0" smtClean="0"/>
              <a:t>: number of embeddable errors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94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</a:t>
            </a:r>
            <a:r>
              <a:rPr lang="en-US" b="1" i="1" dirty="0" err="1" smtClean="0"/>
              <a:t>PL</a:t>
            </a:r>
            <a:r>
              <a:rPr lang="en-US" b="1" i="1" baseline="-25000" dirty="0" err="1" smtClean="0"/>
              <a:t>k</a:t>
            </a:r>
            <a:r>
              <a:rPr lang="en-US" b="1" i="1" dirty="0" smtClean="0"/>
              <a:t>&gt;PL</a:t>
            </a:r>
            <a:r>
              <a:rPr lang="en-US" b="1" i="1" baseline="-25000" dirty="0" smtClean="0"/>
              <a:t>1</a:t>
            </a:r>
            <a:endParaRPr lang="en-US" b="1" i="1" dirty="0"/>
          </a:p>
        </p:txBody>
      </p:sp>
      <p:grpSp>
        <p:nvGrpSpPr>
          <p:cNvPr id="11" name="Group 60"/>
          <p:cNvGrpSpPr/>
          <p:nvPr/>
        </p:nvGrpSpPr>
        <p:grpSpPr>
          <a:xfrm>
            <a:off x="6629400" y="3759200"/>
            <a:ext cx="609600" cy="838200"/>
            <a:chOff x="6629400" y="3352800"/>
            <a:chExt cx="609600" cy="838200"/>
          </a:xfrm>
        </p:grpSpPr>
        <p:sp>
          <p:nvSpPr>
            <p:cNvPr id="52" name="Up Arrow 51"/>
            <p:cNvSpPr/>
            <p:nvPr/>
          </p:nvSpPr>
          <p:spPr>
            <a:xfrm>
              <a:off x="6629400" y="3352800"/>
              <a:ext cx="609600" cy="838200"/>
            </a:xfrm>
            <a:prstGeom prst="up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05600" y="3352800"/>
              <a:ext cx="430887" cy="838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/>
                <a:t>Step 2</a:t>
              </a:r>
              <a:endParaRPr lang="en-US" b="1" dirty="0"/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5410200" y="2971800"/>
            <a:ext cx="1524000" cy="533400"/>
            <a:chOff x="5410200" y="2743200"/>
            <a:chExt cx="1524000" cy="533400"/>
          </a:xfrm>
        </p:grpSpPr>
        <p:sp>
          <p:nvSpPr>
            <p:cNvPr id="56" name="Left Arrow 55"/>
            <p:cNvSpPr/>
            <p:nvPr/>
          </p:nvSpPr>
          <p:spPr>
            <a:xfrm>
              <a:off x="5410200" y="2743200"/>
              <a:ext cx="1447800" cy="533400"/>
            </a:xfrm>
            <a:prstGeom prst="lef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86400" y="28194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Step 3 and 4</a:t>
              </a:r>
              <a:endParaRPr lang="en-US" b="1" dirty="0"/>
            </a:p>
          </p:txBody>
        </p:sp>
      </p:grpSp>
      <p:grpSp>
        <p:nvGrpSpPr>
          <p:cNvPr id="13" name="Group 57"/>
          <p:cNvGrpSpPr/>
          <p:nvPr/>
        </p:nvGrpSpPr>
        <p:grpSpPr>
          <a:xfrm>
            <a:off x="2590800" y="3390900"/>
            <a:ext cx="1524000" cy="533400"/>
            <a:chOff x="5410200" y="2743200"/>
            <a:chExt cx="1524000" cy="533400"/>
          </a:xfrm>
        </p:grpSpPr>
        <p:sp>
          <p:nvSpPr>
            <p:cNvPr id="59" name="Left Arrow 58"/>
            <p:cNvSpPr/>
            <p:nvPr/>
          </p:nvSpPr>
          <p:spPr>
            <a:xfrm>
              <a:off x="5410200" y="2743200"/>
              <a:ext cx="1447800" cy="533400"/>
            </a:xfrm>
            <a:prstGeom prst="lef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86400" y="28194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Step 3 and 4</a:t>
              </a:r>
              <a:endParaRPr lang="en-US" b="1" dirty="0"/>
            </a:p>
          </p:txBody>
        </p:sp>
      </p:grpSp>
      <p:grpSp>
        <p:nvGrpSpPr>
          <p:cNvPr id="15" name="Group 63"/>
          <p:cNvGrpSpPr/>
          <p:nvPr/>
        </p:nvGrpSpPr>
        <p:grpSpPr>
          <a:xfrm>
            <a:off x="5791200" y="2146300"/>
            <a:ext cx="1066800" cy="940375"/>
            <a:chOff x="5791200" y="1929825"/>
            <a:chExt cx="1066800" cy="940375"/>
          </a:xfrm>
        </p:grpSpPr>
        <p:sp>
          <p:nvSpPr>
            <p:cNvPr id="63" name="TextBox 62"/>
            <p:cNvSpPr txBox="1"/>
            <p:nvPr/>
          </p:nvSpPr>
          <p:spPr>
            <a:xfrm>
              <a:off x="5791200" y="1929825"/>
              <a:ext cx="10668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Extracted Message</a:t>
              </a:r>
              <a:endParaRPr lang="en-US" dirty="0"/>
            </a:p>
          </p:txBody>
        </p:sp>
        <p:sp>
          <p:nvSpPr>
            <p:cNvPr id="62" name="Up Arrow 61"/>
            <p:cNvSpPr/>
            <p:nvPr/>
          </p:nvSpPr>
          <p:spPr>
            <a:xfrm>
              <a:off x="6096000" y="2413000"/>
              <a:ext cx="457200" cy="457200"/>
            </a:xfrm>
            <a:prstGeom prst="up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66"/>
          <p:cNvGrpSpPr/>
          <p:nvPr/>
        </p:nvGrpSpPr>
        <p:grpSpPr>
          <a:xfrm>
            <a:off x="2971800" y="3797300"/>
            <a:ext cx="1143000" cy="927100"/>
            <a:chOff x="2895600" y="3759200"/>
            <a:chExt cx="1143000" cy="927100"/>
          </a:xfrm>
        </p:grpSpPr>
        <p:sp>
          <p:nvSpPr>
            <p:cNvPr id="65" name="Down Arrow 64"/>
            <p:cNvSpPr/>
            <p:nvPr/>
          </p:nvSpPr>
          <p:spPr>
            <a:xfrm>
              <a:off x="3124200" y="3759200"/>
              <a:ext cx="457200" cy="457200"/>
            </a:xfrm>
            <a:prstGeom prst="down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95600" y="4101525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Extracted Message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0" y="65786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Visual Communications and Image Representations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7" name="Group 68"/>
          <p:cNvGrpSpPr/>
          <p:nvPr/>
        </p:nvGrpSpPr>
        <p:grpSpPr>
          <a:xfrm>
            <a:off x="1981200" y="1371600"/>
            <a:ext cx="1066800" cy="1676400"/>
            <a:chOff x="2133600" y="1371600"/>
            <a:chExt cx="1066800" cy="16764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2667000" y="1981200"/>
              <a:ext cx="0" cy="10668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Multiply 67"/>
            <p:cNvSpPr/>
            <p:nvPr/>
          </p:nvSpPr>
          <p:spPr>
            <a:xfrm>
              <a:off x="2133600" y="1371600"/>
              <a:ext cx="1066800" cy="838200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70"/>
          <p:cNvGrpSpPr/>
          <p:nvPr/>
        </p:nvGrpSpPr>
        <p:grpSpPr>
          <a:xfrm>
            <a:off x="1943100" y="2667000"/>
            <a:ext cx="6045200" cy="901700"/>
            <a:chOff x="1943100" y="2667000"/>
            <a:chExt cx="6045200" cy="901700"/>
          </a:xfrm>
        </p:grpSpPr>
        <p:sp>
          <p:nvSpPr>
            <p:cNvPr id="57" name="Freeform 56"/>
            <p:cNvSpPr/>
            <p:nvPr/>
          </p:nvSpPr>
          <p:spPr>
            <a:xfrm>
              <a:off x="1943100" y="3009900"/>
              <a:ext cx="6045200" cy="558800"/>
            </a:xfrm>
            <a:custGeom>
              <a:avLst/>
              <a:gdLst>
                <a:gd name="connsiteX0" fmla="*/ 0 w 6045200"/>
                <a:gd name="connsiteY0" fmla="*/ 558800 h 558800"/>
                <a:gd name="connsiteX1" fmla="*/ 1549400 w 6045200"/>
                <a:gd name="connsiteY1" fmla="*/ 63500 h 558800"/>
                <a:gd name="connsiteX2" fmla="*/ 6045200 w 6045200"/>
                <a:gd name="connsiteY2" fmla="*/ 177800 h 558800"/>
                <a:gd name="connsiteX3" fmla="*/ 6045200 w 6045200"/>
                <a:gd name="connsiteY3" fmla="*/ 177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5200" h="558800">
                  <a:moveTo>
                    <a:pt x="0" y="558800"/>
                  </a:moveTo>
                  <a:cubicBezTo>
                    <a:pt x="270933" y="342900"/>
                    <a:pt x="541867" y="127000"/>
                    <a:pt x="1549400" y="63500"/>
                  </a:cubicBezTo>
                  <a:cubicBezTo>
                    <a:pt x="2556933" y="0"/>
                    <a:pt x="6045200" y="177800"/>
                    <a:pt x="6045200" y="177800"/>
                  </a:cubicBezTo>
                  <a:lnTo>
                    <a:pt x="6045200" y="177800"/>
                  </a:lnTo>
                </a:path>
              </a:pathLst>
            </a:custGeom>
            <a:ln w="47625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76600" y="2667000"/>
              <a:ext cx="1447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We propose</a:t>
              </a:r>
              <a:endParaRPr lang="en-US" b="1" dirty="0"/>
            </a:p>
          </p:txBody>
        </p:sp>
      </p:grpSp>
      <p:grpSp>
        <p:nvGrpSpPr>
          <p:cNvPr id="19" name="Group 74"/>
          <p:cNvGrpSpPr/>
          <p:nvPr/>
        </p:nvGrpSpPr>
        <p:grpSpPr>
          <a:xfrm>
            <a:off x="4829748" y="2371450"/>
            <a:ext cx="3409881" cy="498938"/>
            <a:chOff x="4829748" y="2371450"/>
            <a:chExt cx="3409881" cy="498938"/>
          </a:xfrm>
        </p:grpSpPr>
        <p:sp>
          <p:nvSpPr>
            <p:cNvPr id="73" name="L-Shape 72"/>
            <p:cNvSpPr/>
            <p:nvPr/>
          </p:nvSpPr>
          <p:spPr>
            <a:xfrm rot="19072436">
              <a:off x="7367633" y="2447650"/>
              <a:ext cx="871996" cy="422738"/>
            </a:xfrm>
            <a:prstGeom prst="corner">
              <a:avLst>
                <a:gd name="adj1" fmla="val 20668"/>
                <a:gd name="adj2" fmla="val 20846"/>
              </a:avLst>
            </a:prstGeom>
            <a:solidFill>
              <a:srgbClr val="0099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L-Shape 73"/>
            <p:cNvSpPr/>
            <p:nvPr/>
          </p:nvSpPr>
          <p:spPr>
            <a:xfrm rot="19072436">
              <a:off x="4829748" y="2371450"/>
              <a:ext cx="871996" cy="422738"/>
            </a:xfrm>
            <a:prstGeom prst="corner">
              <a:avLst>
                <a:gd name="adj1" fmla="val 20668"/>
                <a:gd name="adj2" fmla="val 20846"/>
              </a:avLst>
            </a:prstGeom>
            <a:solidFill>
              <a:srgbClr val="0099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Up Arrow 68"/>
          <p:cNvSpPr/>
          <p:nvPr/>
        </p:nvSpPr>
        <p:spPr>
          <a:xfrm>
            <a:off x="1905000" y="2590800"/>
            <a:ext cx="533400" cy="609600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 smtClean="0"/>
              <a:t>nE</a:t>
            </a:r>
            <a:r>
              <a:rPr lang="en-US" sz="1400" dirty="0" smtClean="0"/>
              <a:t>=5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609600" y="3429000"/>
            <a:ext cx="1219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r>
              <a:rPr lang="en-US" b="1" dirty="0" smtClean="0">
                <a:solidFill>
                  <a:schemeClr val="bg1"/>
                </a:solidFill>
              </a:rPr>
              <a:t> =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r>
              <a:rPr lang="en-US" b="1" dirty="0" smtClean="0">
                <a:solidFill>
                  <a:schemeClr val="bg1"/>
                </a:solidFill>
              </a:rPr>
              <a:t> - </a:t>
            </a:r>
            <a:r>
              <a:rPr lang="en-US" b="1" dirty="0" err="1" smtClean="0">
                <a:solidFill>
                  <a:schemeClr val="bg1"/>
                </a:solidFill>
              </a:rPr>
              <a:t>P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86600" y="4191000"/>
            <a:ext cx="1219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ẽ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r>
              <a:rPr lang="en-US" b="1" dirty="0" smtClean="0">
                <a:solidFill>
                  <a:schemeClr val="bg1"/>
                </a:solidFill>
              </a:rPr>
              <a:t> =</a:t>
            </a:r>
            <a:r>
              <a:rPr lang="en-US" b="1" dirty="0" err="1" smtClean="0">
                <a:solidFill>
                  <a:schemeClr val="bg1"/>
                </a:solidFill>
              </a:rPr>
              <a:t>Ĩ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r>
              <a:rPr lang="en-US" b="1" dirty="0" smtClean="0">
                <a:solidFill>
                  <a:schemeClr val="bg1"/>
                </a:solidFill>
              </a:rPr>
              <a:t> - </a:t>
            </a:r>
            <a:r>
              <a:rPr lang="en-US" b="1" dirty="0" err="1" smtClean="0">
                <a:solidFill>
                  <a:schemeClr val="bg1"/>
                </a:solidFill>
              </a:rPr>
              <a:t>P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52600" y="4114800"/>
            <a:ext cx="12954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r>
              <a:rPr lang="en-US" b="1" dirty="0" smtClean="0">
                <a:solidFill>
                  <a:schemeClr val="bg1"/>
                </a:solidFill>
              </a:rPr>
              <a:t> =</a:t>
            </a:r>
            <a:r>
              <a:rPr lang="en-US" b="1" dirty="0" err="1" smtClean="0">
                <a:solidFill>
                  <a:schemeClr val="bg1"/>
                </a:solidFill>
              </a:rPr>
              <a:t>P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r>
              <a:rPr lang="en-US" b="1" dirty="0" smtClean="0">
                <a:solidFill>
                  <a:schemeClr val="bg1"/>
                </a:solidFill>
              </a:rPr>
              <a:t> + </a:t>
            </a:r>
            <a:r>
              <a:rPr lang="en-US" b="1" dirty="0" err="1" smtClean="0">
                <a:solidFill>
                  <a:schemeClr val="bg1"/>
                </a:solidFill>
              </a:rPr>
              <a:t>e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i,j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37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4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8" grpId="0"/>
      <p:bldP spid="38" grpId="0"/>
      <p:bldP spid="39" grpId="0"/>
      <p:bldP spid="40" grpId="0"/>
      <p:bldP spid="41" grpId="0"/>
      <p:bldP spid="50" grpId="0" animBg="1"/>
      <p:bldP spid="49" grpId="0" animBg="1"/>
      <p:bldP spid="47" grpId="0"/>
      <p:bldP spid="42" grpId="0"/>
      <p:bldP spid="69" grpId="0" animBg="1"/>
      <p:bldP spid="58" grpId="0" animBg="1"/>
      <p:bldP spid="61" grpId="0" animBg="1"/>
      <p:bldP spid="7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Proposed Multi-Layer Multi-Cycle Embedding for Improved Payload and Image Quality</a:t>
                </a:r>
                <a:r>
                  <a:rPr lang="en-US" sz="2800" b="1" baseline="30000" dirty="0" smtClean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4</a:t>
                </a:r>
                <a:endParaRPr lang="en-US" sz="2800" b="1" dirty="0">
                  <a:solidFill>
                    <a:srgbClr val="FFFFFF"/>
                  </a:solidFill>
                  <a:latin typeface="+mj-lt"/>
                  <a:cs typeface="Times New Roman" pitchFamily="18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5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20"/>
          <p:cNvGrpSpPr/>
          <p:nvPr/>
        </p:nvGrpSpPr>
        <p:grpSpPr>
          <a:xfrm>
            <a:off x="228600" y="1981200"/>
            <a:ext cx="3962400" cy="3276600"/>
            <a:chOff x="228600" y="1524000"/>
            <a:chExt cx="3962400" cy="3276600"/>
          </a:xfrm>
        </p:grpSpPr>
        <p:pic>
          <p:nvPicPr>
            <p:cNvPr id="28" name="Picture 27" descr="BOSSPayloadVsCycle.png"/>
            <p:cNvPicPr/>
            <p:nvPr/>
          </p:nvPicPr>
          <p:blipFill>
            <a:blip r:embed="rId4" cstate="print"/>
            <a:srcRect l="4040" t="2685" r="1877" b="5013"/>
            <a:stretch>
              <a:fillRect/>
            </a:stretch>
          </p:blipFill>
          <p:spPr>
            <a:xfrm>
              <a:off x="228600" y="1524000"/>
              <a:ext cx="3962400" cy="304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9600" y="4523601"/>
              <a:ext cx="304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1: Payload in each embedding cycle</a:t>
              </a:r>
              <a:endParaRPr lang="en-US" sz="1200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4953000" y="1981200"/>
            <a:ext cx="3886200" cy="3200400"/>
            <a:chOff x="4953000" y="1524000"/>
            <a:chExt cx="3886200" cy="3200400"/>
          </a:xfrm>
        </p:grpSpPr>
        <p:pic>
          <p:nvPicPr>
            <p:cNvPr id="29" name="Picture 28" descr="BOSSPayloadPerPSNR.png"/>
            <p:cNvPicPr/>
            <p:nvPr/>
          </p:nvPicPr>
          <p:blipFill>
            <a:blip r:embed="rId5" cstate="print"/>
            <a:srcRect t="1799" r="6439" b="6835"/>
            <a:stretch>
              <a:fillRect/>
            </a:stretch>
          </p:blipFill>
          <p:spPr>
            <a:xfrm>
              <a:off x="4953000" y="1524000"/>
              <a:ext cx="3657600" cy="29718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81600" y="4447401"/>
              <a:ext cx="365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Fig. 2: Payload per PSNR in each embedding cycle</a:t>
              </a:r>
              <a:endParaRPr lang="en-US" sz="1200" dirty="0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1524000" y="1828800"/>
            <a:ext cx="5715000" cy="4041577"/>
            <a:chOff x="4343400" y="1828800"/>
            <a:chExt cx="5715000" cy="4041577"/>
          </a:xfrm>
        </p:grpSpPr>
        <p:pic>
          <p:nvPicPr>
            <p:cNvPr id="34" name="Picture 33" descr="BOSSAvgPSNRperCapacity.png"/>
            <p:cNvPicPr/>
            <p:nvPr/>
          </p:nvPicPr>
          <p:blipFill>
            <a:blip r:embed="rId6" cstate="print"/>
            <a:srcRect l="4065" r="5691"/>
            <a:stretch>
              <a:fillRect/>
            </a:stretch>
          </p:blipFill>
          <p:spPr>
            <a:xfrm>
              <a:off x="4343400" y="1828800"/>
              <a:ext cx="5715000" cy="37338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38800" y="5562600"/>
              <a:ext cx="335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Fig. 3: PSNR per embedding capacity</a:t>
              </a:r>
              <a:endParaRPr lang="en-US" sz="1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4800" y="12192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Results: Three snapshoot out of 9 different results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21408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If required embedding capacity is more than 0.45bpp, proposed multi-cycle scheme ensure better image quality.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786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Published in the Elsevier Journal of Visual Communications and Image Representations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9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Embedding by Association and Mapping of Prediction Error Histogram</a:t>
                </a:r>
                <a:r>
                  <a:rPr lang="en-US" sz="30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  <a:endParaRPr lang="en-US" sz="3000" b="1" dirty="0"/>
              </a:p>
            </p:txBody>
          </p:sp>
          <p:pic>
            <p:nvPicPr>
              <p:cNvPr id="5168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48" name="Chevron 4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6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9BE7-A450-41C7-ABB8-9ED057C82A4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136" name="Rectangle 50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457200" y="142869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Histogram association Mapping (HAM)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00200" y="1981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Motivation from Flash Back: </a:t>
            </a:r>
            <a:r>
              <a:rPr lang="en-US" dirty="0" err="1" smtClean="0"/>
              <a:t>Ong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in 2015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Capacity depends on the number of partitions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Partition number depends on the range of block pixels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786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30000" dirty="0" smtClean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Published in the Proceedings of  </a:t>
            </a:r>
            <a:r>
              <a:rPr lang="en-US" sz="1400" dirty="0" err="1" smtClean="0">
                <a:solidFill>
                  <a:schemeClr val="bg1"/>
                </a:solidFill>
              </a:rPr>
              <a:t>NSysS</a:t>
            </a:r>
            <a:r>
              <a:rPr lang="en-US" sz="1400" dirty="0" smtClean="0">
                <a:solidFill>
                  <a:schemeClr val="bg1"/>
                </a:solidFill>
              </a:rPr>
              <a:t>, 2016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600200" y="3124200"/>
            <a:ext cx="4786312" cy="3048000"/>
            <a:chOff x="1331" y="2599"/>
            <a:chExt cx="4589" cy="2434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2611" y="2599"/>
              <a:ext cx="827" cy="1125"/>
              <a:chOff x="2611" y="2357"/>
              <a:chExt cx="827" cy="1125"/>
            </a:xfrm>
          </p:grpSpPr>
          <p:sp>
            <p:nvSpPr>
              <p:cNvPr id="63" name="AutoShape 4"/>
              <p:cNvSpPr>
                <a:spLocks/>
              </p:cNvSpPr>
              <p:nvPr/>
            </p:nvSpPr>
            <p:spPr bwMode="auto">
              <a:xfrm rot="-5400000">
                <a:off x="2899" y="2299"/>
                <a:ext cx="252" cy="827"/>
              </a:xfrm>
              <a:prstGeom prst="rightBrace">
                <a:avLst>
                  <a:gd name="adj1" fmla="val 2734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 Box 5"/>
              <p:cNvSpPr txBox="1">
                <a:spLocks noChangeArrowheads="1"/>
              </p:cNvSpPr>
              <p:nvPr/>
            </p:nvSpPr>
            <p:spPr bwMode="auto">
              <a:xfrm>
                <a:off x="2930" y="2357"/>
                <a:ext cx="162" cy="2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5" name="Group 6"/>
              <p:cNvGrpSpPr>
                <a:grpSpLocks/>
              </p:cNvGrpSpPr>
              <p:nvPr/>
            </p:nvGrpSpPr>
            <p:grpSpPr bwMode="auto">
              <a:xfrm>
                <a:off x="2611" y="2839"/>
                <a:ext cx="827" cy="643"/>
                <a:chOff x="2611" y="2839"/>
                <a:chExt cx="827" cy="643"/>
              </a:xfrm>
            </p:grpSpPr>
            <p:sp>
              <p:nvSpPr>
                <p:cNvPr id="66" name="Rectangle 7"/>
                <p:cNvSpPr>
                  <a:spLocks noChangeArrowheads="1"/>
                </p:cNvSpPr>
                <p:nvPr/>
              </p:nvSpPr>
              <p:spPr bwMode="auto">
                <a:xfrm flipH="1">
                  <a:off x="2859" y="3002"/>
                  <a:ext cx="71" cy="47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8"/>
                <p:cNvSpPr>
                  <a:spLocks noChangeArrowheads="1"/>
                </p:cNvSpPr>
                <p:nvPr/>
              </p:nvSpPr>
              <p:spPr bwMode="auto">
                <a:xfrm flipH="1">
                  <a:off x="2986" y="2839"/>
                  <a:ext cx="71" cy="63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3116" y="2934"/>
                  <a:ext cx="71" cy="5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0"/>
                <p:cNvSpPr>
                  <a:spLocks noChangeArrowheads="1"/>
                </p:cNvSpPr>
                <p:nvPr/>
              </p:nvSpPr>
              <p:spPr bwMode="auto">
                <a:xfrm flipH="1">
                  <a:off x="3239" y="3154"/>
                  <a:ext cx="71" cy="3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1"/>
                <p:cNvSpPr>
                  <a:spLocks noChangeArrowheads="1"/>
                </p:cNvSpPr>
                <p:nvPr/>
              </p:nvSpPr>
              <p:spPr bwMode="auto">
                <a:xfrm flipH="1">
                  <a:off x="2735" y="3154"/>
                  <a:ext cx="71" cy="3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3367" y="3274"/>
                  <a:ext cx="71" cy="20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/>
              </p:nvSpPr>
              <p:spPr bwMode="auto">
                <a:xfrm flipH="1">
                  <a:off x="2611" y="3327"/>
                  <a:ext cx="71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1844" y="4066"/>
              <a:ext cx="3433" cy="967"/>
              <a:chOff x="1872" y="3530"/>
              <a:chExt cx="3433" cy="967"/>
            </a:xfrm>
          </p:grpSpPr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2958" y="3532"/>
                <a:ext cx="158" cy="2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4143" y="3530"/>
                <a:ext cx="159" cy="2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5148" y="3532"/>
                <a:ext cx="157" cy="2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1872" y="3532"/>
                <a:ext cx="220" cy="2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auto">
              <a:xfrm>
                <a:off x="2682" y="4229"/>
                <a:ext cx="1217" cy="2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Partition No.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" name="Group 20"/>
              <p:cNvGrpSpPr>
                <a:grpSpLocks/>
              </p:cNvGrpSpPr>
              <p:nvPr/>
            </p:nvGrpSpPr>
            <p:grpSpPr bwMode="auto">
              <a:xfrm>
                <a:off x="1940" y="3763"/>
                <a:ext cx="906" cy="466"/>
                <a:chOff x="1940" y="3763"/>
                <a:chExt cx="906" cy="466"/>
              </a:xfrm>
            </p:grpSpPr>
            <p:cxnSp>
              <p:nvCxnSpPr>
                <p:cNvPr id="61" name="AutoShape 2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940" y="3967"/>
                  <a:ext cx="906" cy="262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2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40" y="3763"/>
                  <a:ext cx="0" cy="2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53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3014" y="3781"/>
                <a:ext cx="0" cy="4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4" name="Group 24"/>
              <p:cNvGrpSpPr>
                <a:grpSpLocks/>
              </p:cNvGrpSpPr>
              <p:nvPr/>
            </p:nvGrpSpPr>
            <p:grpSpPr bwMode="auto">
              <a:xfrm>
                <a:off x="3367" y="3763"/>
                <a:ext cx="776" cy="466"/>
                <a:chOff x="3367" y="3763"/>
                <a:chExt cx="776" cy="466"/>
              </a:xfrm>
            </p:grpSpPr>
            <p:cxnSp>
              <p:nvCxnSpPr>
                <p:cNvPr id="59" name="AutoShap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67" y="3967"/>
                  <a:ext cx="776" cy="262"/>
                </a:xfrm>
                <a:prstGeom prst="bentConnector3">
                  <a:avLst>
                    <a:gd name="adj1" fmla="val 19972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60" name="AutoShap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43" y="3763"/>
                  <a:ext cx="0" cy="2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55" name="Group 27"/>
              <p:cNvGrpSpPr>
                <a:grpSpLocks/>
              </p:cNvGrpSpPr>
              <p:nvPr/>
            </p:nvGrpSpPr>
            <p:grpSpPr bwMode="auto">
              <a:xfrm>
                <a:off x="3763" y="3781"/>
                <a:ext cx="1402" cy="553"/>
                <a:chOff x="3763" y="3781"/>
                <a:chExt cx="1402" cy="553"/>
              </a:xfrm>
            </p:grpSpPr>
            <p:cxnSp>
              <p:nvCxnSpPr>
                <p:cNvPr id="57" name="AutoShape 28"/>
                <p:cNvCxnSpPr>
                  <a:cxnSpLocks noChangeShapeType="1"/>
                </p:cNvCxnSpPr>
                <p:nvPr/>
              </p:nvCxnSpPr>
              <p:spPr bwMode="auto">
                <a:xfrm>
                  <a:off x="3763" y="4334"/>
                  <a:ext cx="138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8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65" y="3781"/>
                  <a:ext cx="0" cy="55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1331" y="3719"/>
              <a:ext cx="4589" cy="403"/>
              <a:chOff x="1331" y="3478"/>
              <a:chExt cx="4589" cy="403"/>
            </a:xfrm>
          </p:grpSpPr>
          <p:grpSp>
            <p:nvGrpSpPr>
              <p:cNvPr id="30" name="Group 31"/>
              <p:cNvGrpSpPr>
                <a:grpSpLocks/>
              </p:cNvGrpSpPr>
              <p:nvPr/>
            </p:nvGrpSpPr>
            <p:grpSpPr bwMode="auto">
              <a:xfrm>
                <a:off x="1331" y="3478"/>
                <a:ext cx="4589" cy="403"/>
                <a:chOff x="1331" y="3478"/>
                <a:chExt cx="4589" cy="403"/>
              </a:xfrm>
            </p:grpSpPr>
            <p:cxnSp>
              <p:nvCxnSpPr>
                <p:cNvPr id="38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1399" y="3478"/>
                  <a:ext cx="438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39" name="Group 33"/>
                <p:cNvGrpSpPr>
                  <a:grpSpLocks/>
                </p:cNvGrpSpPr>
                <p:nvPr/>
              </p:nvGrpSpPr>
              <p:grpSpPr bwMode="auto">
                <a:xfrm>
                  <a:off x="1331" y="3588"/>
                  <a:ext cx="4589" cy="293"/>
                  <a:chOff x="1331" y="3602"/>
                  <a:chExt cx="4589" cy="293"/>
                </a:xfrm>
              </p:grpSpPr>
              <p:sp>
                <p:nvSpPr>
                  <p:cNvPr id="4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1" y="3602"/>
                    <a:ext cx="123" cy="24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7" y="3646"/>
                    <a:ext cx="257" cy="24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64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7" y="3620"/>
                    <a:ext cx="381" cy="24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128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39" y="3616"/>
                    <a:ext cx="381" cy="24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255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7" y="3646"/>
                    <a:ext cx="381" cy="24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192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1" name="Group 39"/>
              <p:cNvGrpSpPr>
                <a:grpSpLocks/>
              </p:cNvGrpSpPr>
              <p:nvPr/>
            </p:nvGrpSpPr>
            <p:grpSpPr bwMode="auto">
              <a:xfrm>
                <a:off x="1399" y="3524"/>
                <a:ext cx="4388" cy="92"/>
                <a:chOff x="1399" y="3524"/>
                <a:chExt cx="4388" cy="92"/>
              </a:xfrm>
            </p:grpSpPr>
            <p:grpSp>
              <p:nvGrpSpPr>
                <p:cNvPr id="32" name="Group 40"/>
                <p:cNvGrpSpPr>
                  <a:grpSpLocks/>
                </p:cNvGrpSpPr>
                <p:nvPr/>
              </p:nvGrpSpPr>
              <p:grpSpPr bwMode="auto">
                <a:xfrm>
                  <a:off x="2475" y="3532"/>
                  <a:ext cx="2244" cy="84"/>
                  <a:chOff x="2475" y="3532"/>
                  <a:chExt cx="2244" cy="84"/>
                </a:xfrm>
              </p:grpSpPr>
              <p:cxnSp>
                <p:nvCxnSpPr>
                  <p:cNvPr id="35" name="AutoShape 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475" y="3532"/>
                    <a:ext cx="0" cy="8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4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08" y="3532"/>
                    <a:ext cx="0" cy="8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4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719" y="3532"/>
                    <a:ext cx="0" cy="8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3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1399" y="3524"/>
                  <a:ext cx="0" cy="8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5787" y="3528"/>
                  <a:ext cx="0" cy="8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1698" y="2599"/>
              <a:ext cx="3796" cy="1114"/>
              <a:chOff x="1698" y="2357"/>
              <a:chExt cx="3796" cy="1114"/>
            </a:xfrm>
          </p:grpSpPr>
          <p:cxnSp>
            <p:nvCxnSpPr>
              <p:cNvPr id="23" name="AutoShape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698" y="2357"/>
                <a:ext cx="1037" cy="917"/>
              </a:xfrm>
              <a:prstGeom prst="curvedConnector3">
                <a:avLst>
                  <a:gd name="adj1" fmla="val 102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" name="AutoShape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3188" y="2638"/>
                <a:ext cx="884" cy="782"/>
              </a:xfrm>
              <a:prstGeom prst="curvedConnector3">
                <a:avLst>
                  <a:gd name="adj1" fmla="val -796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" name="AutoShape 49"/>
              <p:cNvCxnSpPr>
                <a:cxnSpLocks noChangeShapeType="1"/>
              </p:cNvCxnSpPr>
              <p:nvPr/>
            </p:nvCxnSpPr>
            <p:spPr bwMode="auto">
              <a:xfrm>
                <a:off x="3239" y="2357"/>
                <a:ext cx="1898" cy="970"/>
              </a:xfrm>
              <a:prstGeom prst="curvedConnector3">
                <a:avLst>
                  <a:gd name="adj1" fmla="val 97944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6" name="Text Box 50"/>
              <p:cNvSpPr txBox="1">
                <a:spLocks noChangeArrowheads="1"/>
              </p:cNvSpPr>
              <p:nvPr/>
            </p:nvSpPr>
            <p:spPr bwMode="auto">
              <a:xfrm>
                <a:off x="3968" y="2731"/>
                <a:ext cx="334" cy="2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01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51"/>
              <p:cNvSpPr txBox="1">
                <a:spLocks noChangeArrowheads="1"/>
              </p:cNvSpPr>
              <p:nvPr/>
            </p:nvSpPr>
            <p:spPr bwMode="auto">
              <a:xfrm>
                <a:off x="5160" y="2775"/>
                <a:ext cx="334" cy="2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52"/>
              <p:cNvSpPr txBox="1">
                <a:spLocks noChangeArrowheads="1"/>
              </p:cNvSpPr>
              <p:nvPr/>
            </p:nvSpPr>
            <p:spPr bwMode="auto">
              <a:xfrm>
                <a:off x="1744" y="2845"/>
                <a:ext cx="334" cy="2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53"/>
              <p:cNvSpPr txBox="1">
                <a:spLocks noChangeArrowheads="1"/>
              </p:cNvSpPr>
              <p:nvPr/>
            </p:nvSpPr>
            <p:spPr bwMode="auto">
              <a:xfrm>
                <a:off x="3228" y="2901"/>
                <a:ext cx="334" cy="2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12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Embedding by Association and Mapping of Prediction Error Histogram</a:t>
                </a:r>
                <a:r>
                  <a:rPr lang="en-US" sz="30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  <a:endParaRPr lang="en-US" sz="3000" b="1" dirty="0"/>
              </a:p>
            </p:txBody>
          </p:sp>
          <p:pic>
            <p:nvPicPr>
              <p:cNvPr id="30802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6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152400" y="12192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Divide the cover image into blocks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A4F56-061E-4D4C-9DD3-8943FB90765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13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1828800"/>
            <a:ext cx="1885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56"/>
          <p:cNvGrpSpPr/>
          <p:nvPr/>
        </p:nvGrpSpPr>
        <p:grpSpPr>
          <a:xfrm>
            <a:off x="6962336" y="1828800"/>
            <a:ext cx="1828800" cy="2286000"/>
            <a:chOff x="6491068" y="2057400"/>
            <a:chExt cx="1828800" cy="2286000"/>
          </a:xfrm>
        </p:grpSpPr>
        <p:grpSp>
          <p:nvGrpSpPr>
            <p:cNvPr id="6" name="Group 130"/>
            <p:cNvGrpSpPr/>
            <p:nvPr/>
          </p:nvGrpSpPr>
          <p:grpSpPr>
            <a:xfrm>
              <a:off x="6491068" y="2057400"/>
              <a:ext cx="1828800" cy="381000"/>
              <a:chOff x="6477000" y="2057400"/>
              <a:chExt cx="1828800" cy="3810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31"/>
            <p:cNvGrpSpPr/>
            <p:nvPr/>
          </p:nvGrpSpPr>
          <p:grpSpPr>
            <a:xfrm>
              <a:off x="6491068" y="2438400"/>
              <a:ext cx="1828800" cy="381000"/>
              <a:chOff x="6477000" y="2057400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36"/>
            <p:cNvGrpSpPr/>
            <p:nvPr/>
          </p:nvGrpSpPr>
          <p:grpSpPr>
            <a:xfrm>
              <a:off x="6491068" y="2819400"/>
              <a:ext cx="1828800" cy="381000"/>
              <a:chOff x="6477000" y="20574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41"/>
            <p:cNvGrpSpPr/>
            <p:nvPr/>
          </p:nvGrpSpPr>
          <p:grpSpPr>
            <a:xfrm>
              <a:off x="6491068" y="3200400"/>
              <a:ext cx="1828800" cy="381000"/>
              <a:chOff x="6477000" y="2057400"/>
              <a:chExt cx="18288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46"/>
            <p:cNvGrpSpPr/>
            <p:nvPr/>
          </p:nvGrpSpPr>
          <p:grpSpPr>
            <a:xfrm>
              <a:off x="6491068" y="3581400"/>
              <a:ext cx="1828800" cy="381000"/>
              <a:chOff x="6477000" y="2057400"/>
              <a:chExt cx="1828800" cy="381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51"/>
            <p:cNvGrpSpPr/>
            <p:nvPr/>
          </p:nvGrpSpPr>
          <p:grpSpPr>
            <a:xfrm>
              <a:off x="6491068" y="3962400"/>
              <a:ext cx="1828800" cy="381000"/>
              <a:chOff x="6477000" y="2057400"/>
              <a:chExt cx="1828800" cy="381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8486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914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9342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77000" y="2057400"/>
                <a:ext cx="4572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336" y="1828800"/>
            <a:ext cx="428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5740" y="3352801"/>
            <a:ext cx="137746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51"/>
          <p:cNvGrpSpPr/>
          <p:nvPr/>
        </p:nvGrpSpPr>
        <p:grpSpPr>
          <a:xfrm>
            <a:off x="4953000" y="2923736"/>
            <a:ext cx="1066800" cy="429064"/>
            <a:chOff x="4953000" y="2923736"/>
            <a:chExt cx="1066800" cy="429064"/>
          </a:xfrm>
        </p:grpSpPr>
        <p:sp>
          <p:nvSpPr>
            <p:cNvPr id="49" name="Down Arrow 48"/>
            <p:cNvSpPr/>
            <p:nvPr/>
          </p:nvSpPr>
          <p:spPr>
            <a:xfrm>
              <a:off x="5715000" y="29718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3000" y="292373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</a:t>
              </a:r>
              <a:endParaRPr lang="en-US" dirty="0"/>
            </a:p>
          </p:txBody>
        </p:sp>
      </p:grp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957864"/>
            <a:ext cx="1371600" cy="11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198120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8200" y="4724400"/>
            <a:ext cx="419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152400" y="1524000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Predict each pixel using any scheme.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 Tsai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.’s scheme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55"/>
          <p:cNvGrpSpPr/>
          <p:nvPr/>
        </p:nvGrpSpPr>
        <p:grpSpPr>
          <a:xfrm>
            <a:off x="3962400" y="4495800"/>
            <a:ext cx="2057400" cy="584775"/>
            <a:chOff x="3962400" y="2923736"/>
            <a:chExt cx="2057400" cy="584775"/>
          </a:xfrm>
        </p:grpSpPr>
        <p:sp>
          <p:nvSpPr>
            <p:cNvPr id="57" name="Down Arrow 56"/>
            <p:cNvSpPr/>
            <p:nvPr/>
          </p:nvSpPr>
          <p:spPr>
            <a:xfrm>
              <a:off x="5715000" y="29718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62400" y="2923736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 Errors</a:t>
              </a:r>
            </a:p>
            <a:p>
              <a:r>
                <a:rPr lang="en-US" dirty="0" smtClean="0"/>
                <a:t>(PE)</a:t>
              </a:r>
              <a:endParaRPr lang="en-US" dirty="0"/>
            </a:p>
          </p:txBody>
        </p:sp>
      </p:grpSp>
      <p:grpSp>
        <p:nvGrpSpPr>
          <p:cNvPr id="19" name="Group 60"/>
          <p:cNvGrpSpPr/>
          <p:nvPr/>
        </p:nvGrpSpPr>
        <p:grpSpPr>
          <a:xfrm>
            <a:off x="3352800" y="2895599"/>
            <a:ext cx="1219200" cy="719555"/>
            <a:chOff x="3352800" y="2895599"/>
            <a:chExt cx="1219200" cy="719555"/>
          </a:xfrm>
        </p:grpSpPr>
        <p:sp>
          <p:nvSpPr>
            <p:cNvPr id="59" name="Left Brace 58"/>
            <p:cNvSpPr/>
            <p:nvPr/>
          </p:nvSpPr>
          <p:spPr>
            <a:xfrm rot="16200000">
              <a:off x="3733799" y="2514600"/>
              <a:ext cx="457201" cy="12192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10000" y="32766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</p:grpSp>
      <p:grpSp>
        <p:nvGrpSpPr>
          <p:cNvPr id="20" name="Group 61"/>
          <p:cNvGrpSpPr/>
          <p:nvPr/>
        </p:nvGrpSpPr>
        <p:grpSpPr>
          <a:xfrm>
            <a:off x="8492196" y="6096000"/>
            <a:ext cx="457200" cy="448508"/>
            <a:chOff x="3352800" y="2895600"/>
            <a:chExt cx="457200" cy="448508"/>
          </a:xfrm>
        </p:grpSpPr>
        <p:sp>
          <p:nvSpPr>
            <p:cNvPr id="63" name="Left Brace 62"/>
            <p:cNvSpPr/>
            <p:nvPr/>
          </p:nvSpPr>
          <p:spPr>
            <a:xfrm rot="16200000">
              <a:off x="3412124" y="2836276"/>
              <a:ext cx="186154" cy="3048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2800" y="3005554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r>
                <a:rPr lang="en-US" i="1" baseline="-25000" dirty="0" smtClean="0"/>
                <a:t>e</a:t>
              </a:r>
              <a:endParaRPr lang="en-US" i="1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352800" y="2286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Pixel’s Histogram</a:t>
            </a:r>
            <a:endParaRPr lang="en-US" dirty="0"/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953000"/>
            <a:ext cx="1371600" cy="11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7086600" y="6172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ABS(PE)</a:t>
            </a:r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6591300" y="5334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181600" y="15664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 Block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k</a:t>
            </a:r>
            <a:endParaRPr lang="en-US" i="1" dirty="0"/>
          </a:p>
        </p:txBody>
      </p:sp>
      <p:sp>
        <p:nvSpPr>
          <p:cNvPr id="70" name="Oval 69"/>
          <p:cNvSpPr/>
          <p:nvPr/>
        </p:nvSpPr>
        <p:spPr>
          <a:xfrm>
            <a:off x="3048000" y="2971800"/>
            <a:ext cx="1981200" cy="533400"/>
          </a:xfrm>
          <a:prstGeom prst="ellipse">
            <a:avLst/>
          </a:prstGeom>
          <a:solidFill>
            <a:schemeClr val="bg1">
              <a:lumMod val="95000"/>
              <a:alpha val="2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772400" y="4495800"/>
            <a:ext cx="457200" cy="533400"/>
          </a:xfrm>
          <a:prstGeom prst="ellipse">
            <a:avLst/>
          </a:prstGeom>
          <a:solidFill>
            <a:schemeClr val="bg1">
              <a:lumMod val="95000"/>
              <a:alpha val="2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5"/>
          <p:cNvGrpSpPr/>
          <p:nvPr/>
        </p:nvGrpSpPr>
        <p:grpSpPr>
          <a:xfrm>
            <a:off x="152400" y="2125602"/>
            <a:ext cx="4800600" cy="769996"/>
            <a:chOff x="152400" y="2571690"/>
            <a:chExt cx="4726745" cy="700658"/>
          </a:xfrm>
        </p:grpSpPr>
        <p:graphicFrame>
          <p:nvGraphicFramePr>
            <p:cNvPr id="96265" name="Object 9"/>
            <p:cNvGraphicFramePr>
              <a:graphicFrameLocks noChangeAspect="1"/>
            </p:cNvGraphicFramePr>
            <p:nvPr/>
          </p:nvGraphicFramePr>
          <p:xfrm>
            <a:off x="561975" y="2819399"/>
            <a:ext cx="4317170" cy="452949"/>
          </p:xfrm>
          <a:graphic>
            <a:graphicData uri="http://schemas.openxmlformats.org/presentationml/2006/ole">
              <p:oleObj spid="_x0000_s521218" name="Equation" r:id="rId11" imgW="1638000" imgH="304560" progId="Equation.DSMT4">
                <p:embed/>
              </p:oleObj>
            </a:graphicData>
          </a:graphic>
        </p:graphicFrame>
        <p:sp>
          <p:nvSpPr>
            <p:cNvPr id="74" name="TextBox 8"/>
            <p:cNvSpPr txBox="1">
              <a:spLocks noChangeArrowheads="1"/>
            </p:cNvSpPr>
            <p:nvPr/>
          </p:nvSpPr>
          <p:spPr bwMode="auto">
            <a:xfrm>
              <a:off x="152400" y="2571690"/>
              <a:ext cx="1752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just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3.  Measure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96"/>
          <p:cNvGrpSpPr/>
          <p:nvPr/>
        </p:nvGrpSpPr>
        <p:grpSpPr>
          <a:xfrm>
            <a:off x="152400" y="2895600"/>
            <a:ext cx="3962400" cy="933510"/>
            <a:chOff x="152400" y="3333690"/>
            <a:chExt cx="3962400" cy="933510"/>
          </a:xfrm>
        </p:grpSpPr>
        <p:graphicFrame>
          <p:nvGraphicFramePr>
            <p:cNvPr id="96267" name="Object 11"/>
            <p:cNvGraphicFramePr>
              <a:graphicFrameLocks noChangeAspect="1"/>
            </p:cNvGraphicFramePr>
            <p:nvPr/>
          </p:nvGraphicFramePr>
          <p:xfrm>
            <a:off x="533400" y="3657600"/>
            <a:ext cx="1946030" cy="609600"/>
          </p:xfrm>
          <a:graphic>
            <a:graphicData uri="http://schemas.openxmlformats.org/presentationml/2006/ole">
              <p:oleObj spid="_x0000_s521219" name="Equation" r:id="rId12" imgW="647640" imgH="203040" progId="Equation.DSMT4">
                <p:embed/>
              </p:oleObj>
            </a:graphicData>
          </a:graphic>
        </p:graphicFrame>
        <p:sp>
          <p:nvSpPr>
            <p:cNvPr id="76" name="TextBox 8"/>
            <p:cNvSpPr txBox="1">
              <a:spLocks noChangeArrowheads="1"/>
            </p:cNvSpPr>
            <p:nvPr/>
          </p:nvSpPr>
          <p:spPr bwMode="auto">
            <a:xfrm>
              <a:off x="152400" y="3333690"/>
              <a:ext cx="3962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just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4.  Quantity of embeddable bits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6269" name="Object 13"/>
          <p:cNvGraphicFramePr>
            <a:graphicFrameLocks noChangeAspect="1"/>
          </p:cNvGraphicFramePr>
          <p:nvPr/>
        </p:nvGraphicFramePr>
        <p:xfrm>
          <a:off x="7829550" y="4487863"/>
          <a:ext cx="1104900" cy="465137"/>
        </p:xfrm>
        <a:graphic>
          <a:graphicData uri="http://schemas.openxmlformats.org/presentationml/2006/ole">
            <p:oleObj spid="_x0000_s521221" name="Equation" r:id="rId13" imgW="723600" imgH="304560" progId="Equation.DSMT4">
              <p:embed/>
            </p:oleObj>
          </a:graphicData>
        </a:graphic>
      </p:graphicFrame>
      <p:grpSp>
        <p:nvGrpSpPr>
          <p:cNvPr id="30720" name="Group 97"/>
          <p:cNvGrpSpPr/>
          <p:nvPr/>
        </p:nvGrpSpPr>
        <p:grpSpPr>
          <a:xfrm>
            <a:off x="152400" y="3733800"/>
            <a:ext cx="3886200" cy="674132"/>
            <a:chOff x="152400" y="4114800"/>
            <a:chExt cx="3886200" cy="674132"/>
          </a:xfrm>
        </p:grpSpPr>
        <p:sp>
          <p:nvSpPr>
            <p:cNvPr id="80" name="TextBox 8"/>
            <p:cNvSpPr txBox="1">
              <a:spLocks noChangeArrowheads="1"/>
            </p:cNvSpPr>
            <p:nvPr/>
          </p:nvSpPr>
          <p:spPr bwMode="auto">
            <a:xfrm>
              <a:off x="152400" y="4114800"/>
              <a:ext cx="3886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just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5.  Consider the secret message is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00" y="44196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0110… … … … … … … ..010</a:t>
              </a:r>
              <a:endParaRPr lang="en-US" sz="1800" dirty="0"/>
            </a:p>
          </p:txBody>
        </p:sp>
      </p:grpSp>
      <p:grpSp>
        <p:nvGrpSpPr>
          <p:cNvPr id="30721" name="Group 91"/>
          <p:cNvGrpSpPr/>
          <p:nvPr/>
        </p:nvGrpSpPr>
        <p:grpSpPr>
          <a:xfrm>
            <a:off x="567396" y="4267200"/>
            <a:ext cx="3096064" cy="595532"/>
            <a:chOff x="643596" y="4800600"/>
            <a:chExt cx="3096064" cy="595532"/>
          </a:xfrm>
        </p:grpSpPr>
        <p:grpSp>
          <p:nvGrpSpPr>
            <p:cNvPr id="30722" name="Group 83"/>
            <p:cNvGrpSpPr/>
            <p:nvPr/>
          </p:nvGrpSpPr>
          <p:grpSpPr>
            <a:xfrm>
              <a:off x="643596" y="4890868"/>
              <a:ext cx="685800" cy="505264"/>
              <a:chOff x="643596" y="4890868"/>
              <a:chExt cx="685800" cy="505264"/>
            </a:xfrm>
          </p:grpSpPr>
          <p:sp>
            <p:nvSpPr>
              <p:cNvPr id="82" name="Left Brace 81"/>
              <p:cNvSpPr/>
              <p:nvPr/>
            </p:nvSpPr>
            <p:spPr>
              <a:xfrm rot="16200000">
                <a:off x="852268" y="4738468"/>
                <a:ext cx="304800" cy="609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43596" y="5057578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b-bits</a:t>
                </a:r>
                <a:endParaRPr lang="en-US" dirty="0"/>
              </a:p>
            </p:txBody>
          </p:sp>
        </p:grpSp>
        <p:grpSp>
          <p:nvGrpSpPr>
            <p:cNvPr id="30723" name="Group 84"/>
            <p:cNvGrpSpPr/>
            <p:nvPr/>
          </p:nvGrpSpPr>
          <p:grpSpPr>
            <a:xfrm>
              <a:off x="1267264" y="4876800"/>
              <a:ext cx="685800" cy="505264"/>
              <a:chOff x="643596" y="4890868"/>
              <a:chExt cx="685800" cy="505264"/>
            </a:xfrm>
          </p:grpSpPr>
          <p:sp>
            <p:nvSpPr>
              <p:cNvPr id="86" name="Left Brace 85"/>
              <p:cNvSpPr/>
              <p:nvPr/>
            </p:nvSpPr>
            <p:spPr>
              <a:xfrm rot="16200000">
                <a:off x="852268" y="4738468"/>
                <a:ext cx="304800" cy="609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43596" y="5057578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b-bits</a:t>
                </a:r>
                <a:endParaRPr lang="en-US" dirty="0"/>
              </a:p>
            </p:txBody>
          </p:sp>
        </p:grpSp>
        <p:grpSp>
          <p:nvGrpSpPr>
            <p:cNvPr id="30724" name="Group 87"/>
            <p:cNvGrpSpPr/>
            <p:nvPr/>
          </p:nvGrpSpPr>
          <p:grpSpPr>
            <a:xfrm>
              <a:off x="3053860" y="4876800"/>
              <a:ext cx="685800" cy="490954"/>
              <a:chOff x="420856" y="4890868"/>
              <a:chExt cx="685800" cy="490954"/>
            </a:xfrm>
          </p:grpSpPr>
          <p:sp>
            <p:nvSpPr>
              <p:cNvPr id="89" name="Left Brace 88"/>
              <p:cNvSpPr/>
              <p:nvPr/>
            </p:nvSpPr>
            <p:spPr>
              <a:xfrm rot="16200000">
                <a:off x="643596" y="4738468"/>
                <a:ext cx="304800" cy="6096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20856" y="5043268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b-bits</a:t>
                </a:r>
                <a:endParaRPr lang="en-US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2057400" y="48006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 … ....</a:t>
              </a:r>
              <a:endParaRPr lang="en-US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33400" y="4800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d=decimal(b-bits)</a:t>
            </a:r>
            <a:endParaRPr lang="en-US" sz="2000" dirty="0"/>
          </a:p>
        </p:txBody>
      </p:sp>
      <p:grpSp>
        <p:nvGrpSpPr>
          <p:cNvPr id="30725" name="Group 98"/>
          <p:cNvGrpSpPr/>
          <p:nvPr/>
        </p:nvGrpSpPr>
        <p:grpSpPr>
          <a:xfrm>
            <a:off x="152400" y="5149989"/>
            <a:ext cx="3581400" cy="695693"/>
            <a:chOff x="152400" y="5464314"/>
            <a:chExt cx="3581400" cy="695693"/>
          </a:xfrm>
        </p:grpSpPr>
        <p:graphicFrame>
          <p:nvGraphicFramePr>
            <p:cNvPr id="96268" name="Object 12"/>
            <p:cNvGraphicFramePr>
              <a:graphicFrameLocks noChangeAspect="1"/>
            </p:cNvGraphicFramePr>
            <p:nvPr/>
          </p:nvGraphicFramePr>
          <p:xfrm>
            <a:off x="533401" y="5800725"/>
            <a:ext cx="1752599" cy="359282"/>
          </p:xfrm>
          <a:graphic>
            <a:graphicData uri="http://schemas.openxmlformats.org/presentationml/2006/ole">
              <p:oleObj spid="_x0000_s521220" name="Equation" r:id="rId14" imgW="1015920" imgH="241200" progId="Equation.DSMT4">
                <p:embed/>
              </p:oleObj>
            </a:graphicData>
          </a:graphic>
        </p:graphicFrame>
        <p:grpSp>
          <p:nvGrpSpPr>
            <p:cNvPr id="30727" name="Group 94"/>
            <p:cNvGrpSpPr/>
            <p:nvPr/>
          </p:nvGrpSpPr>
          <p:grpSpPr>
            <a:xfrm>
              <a:off x="152400" y="5464314"/>
              <a:ext cx="3581400" cy="400110"/>
              <a:chOff x="152400" y="5464314"/>
              <a:chExt cx="3581400" cy="400110"/>
            </a:xfrm>
          </p:grpSpPr>
          <p:sp>
            <p:nvSpPr>
              <p:cNvPr id="78" name="TextBox 8"/>
              <p:cNvSpPr txBox="1">
                <a:spLocks noChangeArrowheads="1"/>
              </p:cNvSpPr>
              <p:nvPr/>
            </p:nvSpPr>
            <p:spPr bwMode="auto">
              <a:xfrm>
                <a:off x="152400" y="5464314"/>
                <a:ext cx="35814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just"/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6.  Shift block pixels by </a:t>
                </a:r>
                <a:endParaRPr lang="en-US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96270" name="Object 14"/>
              <p:cNvGraphicFramePr>
                <a:graphicFrameLocks noChangeAspect="1"/>
              </p:cNvGraphicFramePr>
              <p:nvPr/>
            </p:nvGraphicFramePr>
            <p:xfrm>
              <a:off x="2819401" y="5495926"/>
              <a:ext cx="609599" cy="342899"/>
            </p:xfrm>
            <a:graphic>
              <a:graphicData uri="http://schemas.openxmlformats.org/presentationml/2006/ole">
                <p:oleObj spid="_x0000_s521222" name="Equation" r:id="rId15" imgW="406080" imgH="228600" progId="Equation.DSMT4">
                  <p:embed/>
                </p:oleObj>
              </a:graphicData>
            </a:graphic>
          </p:graphicFrame>
        </p:grpSp>
      </p:grpSp>
      <p:grpSp>
        <p:nvGrpSpPr>
          <p:cNvPr id="30728" name="Group 101"/>
          <p:cNvGrpSpPr/>
          <p:nvPr/>
        </p:nvGrpSpPr>
        <p:grpSpPr>
          <a:xfrm>
            <a:off x="6934200" y="1828800"/>
            <a:ext cx="1931842" cy="2700754"/>
            <a:chOff x="6934200" y="1828800"/>
            <a:chExt cx="1931842" cy="2700754"/>
          </a:xfrm>
        </p:grpSpPr>
        <p:pic>
          <p:nvPicPr>
            <p:cNvPr id="100" name="Picture 19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6934200" y="1828800"/>
              <a:ext cx="1931842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1" name="TextBox 100"/>
            <p:cNvSpPr txBox="1"/>
            <p:nvPr/>
          </p:nvSpPr>
          <p:spPr>
            <a:xfrm>
              <a:off x="7086600" y="4191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Stego Image</a:t>
              </a:r>
              <a:endParaRPr lang="en-US" b="1" dirty="0"/>
            </a:p>
          </p:txBody>
        </p:sp>
      </p:grpSp>
      <p:grpSp>
        <p:nvGrpSpPr>
          <p:cNvPr id="30729" name="Group 106"/>
          <p:cNvGrpSpPr/>
          <p:nvPr/>
        </p:nvGrpSpPr>
        <p:grpSpPr>
          <a:xfrm>
            <a:off x="4595906" y="3429000"/>
            <a:ext cx="3176494" cy="1373516"/>
            <a:chOff x="4739061" y="3427084"/>
            <a:chExt cx="3176494" cy="1373516"/>
          </a:xfrm>
        </p:grpSpPr>
        <p:sp>
          <p:nvSpPr>
            <p:cNvPr id="102" name="TextBox 101"/>
            <p:cNvSpPr txBox="1"/>
            <p:nvPr/>
          </p:nvSpPr>
          <p:spPr>
            <a:xfrm>
              <a:off x="6400800" y="446204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p</a:t>
              </a:r>
              <a:r>
                <a:rPr lang="en-US" dirty="0" smtClean="0"/>
                <a:t>&lt;R</a:t>
              </a:r>
              <a:endParaRPr lang="en-US" dirty="0"/>
            </a:p>
          </p:txBody>
        </p:sp>
        <p:cxnSp>
          <p:nvCxnSpPr>
            <p:cNvPr id="104" name="Straight Arrow Connector 103"/>
            <p:cNvCxnSpPr>
              <a:stCxn id="70" idx="5"/>
            </p:cNvCxnSpPr>
            <p:nvPr/>
          </p:nvCxnSpPr>
          <p:spPr>
            <a:xfrm rot="16200000" flipH="1">
              <a:off x="5195007" y="2971138"/>
              <a:ext cx="1068715" cy="198060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71" idx="2"/>
            </p:cNvCxnSpPr>
            <p:nvPr/>
          </p:nvCxnSpPr>
          <p:spPr>
            <a:xfrm rot="10800000">
              <a:off x="7153555" y="4646284"/>
              <a:ext cx="762000" cy="1143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7086600" y="4114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 Image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0" y="65786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30000" dirty="0" smtClean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Published in the Proceedings of  </a:t>
            </a:r>
            <a:r>
              <a:rPr lang="en-US" sz="1400" dirty="0" err="1" smtClean="0">
                <a:solidFill>
                  <a:schemeClr val="bg1"/>
                </a:solidFill>
              </a:rPr>
              <a:t>NSysS</a:t>
            </a:r>
            <a:r>
              <a:rPr lang="en-US" sz="1400" dirty="0" smtClean="0">
                <a:solidFill>
                  <a:schemeClr val="bg1"/>
                </a:solidFill>
              </a:rPr>
              <a:t>,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457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56799E-7 L -0.14323 0.0631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9625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47" grpId="0"/>
      <p:bldP spid="65" grpId="0"/>
      <p:bldP spid="65" grpId="1"/>
      <p:bldP spid="67" grpId="0"/>
      <p:bldP spid="68" grpId="0" animBg="1"/>
      <p:bldP spid="69" grpId="0"/>
      <p:bldP spid="70" grpId="0" animBg="1"/>
      <p:bldP spid="70" grpId="1" animBg="1"/>
      <p:bldP spid="71" grpId="0" animBg="1"/>
      <p:bldP spid="71" grpId="1" animBg="1"/>
      <p:bldP spid="93" grpId="0"/>
      <p:bldP spid="10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Embedding by Association and Mapping of Prediction Error Histogram</a:t>
                </a:r>
                <a:r>
                  <a:rPr lang="en-US" sz="3000" b="1" baseline="30000" dirty="0" smtClean="0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  <a:endParaRPr lang="en-US" sz="3000" b="1" dirty="0"/>
              </a:p>
            </p:txBody>
          </p:sp>
          <p:pic>
            <p:nvPicPr>
              <p:cNvPr id="516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5124" name="TextBox 16"/>
          <p:cNvSpPr txBox="1">
            <a:spLocks noChangeArrowheads="1"/>
          </p:cNvSpPr>
          <p:nvPr/>
        </p:nvSpPr>
        <p:spPr bwMode="auto">
          <a:xfrm>
            <a:off x="45720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48" name="Chevron 4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6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9BE7-A450-41C7-ABB8-9ED057C82A4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13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6" name="Rectangle 50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5" name="Group 16"/>
          <p:cNvGrpSpPr/>
          <p:nvPr/>
        </p:nvGrpSpPr>
        <p:grpSpPr>
          <a:xfrm>
            <a:off x="2362200" y="1524000"/>
            <a:ext cx="5715000" cy="2514600"/>
            <a:chOff x="66675" y="1600200"/>
            <a:chExt cx="9010650" cy="7264400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75" y="1600200"/>
              <a:ext cx="901065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5" y="3424237"/>
              <a:ext cx="901065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" y="5241925"/>
              <a:ext cx="901065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" y="7054850"/>
              <a:ext cx="9010650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/>
          <p:nvPr/>
        </p:nvGrpSpPr>
        <p:grpSpPr>
          <a:xfrm>
            <a:off x="2362200" y="3962400"/>
            <a:ext cx="5715000" cy="2438400"/>
            <a:chOff x="0" y="1143000"/>
            <a:chExt cx="9239250" cy="7934325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143000"/>
              <a:ext cx="92392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124200"/>
              <a:ext cx="92392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105400"/>
              <a:ext cx="92392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7086600"/>
              <a:ext cx="923925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TextBox 26"/>
          <p:cNvSpPr txBox="1"/>
          <p:nvPr/>
        </p:nvSpPr>
        <p:spPr>
          <a:xfrm>
            <a:off x="0" y="65786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30000" dirty="0" smtClean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/>
                </a:solidFill>
              </a:rPr>
              <a:t>Published in the Proceedings of  </a:t>
            </a:r>
            <a:r>
              <a:rPr lang="en-US" sz="1400" dirty="0" err="1" smtClean="0">
                <a:solidFill>
                  <a:schemeClr val="bg1"/>
                </a:solidFill>
              </a:rPr>
              <a:t>NSysS</a:t>
            </a:r>
            <a:r>
              <a:rPr lang="en-US" sz="1400" dirty="0" smtClean="0">
                <a:solidFill>
                  <a:schemeClr val="bg1"/>
                </a:solidFill>
              </a:rPr>
              <a:t>,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57200" y="1219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Results:</a:t>
            </a:r>
            <a:endParaRPr lang="en-US" dirty="0"/>
          </a:p>
        </p:txBody>
      </p:sp>
    </p:spTree>
  </p:cSld>
  <p:clrMapOvr>
    <a:masterClrMapping/>
  </p:clrMapOvr>
  <p:transition advTm="4712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</a:t>
                </a:r>
                <a:r>
                  <a:rPr lang="en-US" sz="3200" b="1" i="1" dirty="0" smtClean="0">
                    <a:solidFill>
                      <a:schemeClr val="bg1"/>
                    </a:solidFill>
                    <a:latin typeface="Calibri" pitchFamily="34" charset="0"/>
                  </a:rPr>
                  <a:t>k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-times Predictions for Enhancing Capacity of HAM Schemes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7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4648200" y="2283023"/>
            <a:ext cx="4361498" cy="2974777"/>
            <a:chOff x="4782502" y="1676400"/>
            <a:chExt cx="4361498" cy="2974777"/>
          </a:xfrm>
        </p:grpSpPr>
        <p:sp>
          <p:nvSpPr>
            <p:cNvPr id="220" name="TextBox 219"/>
            <p:cNvSpPr txBox="1"/>
            <p:nvPr/>
          </p:nvSpPr>
          <p:spPr>
            <a:xfrm>
              <a:off x="5334000" y="4343400"/>
              <a:ext cx="32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Partitioning by prediction error’s range</a:t>
              </a:r>
              <a:endParaRPr lang="en-US" sz="1400" dirty="0"/>
            </a:p>
          </p:txBody>
        </p:sp>
        <p:pic>
          <p:nvPicPr>
            <p:cNvPr id="10711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2502" y="1676400"/>
              <a:ext cx="436149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1" name="Group 220"/>
          <p:cNvGrpSpPr/>
          <p:nvPr/>
        </p:nvGrpSpPr>
        <p:grpSpPr>
          <a:xfrm>
            <a:off x="0" y="2225873"/>
            <a:ext cx="4419600" cy="3031927"/>
            <a:chOff x="0" y="1695450"/>
            <a:chExt cx="4419600" cy="3031927"/>
          </a:xfrm>
        </p:grpSpPr>
        <p:sp>
          <p:nvSpPr>
            <p:cNvPr id="219" name="TextBox 218"/>
            <p:cNvSpPr txBox="1"/>
            <p:nvPr/>
          </p:nvSpPr>
          <p:spPr>
            <a:xfrm>
              <a:off x="381000" y="4419600"/>
              <a:ext cx="2971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Partitioning by pixel value’s range</a:t>
              </a:r>
              <a:endParaRPr lang="en-US" sz="1400" dirty="0"/>
            </a:p>
          </p:txBody>
        </p:sp>
        <p:pic>
          <p:nvPicPr>
            <p:cNvPr id="107110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695450"/>
              <a:ext cx="441960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3" name="TextBox 222"/>
          <p:cNvSpPr txBox="1"/>
          <p:nvPr/>
        </p:nvSpPr>
        <p:spPr>
          <a:xfrm>
            <a:off x="457200" y="1295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25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Comparing different embedding space by their Histogram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5" name="Picture 24" descr="PixelHist.tif"/>
          <p:cNvPicPr>
            <a:picLocks noChangeAspect="1"/>
          </p:cNvPicPr>
          <p:nvPr/>
        </p:nvPicPr>
        <p:blipFill>
          <a:blip r:embed="rId4" cstate="print"/>
          <a:srcRect l="5000" r="8333"/>
          <a:stretch>
            <a:fillRect/>
          </a:stretch>
        </p:blipFill>
        <p:spPr>
          <a:xfrm>
            <a:off x="0" y="1143000"/>
            <a:ext cx="4674457" cy="2479637"/>
          </a:xfrm>
          <a:prstGeom prst="rect">
            <a:avLst/>
          </a:prstGeom>
        </p:spPr>
      </p:pic>
      <p:pic>
        <p:nvPicPr>
          <p:cNvPr id="27" name="Picture 26" descr="DCT_Hist.tif"/>
          <p:cNvPicPr>
            <a:picLocks noChangeAspect="1"/>
          </p:cNvPicPr>
          <p:nvPr/>
        </p:nvPicPr>
        <p:blipFill>
          <a:blip r:embed="rId5" cstate="print"/>
          <a:srcRect l="5833" r="8333"/>
          <a:stretch>
            <a:fillRect/>
          </a:stretch>
        </p:blipFill>
        <p:spPr>
          <a:xfrm>
            <a:off x="4724400" y="1219200"/>
            <a:ext cx="4389199" cy="2350922"/>
          </a:xfrm>
          <a:prstGeom prst="rect">
            <a:avLst/>
          </a:prstGeom>
        </p:spPr>
      </p:pic>
      <p:pic>
        <p:nvPicPr>
          <p:cNvPr id="28" name="Picture 27" descr="Differ.tif"/>
          <p:cNvPicPr>
            <a:picLocks noChangeAspect="1"/>
          </p:cNvPicPr>
          <p:nvPr/>
        </p:nvPicPr>
        <p:blipFill>
          <a:blip r:embed="rId6" cstate="print"/>
          <a:srcRect l="4167" r="8333"/>
          <a:stretch>
            <a:fillRect/>
          </a:stretch>
        </p:blipFill>
        <p:spPr>
          <a:xfrm>
            <a:off x="0" y="3810000"/>
            <a:ext cx="4648200" cy="2442225"/>
          </a:xfrm>
          <a:prstGeom prst="rect">
            <a:avLst/>
          </a:prstGeom>
        </p:spPr>
      </p:pic>
      <p:pic>
        <p:nvPicPr>
          <p:cNvPr id="29" name="Picture 28" descr="Pred.tif"/>
          <p:cNvPicPr>
            <a:picLocks noChangeAspect="1"/>
          </p:cNvPicPr>
          <p:nvPr/>
        </p:nvPicPr>
        <p:blipFill>
          <a:blip r:embed="rId7" cstate="print"/>
          <a:srcRect l="4167" r="7500"/>
          <a:stretch>
            <a:fillRect/>
          </a:stretch>
        </p:blipFill>
        <p:spPr>
          <a:xfrm>
            <a:off x="4659070" y="3810001"/>
            <a:ext cx="4387417" cy="2362199"/>
          </a:xfrm>
          <a:prstGeom prst="rect">
            <a:avLst/>
          </a:prstGeom>
        </p:spPr>
      </p:pic>
      <p:grpSp>
        <p:nvGrpSpPr>
          <p:cNvPr id="4" name="Group 34"/>
          <p:cNvGrpSpPr/>
          <p:nvPr/>
        </p:nvGrpSpPr>
        <p:grpSpPr>
          <a:xfrm>
            <a:off x="1219200" y="1295400"/>
            <a:ext cx="7086600" cy="3843754"/>
            <a:chOff x="1219200" y="1295400"/>
            <a:chExt cx="7086600" cy="3843754"/>
          </a:xfrm>
        </p:grpSpPr>
        <p:sp>
          <p:nvSpPr>
            <p:cNvPr id="30" name="TextBox 29"/>
            <p:cNvSpPr txBox="1"/>
            <p:nvPr/>
          </p:nvSpPr>
          <p:spPr>
            <a:xfrm>
              <a:off x="1371600" y="129540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Hist. of pixel values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1600" y="1337846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Hist. of DCT coefficients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0" y="4800600"/>
              <a:ext cx="3124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Hist. of pixel    differences, </a:t>
              </a:r>
              <a:r>
                <a:rPr lang="en-US" dirty="0" err="1" smtClean="0"/>
                <a:t>D</a:t>
              </a:r>
              <a:r>
                <a:rPr lang="en-US" baseline="-25000" dirty="0" err="1" smtClean="0"/>
                <a:t>i,j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19700" y="4572000"/>
              <a:ext cx="3086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Hist. of prediction     errors, </a:t>
              </a:r>
              <a:r>
                <a:rPr lang="en-US" dirty="0" err="1" smtClean="0"/>
                <a:t>e</a:t>
              </a:r>
              <a:r>
                <a:rPr lang="en-US" baseline="-25000" dirty="0" err="1" smtClean="0"/>
                <a:t>i,j</a:t>
              </a:r>
              <a:endParaRPr lang="en-US" dirty="0"/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76200" y="1219200"/>
            <a:ext cx="7086600" cy="3352800"/>
            <a:chOff x="76200" y="1219200"/>
            <a:chExt cx="7086600" cy="3352800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5181600" y="4114800"/>
              <a:ext cx="182880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457200" y="4191000"/>
              <a:ext cx="201168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105400" y="1612900"/>
              <a:ext cx="205740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851400" y="1524000"/>
              <a:ext cx="304800" cy="228600"/>
            </a:xfrm>
            <a:prstGeom prst="ellipse">
              <a:avLst/>
            </a:prstGeom>
            <a:solidFill>
              <a:srgbClr val="C00000">
                <a:alpha val="18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724400" y="3810000"/>
              <a:ext cx="457200" cy="533400"/>
            </a:xfrm>
            <a:prstGeom prst="ellipse">
              <a:avLst/>
            </a:prstGeom>
            <a:solidFill>
              <a:srgbClr val="C00000">
                <a:alpha val="18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6200" y="3810000"/>
              <a:ext cx="533400" cy="762000"/>
            </a:xfrm>
            <a:prstGeom prst="ellipse">
              <a:avLst/>
            </a:prstGeom>
            <a:solidFill>
              <a:srgbClr val="C00000">
                <a:alpha val="18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52400" y="1219200"/>
              <a:ext cx="381000" cy="304800"/>
            </a:xfrm>
            <a:prstGeom prst="ellipse">
              <a:avLst/>
            </a:prstGeom>
            <a:solidFill>
              <a:srgbClr val="C00000">
                <a:alpha val="18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431800" y="1346200"/>
              <a:ext cx="18288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676400" y="62146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i,j</a:t>
            </a:r>
            <a:r>
              <a:rPr lang="en-US" dirty="0" smtClean="0"/>
              <a:t> - I</a:t>
            </a:r>
            <a:r>
              <a:rPr lang="en-US" baseline="-25000" dirty="0" smtClean="0"/>
              <a:t>i,j-1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72200" y="6248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i,j</a:t>
            </a:r>
            <a:r>
              <a:rPr lang="en-US" dirty="0" smtClean="0"/>
              <a:t> - P</a:t>
            </a:r>
            <a:r>
              <a:rPr lang="en-US" baseline="-25000" dirty="0" smtClean="0"/>
              <a:t>i,j-1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5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</a:t>
                </a:r>
                <a:r>
                  <a:rPr lang="en-US" sz="3200" b="1" i="1" dirty="0" smtClean="0">
                    <a:solidFill>
                      <a:schemeClr val="bg1"/>
                    </a:solidFill>
                    <a:latin typeface="Calibri" pitchFamily="34" charset="0"/>
                  </a:rPr>
                  <a:t>k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-times Predictions for Enhancing Capacity of HAM Schemes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7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81000" y="1447800"/>
          <a:ext cx="1371600" cy="1219200"/>
        </p:xfrm>
        <a:graphic>
          <a:graphicData uri="http://schemas.openxmlformats.org/drawingml/2006/table">
            <a:tbl>
              <a:tblPr/>
              <a:tblGrid>
                <a:gridCol w="259492"/>
                <a:gridCol w="308919"/>
                <a:gridCol w="308919"/>
                <a:gridCol w="247135"/>
                <a:gridCol w="247135"/>
              </a:tblGrid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8600" y="25908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image block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81000" y="4157246"/>
          <a:ext cx="1371600" cy="1219200"/>
        </p:xfrm>
        <a:graphic>
          <a:graphicData uri="http://schemas.openxmlformats.org/drawingml/2006/table">
            <a:tbl>
              <a:tblPr/>
              <a:tblGrid>
                <a:gridCol w="259492"/>
                <a:gridCol w="308919"/>
                <a:gridCol w="308919"/>
                <a:gridCol w="247135"/>
                <a:gridCol w="247135"/>
              </a:tblGrid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28600" y="53002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values</a:t>
            </a:r>
            <a:endParaRPr lang="en-US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743200" y="1447800"/>
          <a:ext cx="1371600" cy="1219200"/>
        </p:xfrm>
        <a:graphic>
          <a:graphicData uri="http://schemas.openxmlformats.org/drawingml/2006/table">
            <a:tbl>
              <a:tblPr/>
              <a:tblGrid>
                <a:gridCol w="259492"/>
                <a:gridCol w="308919"/>
                <a:gridCol w="308919"/>
                <a:gridCol w="247135"/>
                <a:gridCol w="247135"/>
              </a:tblGrid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590800" y="2667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errors E</a:t>
            </a:r>
            <a:r>
              <a:rPr lang="en-US" baseline="-25000" dirty="0" smtClean="0"/>
              <a:t>1</a:t>
            </a:r>
            <a:endParaRPr 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2743200" y="4157246"/>
          <a:ext cx="1371600" cy="1219200"/>
        </p:xfrm>
        <a:graphic>
          <a:graphicData uri="http://schemas.openxmlformats.org/drawingml/2006/table">
            <a:tbl>
              <a:tblPr/>
              <a:tblGrid>
                <a:gridCol w="259492"/>
                <a:gridCol w="308919"/>
                <a:gridCol w="308919"/>
                <a:gridCol w="247135"/>
                <a:gridCol w="247135"/>
              </a:tblGrid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590800" y="5300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 from E</a:t>
            </a:r>
            <a:r>
              <a:rPr lang="en-US" baseline="-25000" dirty="0" smtClean="0"/>
              <a:t>1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685800" y="2895600"/>
            <a:ext cx="2209800" cy="1206500"/>
            <a:chOff x="685800" y="2819400"/>
            <a:chExt cx="2209800" cy="1206500"/>
          </a:xfrm>
        </p:grpSpPr>
        <p:grpSp>
          <p:nvGrpSpPr>
            <p:cNvPr id="55" name="Group 54"/>
            <p:cNvGrpSpPr/>
            <p:nvPr/>
          </p:nvGrpSpPr>
          <p:grpSpPr>
            <a:xfrm>
              <a:off x="685800" y="2819400"/>
              <a:ext cx="838200" cy="1206500"/>
              <a:chOff x="685800" y="2819400"/>
              <a:chExt cx="838200" cy="120650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85800" y="3098800"/>
                <a:ext cx="838200" cy="685800"/>
                <a:chOff x="685800" y="3124200"/>
                <a:chExt cx="838200" cy="68580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685800" y="3124200"/>
                  <a:ext cx="838200" cy="685800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Minus 50"/>
                <p:cNvSpPr/>
                <p:nvPr/>
              </p:nvSpPr>
              <p:spPr>
                <a:xfrm>
                  <a:off x="838200" y="3276600"/>
                  <a:ext cx="533400" cy="381000"/>
                </a:xfrm>
                <a:prstGeom prst="mathMinus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Down Arrow 52"/>
              <p:cNvSpPr/>
              <p:nvPr/>
            </p:nvSpPr>
            <p:spPr>
              <a:xfrm>
                <a:off x="914400" y="2819400"/>
                <a:ext cx="381000" cy="274320"/>
              </a:xfrm>
              <a:prstGeom prst="downArrow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Up Arrow 53"/>
              <p:cNvSpPr/>
              <p:nvPr/>
            </p:nvSpPr>
            <p:spPr>
              <a:xfrm>
                <a:off x="914400" y="3797300"/>
                <a:ext cx="381000" cy="228600"/>
              </a:xfrm>
              <a:prstGeom prst="upArrow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Bent-Up Arrow 55"/>
            <p:cNvSpPr/>
            <p:nvPr/>
          </p:nvSpPr>
          <p:spPr>
            <a:xfrm>
              <a:off x="1524000" y="2895600"/>
              <a:ext cx="1371600" cy="609600"/>
            </a:xfrm>
            <a:prstGeom prst="bentUp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Curved Right Arrow 56"/>
          <p:cNvSpPr/>
          <p:nvPr/>
        </p:nvSpPr>
        <p:spPr>
          <a:xfrm>
            <a:off x="152400" y="2895600"/>
            <a:ext cx="457200" cy="1295400"/>
          </a:xfrm>
          <a:prstGeom prst="curv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Curved Right Arrow 57"/>
          <p:cNvSpPr/>
          <p:nvPr/>
        </p:nvSpPr>
        <p:spPr>
          <a:xfrm>
            <a:off x="3048000" y="2971800"/>
            <a:ext cx="457200" cy="1219200"/>
          </a:xfrm>
          <a:prstGeom prst="curv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81400" y="2971800"/>
            <a:ext cx="2209800" cy="1206500"/>
            <a:chOff x="685800" y="2819400"/>
            <a:chExt cx="2209800" cy="1206500"/>
          </a:xfrm>
        </p:grpSpPr>
        <p:grpSp>
          <p:nvGrpSpPr>
            <p:cNvPr id="61" name="Group 54"/>
            <p:cNvGrpSpPr/>
            <p:nvPr/>
          </p:nvGrpSpPr>
          <p:grpSpPr>
            <a:xfrm>
              <a:off x="685800" y="2819400"/>
              <a:ext cx="838200" cy="1206500"/>
              <a:chOff x="685800" y="2819400"/>
              <a:chExt cx="838200" cy="1206500"/>
            </a:xfrm>
          </p:grpSpPr>
          <p:grpSp>
            <p:nvGrpSpPr>
              <p:cNvPr id="63" name="Group 51"/>
              <p:cNvGrpSpPr/>
              <p:nvPr/>
            </p:nvGrpSpPr>
            <p:grpSpPr>
              <a:xfrm>
                <a:off x="685800" y="3098800"/>
                <a:ext cx="838200" cy="685800"/>
                <a:chOff x="685800" y="3124200"/>
                <a:chExt cx="838200" cy="685800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685800" y="3124200"/>
                  <a:ext cx="838200" cy="685800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Minus 66"/>
                <p:cNvSpPr/>
                <p:nvPr/>
              </p:nvSpPr>
              <p:spPr>
                <a:xfrm>
                  <a:off x="838200" y="3276600"/>
                  <a:ext cx="533400" cy="381000"/>
                </a:xfrm>
                <a:prstGeom prst="mathMinus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Down Arrow 63"/>
              <p:cNvSpPr/>
              <p:nvPr/>
            </p:nvSpPr>
            <p:spPr>
              <a:xfrm>
                <a:off x="914400" y="2819400"/>
                <a:ext cx="381000" cy="274320"/>
              </a:xfrm>
              <a:prstGeom prst="downArrow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Up Arrow 64"/>
              <p:cNvSpPr/>
              <p:nvPr/>
            </p:nvSpPr>
            <p:spPr>
              <a:xfrm>
                <a:off x="914400" y="3797300"/>
                <a:ext cx="381000" cy="228600"/>
              </a:xfrm>
              <a:prstGeom prst="upArrow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Bent-Up Arrow 61"/>
            <p:cNvSpPr/>
            <p:nvPr/>
          </p:nvSpPr>
          <p:spPr>
            <a:xfrm>
              <a:off x="1524000" y="2895600"/>
              <a:ext cx="1371600" cy="609600"/>
            </a:xfrm>
            <a:prstGeom prst="bentUp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334000" y="1414046"/>
          <a:ext cx="1371600" cy="1219200"/>
        </p:xfrm>
        <a:graphic>
          <a:graphicData uri="http://schemas.openxmlformats.org/drawingml/2006/table">
            <a:tbl>
              <a:tblPr/>
              <a:tblGrid>
                <a:gridCol w="259492"/>
                <a:gridCol w="308919"/>
                <a:gridCol w="308919"/>
                <a:gridCol w="247135"/>
                <a:gridCol w="247135"/>
              </a:tblGrid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181600" y="2633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errors E</a:t>
            </a:r>
            <a:r>
              <a:rPr lang="en-US" baseline="-25000" dirty="0" smtClean="0"/>
              <a:t>2</a:t>
            </a:r>
            <a:endParaRPr lang="en-US" dirty="0"/>
          </a:p>
        </p:txBody>
      </p:sp>
      <p:grpSp>
        <p:nvGrpSpPr>
          <p:cNvPr id="70" name="Group 48"/>
          <p:cNvGrpSpPr/>
          <p:nvPr/>
        </p:nvGrpSpPr>
        <p:grpSpPr>
          <a:xfrm>
            <a:off x="6705600" y="4572000"/>
            <a:ext cx="2072640" cy="1504951"/>
            <a:chOff x="6858000" y="3886200"/>
            <a:chExt cx="2072640" cy="1504951"/>
          </a:xfrm>
        </p:grpSpPr>
        <p:grpSp>
          <p:nvGrpSpPr>
            <p:cNvPr id="71" name="Group 46"/>
            <p:cNvGrpSpPr/>
            <p:nvPr/>
          </p:nvGrpSpPr>
          <p:grpSpPr>
            <a:xfrm>
              <a:off x="6858000" y="4343400"/>
              <a:ext cx="990601" cy="1047751"/>
              <a:chOff x="6858000" y="4343400"/>
              <a:chExt cx="990601" cy="1047751"/>
            </a:xfrm>
          </p:grpSpPr>
          <p:sp>
            <p:nvSpPr>
              <p:cNvPr id="77" name="Left Brace 76"/>
              <p:cNvSpPr/>
              <p:nvPr/>
            </p:nvSpPr>
            <p:spPr>
              <a:xfrm rot="16200000">
                <a:off x="7477128" y="5019677"/>
                <a:ext cx="285750" cy="457197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72350" y="4343400"/>
                <a:ext cx="47625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9" name="Right Arrow 78"/>
              <p:cNvSpPr/>
              <p:nvPr/>
            </p:nvSpPr>
            <p:spPr>
              <a:xfrm>
                <a:off x="6858000" y="4572000"/>
                <a:ext cx="838200" cy="4572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2</a:t>
                </a:r>
                <a:r>
                  <a:rPr lang="en-US" sz="1100" baseline="30000" dirty="0" smtClean="0"/>
                  <a:t>nd</a:t>
                </a:r>
                <a:r>
                  <a:rPr lang="en-US" sz="1100" dirty="0" smtClean="0"/>
                  <a:t>        times predict</a:t>
                </a:r>
                <a:endParaRPr lang="en-US" sz="1100" dirty="0"/>
              </a:p>
            </p:txBody>
          </p:sp>
        </p:grpSp>
        <p:grpSp>
          <p:nvGrpSpPr>
            <p:cNvPr id="72" name="Group 47"/>
            <p:cNvGrpSpPr/>
            <p:nvPr/>
          </p:nvGrpSpPr>
          <p:grpSpPr>
            <a:xfrm>
              <a:off x="7924800" y="3886200"/>
              <a:ext cx="1005840" cy="1447799"/>
              <a:chOff x="7924800" y="3886200"/>
              <a:chExt cx="1005840" cy="1447799"/>
            </a:xfrm>
          </p:grpSpPr>
          <p:sp>
            <p:nvSpPr>
              <p:cNvPr id="73" name="Left Brace 72"/>
              <p:cNvSpPr/>
              <p:nvPr/>
            </p:nvSpPr>
            <p:spPr>
              <a:xfrm rot="16200000">
                <a:off x="8686802" y="5105400"/>
                <a:ext cx="228599" cy="22860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677275" y="3886200"/>
                <a:ext cx="253365" cy="1266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" name="Right Arrow 74"/>
              <p:cNvSpPr/>
              <p:nvPr/>
            </p:nvSpPr>
            <p:spPr>
              <a:xfrm>
                <a:off x="7924800" y="4648200"/>
                <a:ext cx="762000" cy="3810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3</a:t>
                </a:r>
                <a:r>
                  <a:rPr lang="en-US" sz="1100" baseline="30000" dirty="0" smtClean="0"/>
                  <a:t>rd</a:t>
                </a:r>
                <a:endParaRPr lang="en-US" sz="1100" dirty="0" smtClean="0"/>
              </a:p>
              <a:p>
                <a:pPr algn="ctr"/>
                <a:r>
                  <a:rPr lang="en-US" sz="1100" dirty="0" smtClean="0"/>
                  <a:t>Times</a:t>
                </a:r>
              </a:p>
              <a:p>
                <a:pPr algn="ctr"/>
                <a:r>
                  <a:rPr lang="en-US" sz="1100" dirty="0" smtClean="0"/>
                  <a:t>predict</a:t>
                </a:r>
                <a:endParaRPr lang="en-US" sz="1100" dirty="0"/>
              </a:p>
            </p:txBody>
          </p:sp>
        </p:grpSp>
      </p:grpSp>
      <p:grpSp>
        <p:nvGrpSpPr>
          <p:cNvPr id="80" name="Group 45"/>
          <p:cNvGrpSpPr/>
          <p:nvPr/>
        </p:nvGrpSpPr>
        <p:grpSpPr>
          <a:xfrm>
            <a:off x="5133975" y="5206999"/>
            <a:ext cx="1495425" cy="889001"/>
            <a:chOff x="5410200" y="4572000"/>
            <a:chExt cx="1495425" cy="889001"/>
          </a:xfrm>
        </p:grpSpPr>
        <p:sp>
          <p:nvSpPr>
            <p:cNvPr id="81" name="Left Brace 80"/>
            <p:cNvSpPr/>
            <p:nvPr/>
          </p:nvSpPr>
          <p:spPr>
            <a:xfrm rot="16200000">
              <a:off x="6051555" y="4679956"/>
              <a:ext cx="342900" cy="121919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10200" y="4572000"/>
              <a:ext cx="1495425" cy="619125"/>
            </a:xfrm>
            <a:prstGeom prst="rect">
              <a:avLst/>
            </a:prstGeom>
            <a:solidFill>
              <a:schemeClr val="bg1">
                <a:lumMod val="85000"/>
                <a:alpha val="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3" name="TextBox 82"/>
            <p:cNvSpPr txBox="1"/>
            <p:nvPr/>
          </p:nvSpPr>
          <p:spPr>
            <a:xfrm>
              <a:off x="5791200" y="464522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Hist</a:t>
              </a:r>
              <a:r>
                <a:rPr lang="en-US" sz="1400" dirty="0" smtClean="0"/>
                <a:t> of E</a:t>
              </a:r>
              <a:r>
                <a:rPr lang="en-US" sz="1400" baseline="-25000" dirty="0" smtClean="0"/>
                <a:t>1</a:t>
              </a:r>
              <a:endParaRPr lang="en-US" sz="140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6200" y="3333690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752600" y="3486090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984500" y="3333690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800600" y="3562290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88" name="Curved Right Arrow 87"/>
          <p:cNvSpPr/>
          <p:nvPr/>
        </p:nvSpPr>
        <p:spPr>
          <a:xfrm>
            <a:off x="5867400" y="2895600"/>
            <a:ext cx="457200" cy="1295400"/>
          </a:xfrm>
          <a:prstGeom prst="curv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67400" y="3352800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95800" y="60960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 value decreases for repeated predictions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6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153400" cy="1233055"/>
              <a:chOff x="0" y="-13855"/>
              <a:chExt cx="81534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1628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</a:t>
                </a:r>
                <a:r>
                  <a:rPr lang="en-US" sz="3200" b="1" i="1" dirty="0" smtClean="0">
                    <a:solidFill>
                      <a:schemeClr val="bg1"/>
                    </a:solidFill>
                    <a:latin typeface="Calibri" pitchFamily="34" charset="0"/>
                  </a:rPr>
                  <a:t>k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-times Predictions for Enhancing Capacity of HAM Schemes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7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477000" y="1828800"/>
          <a:ext cx="1981200" cy="1828800"/>
        </p:xfrm>
        <a:graphic>
          <a:graphicData uri="http://schemas.openxmlformats.org/drawingml/2006/table">
            <a:tbl>
              <a:tblPr/>
              <a:tblGrid>
                <a:gridCol w="374822"/>
                <a:gridCol w="446216"/>
                <a:gridCol w="446216"/>
                <a:gridCol w="356973"/>
                <a:gridCol w="356973"/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0" y="1490246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Predict </a:t>
            </a:r>
            <a:r>
              <a:rPr lang="en-US" b="1" dirty="0" smtClean="0">
                <a:solidFill>
                  <a:srgbClr val="C00000"/>
                </a:solidFill>
              </a:rPr>
              <a:t>corner pixel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by the average of two vertical and horizontal neighbors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058915" y="1782763"/>
          <a:ext cx="1227085" cy="655637"/>
        </p:xfrm>
        <a:graphic>
          <a:graphicData uri="http://schemas.openxmlformats.org/presentationml/2006/ole">
            <p:oleObj spid="_x0000_s522242" name="Equation" r:id="rId4" imgW="634680" imgH="39348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0" y="2480846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Predict </a:t>
            </a:r>
            <a:r>
              <a:rPr lang="en-US" b="1" dirty="0" smtClean="0">
                <a:solidFill>
                  <a:srgbClr val="009900"/>
                </a:solidFill>
              </a:rPr>
              <a:t>edge pixels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/>
              <a:t>by the average of three neighbors.</a:t>
            </a:r>
            <a:endParaRPr lang="en-US" dirty="0"/>
          </a:p>
        </p:txBody>
      </p:sp>
      <p:graphicFrame>
        <p:nvGraphicFramePr>
          <p:cNvPr id="390146" name="Object 2"/>
          <p:cNvGraphicFramePr>
            <a:graphicFrameLocks noChangeAspect="1"/>
          </p:cNvGraphicFramePr>
          <p:nvPr/>
        </p:nvGraphicFramePr>
        <p:xfrm>
          <a:off x="1044575" y="2849562"/>
          <a:ext cx="1698625" cy="655638"/>
        </p:xfrm>
        <a:graphic>
          <a:graphicData uri="http://schemas.openxmlformats.org/presentationml/2006/ole">
            <p:oleObj spid="_x0000_s522243" name="Equation" r:id="rId5" imgW="901440" imgH="39348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" y="3623846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Predict </a:t>
            </a:r>
            <a:r>
              <a:rPr lang="en-US" b="1" dirty="0" smtClean="0">
                <a:solidFill>
                  <a:srgbClr val="0070C0"/>
                </a:solidFill>
              </a:rPr>
              <a:t>middle pixels </a:t>
            </a:r>
            <a:r>
              <a:rPr lang="en-US" dirty="0" smtClean="0"/>
              <a:t>by the average of four neighbors.</a:t>
            </a:r>
            <a:endParaRPr lang="en-US" dirty="0"/>
          </a:p>
        </p:txBody>
      </p:sp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1087437" y="3916364"/>
          <a:ext cx="1960563" cy="655636"/>
        </p:xfrm>
        <a:graphic>
          <a:graphicData uri="http://schemas.openxmlformats.org/presentationml/2006/ole">
            <p:oleObj spid="_x0000_s522244" name="Equation" r:id="rId6" imgW="1028520" imgH="39348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62000" y="4614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Measure the prediction errors in absolute value.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066801" y="4989513"/>
          <a:ext cx="1828799" cy="344487"/>
        </p:xfrm>
        <a:graphic>
          <a:graphicData uri="http://schemas.openxmlformats.org/presentationml/2006/ole">
            <p:oleObj spid="_x0000_s522245" name="Equation" r:id="rId7" imgW="1054080" imgH="22860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629400" y="3657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image block</a:t>
            </a:r>
            <a:endParaRPr lang="en-US" dirty="0"/>
          </a:p>
        </p:txBody>
      </p:sp>
    </p:spTree>
  </p:cSld>
  <p:clrMapOvr>
    <a:masterClrMapping/>
  </p:clrMapOvr>
  <p:transition advTm="12246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001000" cy="1233055"/>
              <a:chOff x="0" y="-13855"/>
              <a:chExt cx="80010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0104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Proposed </a:t>
                </a:r>
                <a:r>
                  <a:rPr lang="en-US" sz="3200" b="1" i="1" dirty="0" smtClean="0">
                    <a:solidFill>
                      <a:schemeClr val="bg1"/>
                    </a:solidFill>
                    <a:latin typeface="Calibri" pitchFamily="34" charset="0"/>
                  </a:rPr>
                  <a:t>k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-times Predictions for Enhancing Capacity of HAM Schemes</a:t>
                </a:r>
                <a:endParaRPr lang="en-US" sz="3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7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AvgPayloads.png"/>
          <p:cNvPicPr/>
          <p:nvPr/>
        </p:nvPicPr>
        <p:blipFill>
          <a:blip r:embed="rId3" cstate="print"/>
          <a:srcRect l="7692" r="7692"/>
          <a:stretch>
            <a:fillRect/>
          </a:stretch>
        </p:blipFill>
        <p:spPr>
          <a:xfrm>
            <a:off x="1143000" y="1219200"/>
            <a:ext cx="6096000" cy="2667000"/>
          </a:xfrm>
          <a:prstGeom prst="rect">
            <a:avLst/>
          </a:prstGeom>
        </p:spPr>
      </p:pic>
      <p:pic>
        <p:nvPicPr>
          <p:cNvPr id="22" name="Picture 21" descr="CalTechPSNR_NTimes.png"/>
          <p:cNvPicPr/>
          <p:nvPr/>
        </p:nvPicPr>
        <p:blipFill>
          <a:blip r:embed="rId4" cstate="print"/>
          <a:srcRect l="6410" r="6410"/>
          <a:stretch>
            <a:fillRect/>
          </a:stretch>
        </p:blipFill>
        <p:spPr>
          <a:xfrm>
            <a:off x="1066800" y="3962400"/>
            <a:ext cx="6324600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Proposal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3/8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1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8077200" cy="1233055"/>
              <a:chOff x="0" y="-13855"/>
              <a:chExt cx="80772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70866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+mj-lt"/>
                  </a:rPr>
                  <a:t>Improving the Embedding Capacity and Data Security of Distortion Based Scheme</a:t>
                </a:r>
                <a:endParaRPr lang="en-US" sz="3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8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4953000" y="203755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733800" y="1580355"/>
            <a:ext cx="5181600" cy="1880175"/>
            <a:chOff x="3733800" y="1580355"/>
            <a:chExt cx="5181600" cy="1880175"/>
          </a:xfrm>
        </p:grpSpPr>
        <p:pic>
          <p:nvPicPr>
            <p:cNvPr id="62" name="Picture 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732755"/>
              <a:ext cx="100166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3" name="Group 101"/>
            <p:cNvGrpSpPr/>
            <p:nvPr/>
          </p:nvGrpSpPr>
          <p:grpSpPr>
            <a:xfrm>
              <a:off x="3733800" y="1732755"/>
              <a:ext cx="1447800" cy="1727775"/>
              <a:chOff x="6858000" y="1828800"/>
              <a:chExt cx="1447800" cy="1727775"/>
            </a:xfrm>
          </p:grpSpPr>
          <p:pic>
            <p:nvPicPr>
              <p:cNvPr id="64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6934200" y="1828800"/>
                <a:ext cx="990600" cy="1172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6858000" y="2971800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Encrypted Image </a:t>
                </a:r>
                <a:r>
                  <a:rPr lang="en-US" b="1" i="1" dirty="0" smtClean="0"/>
                  <a:t>C</a:t>
                </a:r>
                <a:endParaRPr lang="en-US" b="1" i="1" dirty="0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7086600" y="1961355"/>
              <a:ext cx="762000" cy="7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XOR</a:t>
              </a:r>
              <a:endParaRPr lang="en-US" dirty="0"/>
            </a:p>
          </p:txBody>
        </p:sp>
        <p:sp>
          <p:nvSpPr>
            <p:cNvPr id="67" name="Equal 66"/>
            <p:cNvSpPr/>
            <p:nvPr/>
          </p:nvSpPr>
          <p:spPr>
            <a:xfrm>
              <a:off x="4876800" y="2037555"/>
              <a:ext cx="685800" cy="609600"/>
            </a:xfrm>
            <a:prstGeom prst="mathEqual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8" name="Group 111"/>
            <p:cNvGrpSpPr/>
            <p:nvPr/>
          </p:nvGrpSpPr>
          <p:grpSpPr>
            <a:xfrm>
              <a:off x="7696200" y="1580355"/>
              <a:ext cx="1219200" cy="1880175"/>
              <a:chOff x="4114800" y="4267200"/>
              <a:chExt cx="1219200" cy="1880175"/>
            </a:xfrm>
            <a:solidFill>
              <a:schemeClr val="bg1">
                <a:lumMod val="50000"/>
              </a:schemeClr>
            </a:solidFill>
          </p:grpSpPr>
          <p:sp>
            <p:nvSpPr>
              <p:cNvPr id="69" name="TextBox 68"/>
              <p:cNvSpPr txBox="1"/>
              <p:nvPr/>
            </p:nvSpPr>
            <p:spPr>
              <a:xfrm>
                <a:off x="4114800" y="5562600"/>
                <a:ext cx="1219200" cy="58477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Encryption Key </a:t>
                </a:r>
                <a:r>
                  <a:rPr lang="en-US" i="1" dirty="0" smtClean="0"/>
                  <a:t>R</a:t>
                </a:r>
                <a:endParaRPr lang="en-US" i="1" dirty="0"/>
              </a:p>
            </p:txBody>
          </p:sp>
          <p:grpSp>
            <p:nvGrpSpPr>
              <p:cNvPr id="70" name="Group 110"/>
              <p:cNvGrpSpPr/>
              <p:nvPr/>
            </p:nvGrpSpPr>
            <p:grpSpPr>
              <a:xfrm>
                <a:off x="4267200" y="4267200"/>
                <a:ext cx="762000" cy="1219200"/>
                <a:chOff x="4267200" y="4267200"/>
                <a:chExt cx="762000" cy="1219200"/>
              </a:xfrm>
              <a:grpFill/>
            </p:grpSpPr>
            <p:grpSp>
              <p:nvGrpSpPr>
                <p:cNvPr id="71" name="Group 106"/>
                <p:cNvGrpSpPr/>
                <p:nvPr/>
              </p:nvGrpSpPr>
              <p:grpSpPr>
                <a:xfrm>
                  <a:off x="4267200" y="4267200"/>
                  <a:ext cx="762000" cy="1219200"/>
                  <a:chOff x="4267200" y="4267200"/>
                  <a:chExt cx="762000" cy="1219200"/>
                </a:xfrm>
                <a:grpFill/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4267200" y="4267200"/>
                    <a:ext cx="762000" cy="6096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4559300" y="4876800"/>
                    <a:ext cx="228600" cy="6096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Rectangle 71"/>
                <p:cNvSpPr/>
                <p:nvPr/>
              </p:nvSpPr>
              <p:spPr>
                <a:xfrm>
                  <a:off x="4800600" y="5105400"/>
                  <a:ext cx="76200" cy="762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800600" y="5232400"/>
                  <a:ext cx="228600" cy="762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800600" y="5359400"/>
                  <a:ext cx="152400" cy="508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7" name="TextBox 76"/>
          <p:cNvSpPr txBox="1"/>
          <p:nvPr/>
        </p:nvSpPr>
        <p:spPr>
          <a:xfrm>
            <a:off x="3733800" y="35814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Encrypt the Image by </a:t>
            </a:r>
            <a:r>
              <a:rPr lang="en-US" i="1" dirty="0" smtClean="0"/>
              <a:t>R</a:t>
            </a:r>
            <a:r>
              <a:rPr lang="en-US" dirty="0" smtClean="0"/>
              <a:t> (Say this is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8" name="Up Arrow 77"/>
          <p:cNvSpPr/>
          <p:nvPr/>
        </p:nvSpPr>
        <p:spPr>
          <a:xfrm>
            <a:off x="1066800" y="5867400"/>
            <a:ext cx="1600200" cy="609600"/>
          </a:xfrm>
          <a:prstGeom prst="up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 Secret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733800" y="4114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=</a:t>
            </a:r>
            <a:r>
              <a:rPr lang="en-US" i="1" dirty="0" smtClean="0"/>
              <a:t>C</a:t>
            </a:r>
          </a:p>
        </p:txBody>
      </p:sp>
      <p:sp>
        <p:nvSpPr>
          <p:cNvPr id="80" name="Down Arrow 79"/>
          <p:cNvSpPr/>
          <p:nvPr/>
        </p:nvSpPr>
        <p:spPr>
          <a:xfrm rot="5400000">
            <a:off x="3379783" y="3033681"/>
            <a:ext cx="381000" cy="531403"/>
          </a:xfrm>
          <a:prstGeom prst="down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733800" y="52240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Encrypt </a:t>
            </a:r>
            <a:r>
              <a:rPr lang="en-US" i="1" dirty="0" smtClean="0"/>
              <a:t>D</a:t>
            </a:r>
            <a:r>
              <a:rPr lang="en-US" dirty="0" smtClean="0"/>
              <a:t> by another key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3657600" y="1219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Negotiate for two encryption keys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83" name="Rectangle 82"/>
          <p:cNvSpPr/>
          <p:nvPr/>
        </p:nvSpPr>
        <p:spPr>
          <a:xfrm>
            <a:off x="3733800" y="4670801"/>
            <a:ext cx="411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 smtClean="0"/>
              <a:t> Embeds into </a:t>
            </a:r>
            <a:r>
              <a:rPr lang="en-US" i="1" dirty="0" smtClean="0"/>
              <a:t>D</a:t>
            </a:r>
            <a:r>
              <a:rPr lang="en-US" dirty="0" smtClean="0"/>
              <a:t> by bit distribution process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7467600" y="4038600"/>
            <a:ext cx="1524000" cy="457200"/>
          </a:xfrm>
          <a:prstGeom prst="wedgeRoundRectCallout">
            <a:avLst>
              <a:gd name="adj1" fmla="val -80833"/>
              <a:gd name="adj2" fmla="val 104167"/>
              <a:gd name="adj3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How bits are distributed?</a:t>
            </a:r>
            <a:endParaRPr lang="en-US" dirty="0">
              <a:solidFill>
                <a:srgbClr val="009900"/>
              </a:solidFill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76200" y="1808955"/>
          <a:ext cx="3269251" cy="1924845"/>
        </p:xfrm>
        <a:graphic>
          <a:graphicData uri="http://schemas.openxmlformats.org/drawingml/2006/table">
            <a:tbl>
              <a:tblPr/>
              <a:tblGrid>
                <a:gridCol w="416598"/>
                <a:gridCol w="416598"/>
                <a:gridCol w="487211"/>
                <a:gridCol w="487211"/>
                <a:gridCol w="487211"/>
                <a:gridCol w="487211"/>
                <a:gridCol w="487211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</a:t>
                      </a:r>
                      <a:endParaRPr lang="en-US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x,y-1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76200" y="3962400"/>
          <a:ext cx="3269251" cy="1924845"/>
        </p:xfrm>
        <a:graphic>
          <a:graphicData uri="http://schemas.openxmlformats.org/drawingml/2006/table">
            <a:tbl>
              <a:tblPr/>
              <a:tblGrid>
                <a:gridCol w="416598"/>
                <a:gridCol w="416598"/>
                <a:gridCol w="487211"/>
                <a:gridCol w="487211"/>
                <a:gridCol w="487211"/>
                <a:gridCol w="487211"/>
                <a:gridCol w="487211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6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/>
      <p:bldP spid="8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+mj-lt"/>
                  </a:rPr>
                  <a:t>Improving the Embedding Capacity and Data Security of Distortion Based Scheme</a:t>
                </a:r>
                <a:endParaRPr lang="en-US" sz="30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4A6-EC43-4CAC-9294-994F27FB25C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4953000" y="1676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76200" y="1808955"/>
          <a:ext cx="3269251" cy="1924845"/>
        </p:xfrm>
        <a:graphic>
          <a:graphicData uri="http://schemas.openxmlformats.org/drawingml/2006/table">
            <a:tbl>
              <a:tblPr/>
              <a:tblGrid>
                <a:gridCol w="416598"/>
                <a:gridCol w="416598"/>
                <a:gridCol w="487211"/>
                <a:gridCol w="487211"/>
                <a:gridCol w="487211"/>
                <a:gridCol w="487211"/>
                <a:gridCol w="487211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</a:t>
                      </a:r>
                      <a:endParaRPr lang="en-US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x,y-1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600" b="1" i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76200" y="3962400"/>
          <a:ext cx="3269251" cy="1924845"/>
        </p:xfrm>
        <a:graphic>
          <a:graphicData uri="http://schemas.openxmlformats.org/drawingml/2006/table">
            <a:tbl>
              <a:tblPr/>
              <a:tblGrid>
                <a:gridCol w="416598"/>
                <a:gridCol w="416598"/>
                <a:gridCol w="487211"/>
                <a:gridCol w="487211"/>
                <a:gridCol w="487211"/>
                <a:gridCol w="487211"/>
                <a:gridCol w="487211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x,1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….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600" b="1" i="1" baseline="-25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Up Arrow 59"/>
          <p:cNvSpPr/>
          <p:nvPr/>
        </p:nvSpPr>
        <p:spPr>
          <a:xfrm>
            <a:off x="1066800" y="5867400"/>
            <a:ext cx="1600200" cy="609600"/>
          </a:xfrm>
          <a:prstGeom prst="up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 Secret</a:t>
            </a:r>
            <a:endParaRPr lang="en-US" dirty="0"/>
          </a:p>
        </p:txBody>
      </p:sp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7010400" y="1219200"/>
            <a:ext cx="21336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If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≥ 6 then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Else if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≥ 4 but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&lt;6 then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Else if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≥ 2 but d&lt;4 then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Else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657600" y="4188023"/>
          <a:ext cx="3269250" cy="384969"/>
        </p:xfrm>
        <a:graphic>
          <a:graphicData uri="http://schemas.openxmlformats.org/drawingml/2006/table">
            <a:tbl>
              <a:tblPr/>
              <a:tblGrid>
                <a:gridCol w="362565"/>
                <a:gridCol w="362565"/>
                <a:gridCol w="424020"/>
                <a:gridCol w="424020"/>
                <a:gridCol w="424020"/>
                <a:gridCol w="424020"/>
                <a:gridCol w="424020"/>
                <a:gridCol w="424020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81400" y="1219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1400" dirty="0" smtClean="0"/>
              <a:t> Measure the average value </a:t>
            </a:r>
            <a:r>
              <a:rPr lang="en-US" sz="1400" i="1" dirty="0" smtClean="0"/>
              <a:t>d</a:t>
            </a:r>
            <a:r>
              <a:rPr lang="en-US" sz="1400" dirty="0" smtClean="0"/>
              <a:t> of lastly accessed </a:t>
            </a:r>
            <a:r>
              <a:rPr lang="en-US" sz="1400" i="1" dirty="0" smtClean="0"/>
              <a:t>t</a:t>
            </a:r>
            <a:r>
              <a:rPr lang="en-US" sz="1400" dirty="0" smtClean="0"/>
              <a:t> number of pixels in </a:t>
            </a:r>
            <a:r>
              <a:rPr lang="en-US" sz="1400" i="1" dirty="0" smtClean="0"/>
              <a:t>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657600" y="4873823"/>
          <a:ext cx="3269250" cy="384969"/>
        </p:xfrm>
        <a:graphic>
          <a:graphicData uri="http://schemas.openxmlformats.org/drawingml/2006/table">
            <a:tbl>
              <a:tblPr/>
              <a:tblGrid>
                <a:gridCol w="362565"/>
                <a:gridCol w="362565"/>
                <a:gridCol w="424020"/>
                <a:gridCol w="424020"/>
                <a:gridCol w="424020"/>
                <a:gridCol w="424020"/>
                <a:gridCol w="424020"/>
                <a:gridCol w="424020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3581400" y="5788223"/>
          <a:ext cx="3269250" cy="384969"/>
        </p:xfrm>
        <a:graphic>
          <a:graphicData uri="http://schemas.openxmlformats.org/drawingml/2006/table">
            <a:tbl>
              <a:tblPr/>
              <a:tblGrid>
                <a:gridCol w="362565"/>
                <a:gridCol w="362565"/>
                <a:gridCol w="424020"/>
                <a:gridCol w="424020"/>
                <a:gridCol w="424020"/>
                <a:gridCol w="424020"/>
                <a:gridCol w="424020"/>
                <a:gridCol w="424020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3657600" y="2587823"/>
          <a:ext cx="3269250" cy="384969"/>
        </p:xfrm>
        <a:graphic>
          <a:graphicData uri="http://schemas.openxmlformats.org/drawingml/2006/table">
            <a:tbl>
              <a:tblPr/>
              <a:tblGrid>
                <a:gridCol w="362565"/>
                <a:gridCol w="362565"/>
                <a:gridCol w="424020"/>
                <a:gridCol w="424020"/>
                <a:gridCol w="424020"/>
                <a:gridCol w="424020"/>
                <a:gridCol w="424020"/>
                <a:gridCol w="424020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886200" y="2968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Binaries of a contents of </a:t>
            </a:r>
            <a:r>
              <a:rPr lang="en-US" sz="1400" i="1" dirty="0" smtClean="0"/>
              <a:t>D</a:t>
            </a:r>
            <a:endParaRPr lang="en-US" sz="1400" i="1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3657600" y="3349823"/>
          <a:ext cx="3269250" cy="384969"/>
        </p:xfrm>
        <a:graphic>
          <a:graphicData uri="http://schemas.openxmlformats.org/drawingml/2006/table">
            <a:tbl>
              <a:tblPr/>
              <a:tblGrid>
                <a:gridCol w="362565"/>
                <a:gridCol w="362565"/>
                <a:gridCol w="424020"/>
                <a:gridCol w="424020"/>
                <a:gridCol w="424020"/>
                <a:gridCol w="424020"/>
                <a:gridCol w="424020"/>
                <a:gridCol w="424020"/>
              </a:tblGrid>
              <a:tr h="3849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886200" y="3730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bit when </a:t>
            </a:r>
            <a:r>
              <a:rPr lang="en-US" sz="1400" i="1" dirty="0" smtClean="0"/>
              <a:t>n</a:t>
            </a:r>
            <a:r>
              <a:rPr lang="en-US" sz="1400" dirty="0" smtClean="0"/>
              <a:t>=1</a:t>
            </a:r>
            <a:endParaRPr lang="en-US" sz="14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3962400" y="45690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bits when </a:t>
            </a:r>
            <a:r>
              <a:rPr lang="en-US" sz="1400" i="1" dirty="0" smtClean="0"/>
              <a:t>n</a:t>
            </a:r>
            <a:r>
              <a:rPr lang="en-US" sz="1400" dirty="0" smtClean="0"/>
              <a:t>=2</a:t>
            </a:r>
            <a:endParaRPr lang="en-US" sz="14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3962400" y="53310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bits when </a:t>
            </a:r>
            <a:r>
              <a:rPr lang="en-US" sz="1400" i="1" dirty="0" smtClean="0"/>
              <a:t>n</a:t>
            </a:r>
            <a:r>
              <a:rPr lang="en-US" sz="1400" dirty="0" smtClean="0"/>
              <a:t>=4</a:t>
            </a:r>
            <a:endParaRPr lang="en-US" sz="14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3962400" y="62454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bits when </a:t>
            </a:r>
            <a:r>
              <a:rPr lang="en-US" sz="1400" i="1" dirty="0" smtClean="0"/>
              <a:t>n</a:t>
            </a:r>
            <a:r>
              <a:rPr lang="en-US" sz="1400" dirty="0" smtClean="0"/>
              <a:t>=8</a:t>
            </a:r>
            <a:endParaRPr lang="en-US" sz="1400" i="1" dirty="0"/>
          </a:p>
        </p:txBody>
      </p:sp>
      <p:sp>
        <p:nvSpPr>
          <p:cNvPr id="26" name="Chevron 25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8</a:t>
            </a:r>
          </a:p>
        </p:txBody>
      </p:sp>
      <p:cxnSp>
        <p:nvCxnSpPr>
          <p:cNvPr id="28" name="Straight Arrow Connector 27"/>
          <p:cNvCxnSpPr>
            <a:endCxn id="64" idx="1"/>
          </p:cNvCxnSpPr>
          <p:nvPr/>
        </p:nvCxnSpPr>
        <p:spPr>
          <a:xfrm flipV="1">
            <a:off x="2971800" y="3122712"/>
            <a:ext cx="914400" cy="839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59651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14605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+mj-lt"/>
                  </a:rPr>
                  <a:t>Improving the Embedding Capacity and Data Security of Distortion Based Scheme</a:t>
                </a:r>
                <a:endParaRPr lang="en-US" sz="30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pic>
            <p:nvPicPr>
              <p:cNvPr id="14606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8" name="Chevron 17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Proposed Work 8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4A6-EC43-4CAC-9294-994F27FB25C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080000" y="1295400"/>
          <a:ext cx="3149599" cy="2341880"/>
        </p:xfrm>
        <a:graphic>
          <a:graphicData uri="http://schemas.openxmlformats.org/drawingml/2006/table">
            <a:tbl>
              <a:tblPr/>
              <a:tblGrid>
                <a:gridCol w="403970"/>
                <a:gridCol w="403970"/>
                <a:gridCol w="403970"/>
                <a:gridCol w="403970"/>
                <a:gridCol w="376583"/>
                <a:gridCol w="403970"/>
                <a:gridCol w="376583"/>
                <a:gridCol w="376583"/>
              </a:tblGrid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1,1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1,1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200" baseline="-25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1,2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200" baseline="-25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1,y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1,y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2,1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200" baseline="-25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2,1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2,2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2,y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200" baseline="-25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2,y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200" baseline="-25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x,1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x,1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C</a:t>
                      </a:r>
                      <a:r>
                        <a:rPr lang="en-US" sz="1200" baseline="-25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Vrinda"/>
                        </a:rPr>
                        <a:t>x,y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52400" y="1447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Shuffle the pixels of C and D to make the stego image dimensionally dissimilar.</a:t>
            </a:r>
            <a:endParaRPr lang="en-US" dirty="0"/>
          </a:p>
        </p:txBody>
      </p:sp>
      <p:pic>
        <p:nvPicPr>
          <p:cNvPr id="1061889" name="Picture 0" descr="CapacityComparison.tif"/>
          <p:cNvPicPr>
            <a:picLocks noChangeAspect="1" noChangeArrowheads="1"/>
          </p:cNvPicPr>
          <p:nvPr/>
        </p:nvPicPr>
        <p:blipFill>
          <a:blip r:embed="rId4" cstate="print"/>
          <a:srcRect l="8517" r="8006"/>
          <a:stretch>
            <a:fillRect/>
          </a:stretch>
        </p:blipFill>
        <p:spPr bwMode="auto">
          <a:xfrm>
            <a:off x="0" y="3657600"/>
            <a:ext cx="4724400" cy="24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890" name="Picture 12" descr="PSNROnly4Embed_BW.tif"/>
          <p:cNvPicPr>
            <a:picLocks noChangeAspect="1" noChangeArrowheads="1"/>
          </p:cNvPicPr>
          <p:nvPr/>
        </p:nvPicPr>
        <p:blipFill>
          <a:blip r:embed="rId5" cstate="print"/>
          <a:srcRect l="5598" r="7822"/>
          <a:stretch>
            <a:fillRect/>
          </a:stretch>
        </p:blipFill>
        <p:spPr bwMode="auto">
          <a:xfrm>
            <a:off x="4783015" y="3657600"/>
            <a:ext cx="4208585" cy="23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04800" y="31666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Results:</a:t>
            </a:r>
            <a:endParaRPr lang="en-US" dirty="0"/>
          </a:p>
        </p:txBody>
      </p:sp>
    </p:spTree>
  </p:cSld>
  <p:clrMapOvr>
    <a:masterClrMapping/>
  </p:clrMapOvr>
  <p:transition advTm="93086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Conclusion</a:t>
                </a:r>
                <a:endParaRPr lang="en-US" sz="3200" b="1" dirty="0"/>
              </a:p>
            </p:txBody>
          </p:sp>
          <p:pic>
            <p:nvPicPr>
              <p:cNvPr id="6861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Last words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68613" name="TextBox 18"/>
          <p:cNvSpPr txBox="1">
            <a:spLocks noChangeArrowheads="1"/>
          </p:cNvSpPr>
          <p:nvPr/>
        </p:nvSpPr>
        <p:spPr bwMode="auto">
          <a:xfrm>
            <a:off x="685800" y="12192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Our contributions are on-</a:t>
            </a:r>
            <a:endParaRPr lang="en-US" sz="24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6EE46-978C-4A5F-B178-07DC93D2953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Embedding capacity</a:t>
            </a:r>
            <a:r>
              <a:rPr lang="en-US" sz="2000" dirty="0" smtClean="0"/>
              <a:t> improvement: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Maintaining image quality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Purposely destroying image quality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27432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Embedding capacity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stego image quality</a:t>
            </a:r>
            <a:r>
              <a:rPr lang="en-US" sz="2000" dirty="0" smtClean="0"/>
              <a:t> improvement: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Single layer data embedment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Multi layer data embedment	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733800"/>
            <a:ext cx="533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Embeddable error quantity</a:t>
            </a:r>
            <a:r>
              <a:rPr lang="en-US" sz="2000" dirty="0" smtClean="0"/>
              <a:t> improvement: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Applying multi predictors	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Applying LBP and LTP codes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" y="6550223"/>
            <a:ext cx="8458200" cy="338554"/>
            <a:chOff x="1447800" y="152400"/>
            <a:chExt cx="8458200" cy="338554"/>
          </a:xfrm>
        </p:grpSpPr>
        <p:sp>
          <p:nvSpPr>
            <p:cNvPr id="21" name="TextBox 20"/>
            <p:cNvSpPr txBox="1"/>
            <p:nvPr/>
          </p:nvSpPr>
          <p:spPr>
            <a:xfrm>
              <a:off x="144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Overview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1524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Literature Review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Contributions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6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Proposals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10600" y="152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Conclusion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7549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Conclusion</a:t>
                </a:r>
                <a:endParaRPr lang="en-US" sz="3200" b="1" dirty="0"/>
              </a:p>
            </p:txBody>
          </p:sp>
          <p:pic>
            <p:nvPicPr>
              <p:cNvPr id="6861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Last words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68613" name="TextBox 18"/>
          <p:cNvSpPr txBox="1">
            <a:spLocks noChangeArrowheads="1"/>
          </p:cNvSpPr>
          <p:nvPr/>
        </p:nvSpPr>
        <p:spPr bwMode="auto">
          <a:xfrm>
            <a:off x="304800" y="12192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Remaining Tasks-</a:t>
            </a:r>
            <a:endParaRPr lang="en-US" sz="24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6EE46-978C-4A5F-B178-07DC93D2953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75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 One article is written on the presented 8</a:t>
            </a:r>
            <a:r>
              <a:rPr lang="en-US" baseline="30000" dirty="0" smtClean="0"/>
              <a:t>th</a:t>
            </a:r>
            <a:r>
              <a:rPr lang="en-US" dirty="0" smtClean="0"/>
              <a:t> proposal. That will be submitted to a journal.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/>
              <a:t> Another article will be written on LBP and LTP based schemes, that is presented in the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proposal, owing to be submitted in an IEEE/Elsevier journal.	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>
            <a:off x="381000" y="6550223"/>
            <a:ext cx="8458200" cy="338554"/>
            <a:chOff x="1447800" y="152400"/>
            <a:chExt cx="8458200" cy="338554"/>
          </a:xfrm>
        </p:grpSpPr>
        <p:sp>
          <p:nvSpPr>
            <p:cNvPr id="21" name="TextBox 20"/>
            <p:cNvSpPr txBox="1"/>
            <p:nvPr/>
          </p:nvSpPr>
          <p:spPr>
            <a:xfrm>
              <a:off x="144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Overview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1524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Literature Review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78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Contributions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600" y="152400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Proposals     |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10600" y="152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Conclusion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81000" y="36576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Future Works-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4191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Demolishing the necessity of side information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To apply LTP codes in multi layer approach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To embed bits in a block by modifying a single pixel only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 To apply steganography in authenticating smartcard users and to operate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various control devices.</a:t>
            </a:r>
          </a:p>
        </p:txBody>
      </p:sp>
    </p:spTree>
  </p:cSld>
  <p:clrMapOvr>
    <a:masterClrMapping/>
  </p:clrMapOvr>
  <p:transition advTm="78765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References</a:t>
                </a:r>
                <a:endParaRPr lang="en-US" sz="3200" b="1" dirty="0"/>
              </a:p>
            </p:txBody>
          </p:sp>
          <p:pic>
            <p:nvPicPr>
              <p:cNvPr id="6861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Ref.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68613" name="TextBox 18"/>
          <p:cNvSpPr txBox="1">
            <a:spLocks noChangeArrowheads="1"/>
          </p:cNvSpPr>
          <p:nvPr/>
        </p:nvSpPr>
        <p:spPr bwMode="auto">
          <a:xfrm>
            <a:off x="304800" y="1214021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[1] Hong, Wien, (2012), "Adaptive reversible data hiding method based on error energy control and histogram shifting.",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Optics Communications,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285.2, 101-108.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[2] Leung, Hon Yin, et al., (2013), "Adaptive reversible data hiding based on block median preservation and modification of prediction errors.",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Systems and Software,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86.8, 2204-2219.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SimYing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Koksheik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Wong, and Kiyoshi Tanaka., (2014), A Scalable Reversible Data Embedding Method with progressive quality degradation functionality.,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Signal Processing: Image Communication,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29 (1), 135-149.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[4]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Bo, et al., (2013), "Reversible data hiding based on PDE predictor.",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Systems and Software,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86.10, 2700-2709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[5] Yang, Wei-Jen, et al, (2013), "Efficient reversible data hiding algorithm based on gradient-based edge direction prediction.",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Systems and Software,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86.2, 567-580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[6] Ma,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Xiaoxiao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et al., (2015), "High-fidelity reversible data hiding scheme based on multi-predictor sorting and selecting mechanism.",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Visual Communication and Image Representation,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28, 71-82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[7] Kamal, A. H. M., and M.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Mahfuzul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Islam, (2014), "Facilitating and securing offline e-medicine service through image steganography.",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Healthcare Technology Letters,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1.2, 74-79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[8] Hong, Wien, and Tung-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Shou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Chen, "A local variance-controlled reversible data hiding method using prediction and histogram-shifting.",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Systems and Software,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vol. 83, no. 12, pp. 2653-2663, 2010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[9] Tai, Wei-Liang,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-Ming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Yeh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and Chin-Chen Chang, "Reversible data hiding based on histogram modification of pixel differences.",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Circuits and Systems for Video Technology, IEEE Transactions on,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vol. 19, no. 6, pp. 906-910, 2009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[10] Kamal A H M, Islam M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“Capacity Improvement of Reversible Data Hiding Scheme through Better Prediction and Double Cycle Embedding Process”,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Proc. of IEEE </a:t>
            </a:r>
            <a:r>
              <a:rPr lang="en-US" sz="105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 Conference on Advance Networks and Telecommunication Systems,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2015, pp 7-12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[11] Kamal A H M, Islam M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“Enhancing the Embedding Payload by Handling the Affair of Association and Mapping of Block Pixels through Prediction Errors Histogram”,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Proc. of </a:t>
            </a:r>
            <a:r>
              <a:rPr lang="en-US" sz="105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 Conference on Networks Systems and Security,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January, 2016.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[12] Chen,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Xianyi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et al., "Reversible watermarking method based on asymmetric-histogram shifting of prediction errors.",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Systems and Software,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vol. 86, no. 10, pp. 2620-2626, 2013</a:t>
            </a:r>
          </a:p>
          <a:p>
            <a:pPr lvl="0"/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[13] Lu,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Yuh-Yih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and Hsiang-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Cheh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Huang, "Adaptive reversible data hiding with pyramidal structure.",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Vietnam Journal of Computer Science, pp.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1-13, 2014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[14] Liao,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Changwen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., "Reversible Data Hiding in Encrypted Images Based on Absolute Mean Difference of Multiple Neighboring Pixels.",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Visual Communication and Image Representation,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vol. 28, pp. 21-27, 2015.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[15] Zhang,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Xinpeng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et al., "Efficient reversible data hiding in encrypted images.",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Visual Communication and Image Representation,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vol. 25, no. 2, pp. 322-328, 2014.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[16] Tsai,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Piyu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Yu-Chen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Hsiu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-Lien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Yeh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, "Reversible image hiding scheme using predictive coding and histogram shifting.",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Signal Processing,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vol. 89, no. 6, pp. 1129-1143, 2009</a:t>
            </a:r>
          </a:p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[17] Kamal, A. H. M., and M.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Mahfuzul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Islam, (2016), "Enhancing the robustness of visual degradation based HAM reversible data hiding ", </a:t>
            </a:r>
            <a:r>
              <a:rPr lang="en-US" sz="1050" i="1" dirty="0" smtClean="0">
                <a:latin typeface="Times New Roman" pitchFamily="18" charset="0"/>
                <a:cs typeface="Times New Roman" pitchFamily="18" charset="0"/>
              </a:rPr>
              <a:t>journal of computer science, online version</a:t>
            </a: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6EE46-978C-4A5F-B178-07DC93D2953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ransition advTm="2013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0" y="138112"/>
            <a:ext cx="9144000" cy="1155701"/>
            <a:chOff x="0" y="-13855"/>
            <a:chExt cx="9144000" cy="1238157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Acknowledgements</a:t>
                </a:r>
                <a:endParaRPr lang="en-US" sz="3200" b="1" dirty="0"/>
              </a:p>
            </p:txBody>
          </p:sp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9" name="Chevron 18"/>
          <p:cNvSpPr/>
          <p:nvPr/>
        </p:nvSpPr>
        <p:spPr>
          <a:xfrm>
            <a:off x="8153400" y="3048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Ack.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7818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22" name="Slide Number Placeholder 12"/>
          <p:cNvSpPr txBox="1">
            <a:spLocks/>
          </p:cNvSpPr>
          <p:nvPr/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6EE46-978C-4A5F-B178-07DC93D29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1858357"/>
            <a:ext cx="75438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 am grateful to :</a:t>
            </a:r>
          </a:p>
          <a:p>
            <a:pPr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000" dirty="0" smtClean="0"/>
              <a:t> Prof. Dr. Mohammad </a:t>
            </a:r>
            <a:r>
              <a:rPr lang="en-US" sz="2000" dirty="0" err="1" smtClean="0"/>
              <a:t>Mahfuzul</a:t>
            </a:r>
            <a:r>
              <a:rPr lang="en-US" sz="2000" dirty="0" smtClean="0"/>
              <a:t> Islam, Supervisor of this thesis</a:t>
            </a:r>
          </a:p>
          <a:p>
            <a:pPr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000" dirty="0" smtClean="0"/>
              <a:t> My parents</a:t>
            </a:r>
          </a:p>
          <a:p>
            <a:pPr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000" dirty="0" smtClean="0"/>
              <a:t> Wife and children</a:t>
            </a:r>
          </a:p>
          <a:p>
            <a:pPr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000" dirty="0" smtClean="0"/>
              <a:t> My teachers of CSE, BUET and </a:t>
            </a:r>
          </a:p>
          <a:p>
            <a:pPr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000" dirty="0" smtClean="0"/>
              <a:t> Department of CSE, BUET</a:t>
            </a:r>
          </a:p>
        </p:txBody>
      </p:sp>
    </p:spTree>
  </p:cSld>
  <p:clrMapOvr>
    <a:masterClrMapping/>
  </p:clrMapOvr>
  <p:transition advTm="13425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Embedding Layers in the Histogram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0" y="2292965"/>
            <a:ext cx="259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Embedding  is done into</a:t>
            </a:r>
          </a:p>
          <a:p>
            <a:endParaRPr lang="en-US" dirty="0" smtClean="0"/>
          </a:p>
          <a:p>
            <a:r>
              <a:rPr lang="en-US" sz="2000" b="1" i="1" u="sng" dirty="0" smtClean="0"/>
              <a:t>Two </a:t>
            </a:r>
          </a:p>
          <a:p>
            <a:endParaRPr lang="en-US" dirty="0" smtClean="0"/>
          </a:p>
          <a:p>
            <a:r>
              <a:rPr lang="en-US" dirty="0" smtClean="0"/>
              <a:t>Or </a:t>
            </a:r>
          </a:p>
          <a:p>
            <a:endParaRPr lang="en-US" dirty="0" smtClean="0"/>
          </a:p>
          <a:p>
            <a:r>
              <a:rPr lang="en-US" sz="2000" b="1" i="1" u="sng" dirty="0" smtClean="0"/>
              <a:t>several contents</a:t>
            </a:r>
          </a:p>
          <a:p>
            <a:endParaRPr lang="en-US" dirty="0" smtClean="0"/>
          </a:p>
          <a:p>
            <a:r>
              <a:rPr lang="en-US" dirty="0" smtClean="0"/>
              <a:t>Which are </a:t>
            </a:r>
          </a:p>
          <a:p>
            <a:endParaRPr lang="en-US" dirty="0" smtClean="0"/>
          </a:p>
          <a:p>
            <a:r>
              <a:rPr lang="en-US" sz="2000" b="1" i="1" u="sng" dirty="0" smtClean="0"/>
              <a:t>appeared most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 the histogram.</a:t>
            </a:r>
            <a:endParaRPr lang="en-US" dirty="0"/>
          </a:p>
        </p:txBody>
      </p:sp>
      <p:grpSp>
        <p:nvGrpSpPr>
          <p:cNvPr id="4" name="Group 177"/>
          <p:cNvGrpSpPr/>
          <p:nvPr/>
        </p:nvGrpSpPr>
        <p:grpSpPr>
          <a:xfrm>
            <a:off x="2487866" y="1327192"/>
            <a:ext cx="2819399" cy="2516562"/>
            <a:chOff x="2503170" y="1398195"/>
            <a:chExt cx="2678429" cy="2445559"/>
          </a:xfrm>
        </p:grpSpPr>
        <p:pic>
          <p:nvPicPr>
            <p:cNvPr id="2078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3170" y="1398195"/>
              <a:ext cx="2678429" cy="2207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5" name="TextBox 154"/>
            <p:cNvSpPr txBox="1"/>
            <p:nvPr/>
          </p:nvSpPr>
          <p:spPr>
            <a:xfrm>
              <a:off x="2743200" y="35052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Embedding  Layer 0</a:t>
              </a:r>
              <a:endParaRPr lang="en-US" dirty="0"/>
            </a:p>
          </p:txBody>
        </p:sp>
      </p:grpSp>
      <p:grpSp>
        <p:nvGrpSpPr>
          <p:cNvPr id="5" name="Group 178"/>
          <p:cNvGrpSpPr/>
          <p:nvPr/>
        </p:nvGrpSpPr>
        <p:grpSpPr>
          <a:xfrm>
            <a:off x="5688265" y="1371600"/>
            <a:ext cx="2661209" cy="2451100"/>
            <a:chOff x="5562599" y="1371600"/>
            <a:chExt cx="2661209" cy="2451100"/>
          </a:xfrm>
        </p:grpSpPr>
        <p:pic>
          <p:nvPicPr>
            <p:cNvPr id="2078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599" y="1371600"/>
              <a:ext cx="2661209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7" name="TextBox 156"/>
            <p:cNvSpPr txBox="1"/>
            <p:nvPr/>
          </p:nvSpPr>
          <p:spPr>
            <a:xfrm>
              <a:off x="5943600" y="3484146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Embedding  Layer 1</a:t>
              </a:r>
              <a:endParaRPr lang="en-US" dirty="0"/>
            </a:p>
          </p:txBody>
        </p:sp>
      </p:grpSp>
      <p:grpSp>
        <p:nvGrpSpPr>
          <p:cNvPr id="6" name="Group 192"/>
          <p:cNvGrpSpPr/>
          <p:nvPr/>
        </p:nvGrpSpPr>
        <p:grpSpPr>
          <a:xfrm>
            <a:off x="2564065" y="3962400"/>
            <a:ext cx="2786743" cy="2493208"/>
            <a:chOff x="2438399" y="3962400"/>
            <a:chExt cx="2786743" cy="2493208"/>
          </a:xfrm>
        </p:grpSpPr>
        <p:pic>
          <p:nvPicPr>
            <p:cNvPr id="2078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399" y="3962400"/>
              <a:ext cx="278674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6" name="TextBox 175"/>
            <p:cNvSpPr txBox="1"/>
            <p:nvPr/>
          </p:nvSpPr>
          <p:spPr>
            <a:xfrm>
              <a:off x="2743200" y="6117054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Embedding  Layer 2</a:t>
              </a:r>
              <a:endParaRPr lang="en-US" dirty="0"/>
            </a:p>
          </p:txBody>
        </p:sp>
      </p:grpSp>
      <p:grpSp>
        <p:nvGrpSpPr>
          <p:cNvPr id="7" name="Group 206"/>
          <p:cNvGrpSpPr/>
          <p:nvPr/>
        </p:nvGrpSpPr>
        <p:grpSpPr>
          <a:xfrm>
            <a:off x="5744461" y="3962400"/>
            <a:ext cx="2789939" cy="2472154"/>
            <a:chOff x="5618795" y="3962400"/>
            <a:chExt cx="2789939" cy="2472154"/>
          </a:xfrm>
        </p:grpSpPr>
        <p:pic>
          <p:nvPicPr>
            <p:cNvPr id="2078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18795" y="3962400"/>
              <a:ext cx="2789939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7" name="TextBox 176"/>
            <p:cNvSpPr txBox="1"/>
            <p:nvPr/>
          </p:nvSpPr>
          <p:spPr>
            <a:xfrm>
              <a:off x="5943600" y="60960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Embedding  Layer 3</a:t>
              </a:r>
              <a:endParaRPr lang="en-US" dirty="0"/>
            </a:p>
          </p:txBody>
        </p:sp>
      </p:grpSp>
      <p:sp>
        <p:nvSpPr>
          <p:cNvPr id="211" name="L-Shape 210"/>
          <p:cNvSpPr/>
          <p:nvPr/>
        </p:nvSpPr>
        <p:spPr>
          <a:xfrm flipH="1">
            <a:off x="2564066" y="1295400"/>
            <a:ext cx="5943600" cy="5105400"/>
          </a:xfrm>
          <a:prstGeom prst="corner">
            <a:avLst>
              <a:gd name="adj1" fmla="val 50000"/>
              <a:gd name="adj2" fmla="val 55970"/>
            </a:avLst>
          </a:prstGeom>
          <a:solidFill>
            <a:srgbClr val="7030A0">
              <a:alpha val="5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1676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happening?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09600" y="2667000"/>
            <a:ext cx="1905000" cy="304800"/>
          </a:xfrm>
          <a:prstGeom prst="straightConnector1">
            <a:avLst/>
          </a:prstGeom>
          <a:ln w="2222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7400" y="4038600"/>
            <a:ext cx="533400" cy="381000"/>
          </a:xfrm>
          <a:prstGeom prst="straightConnector1">
            <a:avLst/>
          </a:prstGeom>
          <a:ln w="22225">
            <a:solidFill>
              <a:srgbClr val="CC00CC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685800" y="1981200"/>
            <a:ext cx="228600" cy="30480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14600" y="1333500"/>
            <a:ext cx="3048000" cy="243840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4882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38112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Acknowledgements</a:t>
                </a:r>
                <a:endParaRPr lang="en-US" sz="3200" b="1" dirty="0"/>
              </a:p>
            </p:txBody>
          </p:sp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9" name="Chevron 18"/>
          <p:cNvSpPr/>
          <p:nvPr/>
        </p:nvSpPr>
        <p:spPr>
          <a:xfrm>
            <a:off x="8153400" y="3048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Ack.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7818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22" name="Slide Number Placeholder 12"/>
          <p:cNvSpPr txBox="1">
            <a:spLocks/>
          </p:cNvSpPr>
          <p:nvPr/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6EE46-978C-4A5F-B178-07DC93D29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1752600"/>
            <a:ext cx="7315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 The </a:t>
            </a:r>
            <a:r>
              <a:rPr lang="en-US" sz="2000" dirty="0" smtClean="0"/>
              <a:t>research is supported by the </a:t>
            </a:r>
            <a:r>
              <a:rPr lang="en-US" sz="2000" dirty="0" smtClean="0">
                <a:solidFill>
                  <a:srgbClr val="0707B9"/>
                </a:solidFill>
              </a:rPr>
              <a:t>Fellowship of ICT division</a:t>
            </a:r>
            <a:r>
              <a:rPr lang="en-US" sz="2000" dirty="0" smtClean="0"/>
              <a:t>,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the Ministry of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Post, Telecommunication and Information Technology,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the Government of Bangladesh</a:t>
            </a:r>
            <a:r>
              <a:rPr lang="en-US" sz="2000" dirty="0" smtClean="0"/>
              <a:t>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en-US" sz="2000" dirty="0" smtClean="0"/>
          </a:p>
          <a:p>
            <a:pPr algn="ctr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 I am grateful to my working university, </a:t>
            </a:r>
            <a:r>
              <a:rPr lang="en-US" sz="2000" dirty="0" err="1" smtClean="0"/>
              <a:t>Jatiya</a:t>
            </a:r>
            <a:r>
              <a:rPr lang="en-US" sz="2000" dirty="0" smtClean="0"/>
              <a:t> </a:t>
            </a:r>
            <a:r>
              <a:rPr lang="en-US" sz="2000" dirty="0" err="1" smtClean="0"/>
              <a:t>Kabi</a:t>
            </a:r>
            <a:r>
              <a:rPr lang="en-US" sz="2000" dirty="0" smtClean="0"/>
              <a:t> </a:t>
            </a:r>
            <a:r>
              <a:rPr lang="en-US" sz="2000" dirty="0" err="1" smtClean="0"/>
              <a:t>Kazi</a:t>
            </a:r>
            <a:r>
              <a:rPr lang="en-US" sz="2000" dirty="0" smtClean="0"/>
              <a:t> </a:t>
            </a:r>
            <a:r>
              <a:rPr lang="en-US" sz="2000" dirty="0" err="1" smtClean="0"/>
              <a:t>Nazrul</a:t>
            </a:r>
            <a:r>
              <a:rPr lang="en-US" sz="2000" dirty="0" smtClean="0"/>
              <a:t> Islam University, for granting me a study leave.</a:t>
            </a:r>
            <a:endParaRPr lang="en-US" sz="2000" dirty="0" smtClean="0"/>
          </a:p>
        </p:txBody>
      </p:sp>
    </p:spTree>
  </p:cSld>
  <p:clrMapOvr>
    <a:masterClrMapping/>
  </p:clrMapOvr>
  <p:transition advTm="21465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68615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smtClean="0"/>
                  <a:t>The End</a:t>
                </a:r>
                <a:endParaRPr lang="en-US" sz="2800" b="1" dirty="0"/>
              </a:p>
            </p:txBody>
          </p:sp>
          <p:pic>
            <p:nvPicPr>
              <p:cNvPr id="6861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End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68613" name="TextBox 18"/>
          <p:cNvSpPr txBox="1">
            <a:spLocks noChangeArrowheads="1"/>
          </p:cNvSpPr>
          <p:nvPr/>
        </p:nvSpPr>
        <p:spPr bwMode="auto">
          <a:xfrm>
            <a:off x="2667000" y="25908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Thanks</a:t>
            </a:r>
            <a:r>
              <a:rPr lang="en-US" sz="2400" b="1" dirty="0" smtClean="0"/>
              <a:t>.</a:t>
            </a:r>
          </a:p>
          <a:p>
            <a:pPr algn="ctr"/>
            <a:r>
              <a:rPr lang="en-US" sz="2400" b="1" dirty="0" smtClean="0"/>
              <a:t> </a:t>
            </a:r>
            <a:endParaRPr lang="en-US" sz="2400" b="1" dirty="0"/>
          </a:p>
          <a:p>
            <a:pPr algn="ctr"/>
            <a:r>
              <a:rPr lang="en-US" sz="2400" b="1" dirty="0"/>
              <a:t>Any question?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6EE46-978C-4A5F-B178-07DC93D29530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ransition advTm="552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8"/>
            <a:ext cx="9144000" cy="1155701"/>
            <a:chOff x="0" y="-13855"/>
            <a:chExt cx="9144000" cy="1238157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5"/>
              <a:ext cx="7924800" cy="1233055"/>
              <a:chOff x="0" y="-13855"/>
              <a:chExt cx="7924800" cy="959043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Reversible Embedding Process in the Error Histogram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13855"/>
                <a:ext cx="1066800" cy="959043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76400" y="2727960"/>
            <a:ext cx="182880" cy="1234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1000" y="39624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905000" y="2438400"/>
            <a:ext cx="182880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2"/>
          <p:cNvGrpSpPr/>
          <p:nvPr/>
        </p:nvGrpSpPr>
        <p:grpSpPr>
          <a:xfrm>
            <a:off x="762000" y="2982404"/>
            <a:ext cx="868680" cy="978408"/>
            <a:chOff x="533400" y="4965192"/>
            <a:chExt cx="868680" cy="978408"/>
          </a:xfrm>
        </p:grpSpPr>
        <p:sp>
          <p:nvSpPr>
            <p:cNvPr id="54" name="Rectangle 53"/>
            <p:cNvSpPr/>
            <p:nvPr/>
          </p:nvSpPr>
          <p:spPr>
            <a:xfrm>
              <a:off x="1219200" y="4965192"/>
              <a:ext cx="182880" cy="978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5330952"/>
              <a:ext cx="182880" cy="61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6140" y="5605272"/>
              <a:ext cx="182880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3400" y="5843016"/>
              <a:ext cx="182880" cy="100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2137116" y="2799524"/>
            <a:ext cx="1139484" cy="1161288"/>
            <a:chOff x="1908516" y="4782312"/>
            <a:chExt cx="1139484" cy="1161288"/>
          </a:xfrm>
        </p:grpSpPr>
        <p:sp>
          <p:nvSpPr>
            <p:cNvPr id="61" name="Rectangle 60"/>
            <p:cNvSpPr/>
            <p:nvPr/>
          </p:nvSpPr>
          <p:spPr>
            <a:xfrm>
              <a:off x="1908516" y="4782312"/>
              <a:ext cx="182880" cy="1161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45324" y="5001768"/>
              <a:ext cx="182880" cy="941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93852" y="5257800"/>
              <a:ext cx="18288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36520" y="5513832"/>
              <a:ext cx="182880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65120" y="5788152"/>
              <a:ext cx="18288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1371600" y="4006334"/>
            <a:ext cx="1143000" cy="184666"/>
            <a:chOff x="1143000" y="6019800"/>
            <a:chExt cx="1143000" cy="184666"/>
          </a:xfrm>
        </p:grpSpPr>
        <p:sp>
          <p:nvSpPr>
            <p:cNvPr id="67" name="TextBox 66"/>
            <p:cNvSpPr txBox="1"/>
            <p:nvPr/>
          </p:nvSpPr>
          <p:spPr>
            <a:xfrm>
              <a:off x="1710396" y="601980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33136" y="601980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43000" y="60198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47800" y="6019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-1</a:t>
              </a:r>
              <a:endParaRPr lang="en-US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57400" y="60198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</p:grpSp>
      <p:sp>
        <p:nvSpPr>
          <p:cNvPr id="83" name="Left Brace 82"/>
          <p:cNvSpPr/>
          <p:nvPr/>
        </p:nvSpPr>
        <p:spPr>
          <a:xfrm rot="5400000">
            <a:off x="1924050" y="3562351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Brace 83"/>
          <p:cNvSpPr/>
          <p:nvPr/>
        </p:nvSpPr>
        <p:spPr>
          <a:xfrm rot="5400000">
            <a:off x="1466850" y="3562351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28600" y="49192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Prediction errors histogram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28600" y="5266492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Shift non-embeddable errors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28600" y="56050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Embed each bit </a:t>
            </a:r>
            <a:r>
              <a:rPr lang="en-US" i="1" dirty="0" smtClean="0"/>
              <a:t>b</a:t>
            </a:r>
            <a:r>
              <a:rPr lang="en-US" dirty="0" smtClean="0"/>
              <a:t> shifting errors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10000" y="39624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6553200" y="2438400"/>
            <a:ext cx="182880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096000" y="2982135"/>
            <a:ext cx="182880" cy="9784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5913120" y="3349752"/>
            <a:ext cx="182880" cy="612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grpSp>
        <p:nvGrpSpPr>
          <p:cNvPr id="7" name="Group 108"/>
          <p:cNvGrpSpPr/>
          <p:nvPr/>
        </p:nvGrpSpPr>
        <p:grpSpPr>
          <a:xfrm>
            <a:off x="5455920" y="3624072"/>
            <a:ext cx="405620" cy="338328"/>
            <a:chOff x="1981200" y="3628537"/>
            <a:chExt cx="405620" cy="338328"/>
          </a:xfrm>
        </p:grpSpPr>
        <p:sp>
          <p:nvSpPr>
            <p:cNvPr id="110" name="Rectangle 109"/>
            <p:cNvSpPr/>
            <p:nvPr/>
          </p:nvSpPr>
          <p:spPr>
            <a:xfrm>
              <a:off x="2203940" y="3628537"/>
              <a:ext cx="182880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981200" y="3866281"/>
              <a:ext cx="182880" cy="100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6785316" y="2799255"/>
            <a:ext cx="182880" cy="11612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7022124" y="3020568"/>
            <a:ext cx="182880" cy="941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7270652" y="3274743"/>
            <a:ext cx="18288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8" name="Group 114"/>
          <p:cNvGrpSpPr/>
          <p:nvPr/>
        </p:nvGrpSpPr>
        <p:grpSpPr>
          <a:xfrm>
            <a:off x="7513320" y="3532632"/>
            <a:ext cx="411480" cy="429768"/>
            <a:chOff x="4084320" y="3537097"/>
            <a:chExt cx="411480" cy="429768"/>
          </a:xfrm>
        </p:grpSpPr>
        <p:sp>
          <p:nvSpPr>
            <p:cNvPr id="116" name="Rectangle 115"/>
            <p:cNvSpPr/>
            <p:nvPr/>
          </p:nvSpPr>
          <p:spPr>
            <a:xfrm>
              <a:off x="4084320" y="3537097"/>
              <a:ext cx="182880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312920" y="3811417"/>
              <a:ext cx="18288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6324600" y="2726103"/>
            <a:ext cx="182880" cy="12344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grpSp>
        <p:nvGrpSpPr>
          <p:cNvPr id="9" name="Group 151"/>
          <p:cNvGrpSpPr/>
          <p:nvPr/>
        </p:nvGrpSpPr>
        <p:grpSpPr>
          <a:xfrm>
            <a:off x="4431267" y="3962400"/>
            <a:ext cx="4560333" cy="794266"/>
            <a:chOff x="3124200" y="5344180"/>
            <a:chExt cx="4560333" cy="794266"/>
          </a:xfrm>
        </p:grpSpPr>
        <p:sp>
          <p:nvSpPr>
            <p:cNvPr id="119" name="TextBox 118"/>
            <p:cNvSpPr txBox="1"/>
            <p:nvPr/>
          </p:nvSpPr>
          <p:spPr>
            <a:xfrm>
              <a:off x="5257800" y="5376446"/>
              <a:ext cx="914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547360" y="5376446"/>
              <a:ext cx="914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04560" y="5376446"/>
              <a:ext cx="914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L</a:t>
              </a:r>
              <a:endParaRPr lang="en-US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15000" y="534418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6134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L+1</a:t>
              </a:r>
              <a:endParaRPr 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029200" y="5376446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-1</a:t>
              </a:r>
              <a:endParaRPr lang="en-US" sz="12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584700" y="5376446"/>
              <a:ext cx="2438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-L</a:t>
              </a:r>
              <a:endParaRPr lang="en-US" sz="12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51400" y="534418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343400" y="5376446"/>
              <a:ext cx="184666" cy="5334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-L-1</a:t>
              </a:r>
              <a:endParaRPr lang="en-US" sz="12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15200" y="5376446"/>
              <a:ext cx="184666" cy="6096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2(L+1)</a:t>
              </a:r>
              <a:endParaRPr lang="en-US" sz="12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444734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L+2</a:t>
              </a:r>
              <a:endParaRPr 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499867" y="5376446"/>
              <a:ext cx="184666" cy="685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2(L+1)+1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114802" y="5376446"/>
              <a:ext cx="184666" cy="5334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-L-2</a:t>
              </a:r>
              <a:endParaRPr lang="en-US" sz="12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429001" y="5376446"/>
              <a:ext cx="184666" cy="7620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-2(L+1)+1</a:t>
              </a:r>
              <a:endParaRPr lang="en-US" sz="12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24200" y="5376446"/>
              <a:ext cx="184666" cy="685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-2(L+1)</a:t>
              </a:r>
              <a:endParaRPr lang="en-US" sz="12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749536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L+3</a:t>
              </a:r>
              <a:endParaRPr lang="en-US" sz="12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054336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L+4</a:t>
              </a:r>
              <a:endParaRPr lang="en-US" sz="12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701534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-L-3</a:t>
              </a:r>
              <a:endParaRPr lang="en-US" sz="1200" dirty="0"/>
            </a:p>
          </p:txBody>
        </p:sp>
      </p:grpSp>
      <p:sp>
        <p:nvSpPr>
          <p:cNvPr id="137" name="Left Brace 136"/>
          <p:cNvSpPr/>
          <p:nvPr/>
        </p:nvSpPr>
        <p:spPr>
          <a:xfrm rot="5400000">
            <a:off x="8058150" y="3556028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e 137"/>
          <p:cNvSpPr/>
          <p:nvPr/>
        </p:nvSpPr>
        <p:spPr>
          <a:xfrm rot="5400000">
            <a:off x="7524750" y="3562350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eft Brace 138"/>
          <p:cNvSpPr/>
          <p:nvPr/>
        </p:nvSpPr>
        <p:spPr>
          <a:xfrm rot="5400000">
            <a:off x="7029450" y="3562350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Left Brace 139"/>
          <p:cNvSpPr/>
          <p:nvPr/>
        </p:nvSpPr>
        <p:spPr>
          <a:xfrm rot="5400000">
            <a:off x="6572250" y="3562350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Left Brace 140"/>
          <p:cNvSpPr/>
          <p:nvPr/>
        </p:nvSpPr>
        <p:spPr>
          <a:xfrm rot="5400000">
            <a:off x="5543550" y="3556027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Left Brace 141"/>
          <p:cNvSpPr/>
          <p:nvPr/>
        </p:nvSpPr>
        <p:spPr>
          <a:xfrm rot="5400000">
            <a:off x="6000751" y="3562350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 Brace 142"/>
          <p:cNvSpPr/>
          <p:nvPr/>
        </p:nvSpPr>
        <p:spPr>
          <a:xfrm rot="5400000">
            <a:off x="5048250" y="3556027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43"/>
          <p:cNvGrpSpPr/>
          <p:nvPr/>
        </p:nvGrpSpPr>
        <p:grpSpPr>
          <a:xfrm>
            <a:off x="5181600" y="4191000"/>
            <a:ext cx="3200400" cy="1151929"/>
            <a:chOff x="2819400" y="4267200"/>
            <a:chExt cx="3200400" cy="1151929"/>
          </a:xfrm>
        </p:grpSpPr>
        <p:sp>
          <p:nvSpPr>
            <p:cNvPr id="145" name="TextBox 144"/>
            <p:cNvSpPr txBox="1"/>
            <p:nvPr/>
          </p:nvSpPr>
          <p:spPr>
            <a:xfrm>
              <a:off x="2819400" y="4834354"/>
              <a:ext cx="32004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stealth"/>
              <a:tailEnd type="stealt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Embeddable errors:</a:t>
              </a:r>
            </a:p>
            <a:p>
              <a:pPr algn="ctr"/>
              <a:r>
                <a:rPr lang="en-US" dirty="0" smtClean="0"/>
                <a:t> –</a:t>
              </a:r>
              <a:r>
                <a:rPr lang="en-US" i="1" dirty="0" smtClean="0"/>
                <a:t>L</a:t>
              </a:r>
              <a:r>
                <a:rPr lang="en-US" dirty="0" smtClean="0"/>
                <a:t>, -</a:t>
              </a:r>
              <a:r>
                <a:rPr lang="en-US" i="1" dirty="0" smtClean="0"/>
                <a:t>L</a:t>
              </a:r>
              <a:r>
                <a:rPr lang="en-US" dirty="0" smtClean="0"/>
                <a:t>+1, …, -1, 0, 1, …, </a:t>
              </a:r>
              <a:r>
                <a:rPr lang="en-US" i="1" dirty="0" smtClean="0"/>
                <a:t>L</a:t>
              </a:r>
              <a:r>
                <a:rPr lang="en-US" dirty="0" smtClean="0"/>
                <a:t>-1, </a:t>
              </a:r>
              <a:r>
                <a:rPr lang="en-US" i="1" dirty="0" smtClean="0"/>
                <a:t>L</a:t>
              </a:r>
              <a:endParaRPr lang="en-US" i="1" dirty="0"/>
            </a:p>
          </p:txBody>
        </p:sp>
        <p:sp>
          <p:nvSpPr>
            <p:cNvPr id="146" name="Right Brace 145"/>
            <p:cNvSpPr/>
            <p:nvPr/>
          </p:nvSpPr>
          <p:spPr>
            <a:xfrm rot="5400000">
              <a:off x="3962400" y="3810000"/>
              <a:ext cx="685800" cy="1600200"/>
            </a:xfrm>
            <a:prstGeom prst="rightBrac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3581400" y="5257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Prediction error histogram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3581400" y="5605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Select embedding layer </a:t>
            </a:r>
            <a:r>
              <a:rPr lang="en-US" i="1" dirty="0" smtClean="0"/>
              <a:t>L</a:t>
            </a:r>
            <a:endParaRPr lang="en-US" i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3581400" y="58922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Shift non-embeddable errors by L places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6553200" y="5282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Embed each bit </a:t>
            </a:r>
            <a:r>
              <a:rPr lang="en-US" i="1" dirty="0" smtClean="0"/>
              <a:t>b</a:t>
            </a:r>
            <a:r>
              <a:rPr lang="en-US" dirty="0" smtClean="0"/>
              <a:t> shifting histogram</a:t>
            </a:r>
            <a:endParaRPr lang="en-US" dirty="0"/>
          </a:p>
        </p:txBody>
      </p:sp>
      <p:grpSp>
        <p:nvGrpSpPr>
          <p:cNvPr id="12" name="Group 172"/>
          <p:cNvGrpSpPr/>
          <p:nvPr/>
        </p:nvGrpSpPr>
        <p:grpSpPr>
          <a:xfrm>
            <a:off x="533400" y="4114800"/>
            <a:ext cx="1447800" cy="762000"/>
            <a:chOff x="6400800" y="2743200"/>
            <a:chExt cx="1447800" cy="762000"/>
          </a:xfrm>
        </p:grpSpPr>
        <p:grpSp>
          <p:nvGrpSpPr>
            <p:cNvPr id="13" name="Group 98"/>
            <p:cNvGrpSpPr/>
            <p:nvPr/>
          </p:nvGrpSpPr>
          <p:grpSpPr>
            <a:xfrm>
              <a:off x="6400800" y="2743200"/>
              <a:ext cx="1447800" cy="685800"/>
              <a:chOff x="7467600" y="5562600"/>
              <a:chExt cx="990600" cy="685800"/>
            </a:xfrm>
          </p:grpSpPr>
          <p:cxnSp>
            <p:nvCxnSpPr>
              <p:cNvPr id="100" name="Straight Arrow Connector 99"/>
              <p:cNvCxnSpPr>
                <a:endCxn id="103" idx="1"/>
              </p:cNvCxnSpPr>
              <p:nvPr/>
            </p:nvCxnSpPr>
            <p:spPr>
              <a:xfrm flipV="1">
                <a:off x="7676147" y="5731877"/>
                <a:ext cx="417095" cy="2117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7676147" y="6019800"/>
                <a:ext cx="469232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7467600" y="5816600"/>
                <a:ext cx="2606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-1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8093242" y="5562600"/>
                <a:ext cx="288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-1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8145379" y="5909846"/>
                <a:ext cx="3128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-2</a:t>
                </a:r>
                <a:endParaRPr lang="en-US" dirty="0"/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6781800" y="27432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b=0</a:t>
              </a:r>
              <a:endParaRPr lang="en-US" sz="12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781800" y="3228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b=1</a:t>
              </a:r>
              <a:endParaRPr lang="en-US" sz="1200" dirty="0"/>
            </a:p>
          </p:txBody>
        </p:sp>
      </p:grpSp>
      <p:grpSp>
        <p:nvGrpSpPr>
          <p:cNvPr id="15" name="Group 171"/>
          <p:cNvGrpSpPr/>
          <p:nvPr/>
        </p:nvGrpSpPr>
        <p:grpSpPr>
          <a:xfrm>
            <a:off x="1854193" y="4114800"/>
            <a:ext cx="1117606" cy="736600"/>
            <a:chOff x="7721593" y="2743200"/>
            <a:chExt cx="1117606" cy="736600"/>
          </a:xfrm>
        </p:grpSpPr>
        <p:grpSp>
          <p:nvGrpSpPr>
            <p:cNvPr id="16" name="Group 97"/>
            <p:cNvGrpSpPr/>
            <p:nvPr/>
          </p:nvGrpSpPr>
          <p:grpSpPr>
            <a:xfrm>
              <a:off x="7721593" y="2743200"/>
              <a:ext cx="1117606" cy="685800"/>
              <a:chOff x="7645400" y="5562600"/>
              <a:chExt cx="626950" cy="685800"/>
            </a:xfrm>
          </p:grpSpPr>
          <p:cxnSp>
            <p:nvCxnSpPr>
              <p:cNvPr id="90" name="Straight Arrow Connector 89"/>
              <p:cNvCxnSpPr>
                <a:stCxn id="95" idx="3"/>
                <a:endCxn id="96" idx="1"/>
              </p:cNvCxnSpPr>
              <p:nvPr/>
            </p:nvCxnSpPr>
            <p:spPr>
              <a:xfrm flipV="1">
                <a:off x="7802141" y="5731877"/>
                <a:ext cx="341971" cy="254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95" idx="3"/>
                <a:endCxn id="97" idx="1"/>
              </p:cNvCxnSpPr>
              <p:nvPr/>
            </p:nvCxnSpPr>
            <p:spPr>
              <a:xfrm>
                <a:off x="7802141" y="5985877"/>
                <a:ext cx="384717" cy="932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7645400" y="5816600"/>
                <a:ext cx="156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144111" y="5562600"/>
                <a:ext cx="128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186857" y="5909846"/>
                <a:ext cx="854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8089900" y="27686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b=0</a:t>
              </a:r>
              <a:endParaRPr lang="en-US" sz="12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8153400" y="320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b=1</a:t>
              </a:r>
              <a:endParaRPr lang="en-US" sz="1200" dirty="0"/>
            </a:p>
          </p:txBody>
        </p:sp>
      </p:grpSp>
      <p:grpSp>
        <p:nvGrpSpPr>
          <p:cNvPr id="17" name="Group 181"/>
          <p:cNvGrpSpPr/>
          <p:nvPr/>
        </p:nvGrpSpPr>
        <p:grpSpPr>
          <a:xfrm>
            <a:off x="4876800" y="4267200"/>
            <a:ext cx="1828800" cy="1024354"/>
            <a:chOff x="3886200" y="2176046"/>
            <a:chExt cx="1828800" cy="1024354"/>
          </a:xfrm>
        </p:grpSpPr>
        <p:grpSp>
          <p:nvGrpSpPr>
            <p:cNvPr id="18" name="Group 160"/>
            <p:cNvGrpSpPr/>
            <p:nvPr/>
          </p:nvGrpSpPr>
          <p:grpSpPr>
            <a:xfrm>
              <a:off x="3962430" y="2463800"/>
              <a:ext cx="1600167" cy="736600"/>
              <a:chOff x="7721623" y="2743200"/>
              <a:chExt cx="1600167" cy="736600"/>
            </a:xfrm>
          </p:grpSpPr>
          <p:grpSp>
            <p:nvGrpSpPr>
              <p:cNvPr id="19" name="Group 97"/>
              <p:cNvGrpSpPr/>
              <p:nvPr/>
            </p:nvGrpSpPr>
            <p:grpSpPr>
              <a:xfrm>
                <a:off x="7721623" y="2743200"/>
                <a:ext cx="1600167" cy="685800"/>
                <a:chOff x="7645400" y="5562600"/>
                <a:chExt cx="897653" cy="685800"/>
              </a:xfrm>
            </p:grpSpPr>
            <p:cxnSp>
              <p:nvCxnSpPr>
                <p:cNvPr id="188" name="Straight Arrow Connector 187"/>
                <p:cNvCxnSpPr>
                  <a:stCxn id="190" idx="3"/>
                  <a:endCxn id="191" idx="1"/>
                </p:cNvCxnSpPr>
                <p:nvPr/>
              </p:nvCxnSpPr>
              <p:spPr>
                <a:xfrm flipV="1">
                  <a:off x="7802137" y="5731877"/>
                  <a:ext cx="341967" cy="25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>
                  <a:stCxn id="190" idx="3"/>
                  <a:endCxn id="192" idx="1"/>
                </p:cNvCxnSpPr>
                <p:nvPr/>
              </p:nvCxnSpPr>
              <p:spPr>
                <a:xfrm>
                  <a:off x="7802138" y="5985877"/>
                  <a:ext cx="384712" cy="932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/>
                <p:cNvSpPr txBox="1"/>
                <p:nvPr/>
              </p:nvSpPr>
              <p:spPr>
                <a:xfrm>
                  <a:off x="7645400" y="5816600"/>
                  <a:ext cx="1567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endParaRPr lang="en-US" dirty="0"/>
                </a:p>
              </p:txBody>
            </p:sp>
            <p:sp>
              <p:nvSpPr>
                <p:cNvPr id="191" name="TextBox 190"/>
                <p:cNvSpPr txBox="1"/>
                <p:nvPr/>
              </p:nvSpPr>
              <p:spPr>
                <a:xfrm>
                  <a:off x="8144104" y="5562600"/>
                  <a:ext cx="39894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2e+1</a:t>
                  </a:r>
                  <a:endParaRPr lang="en-US" dirty="0"/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8186850" y="5909846"/>
                  <a:ext cx="3134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2e</a:t>
                  </a:r>
                  <a:endParaRPr lang="en-US" dirty="0"/>
                </a:p>
              </p:txBody>
            </p:sp>
          </p:grpSp>
          <p:sp>
            <p:nvSpPr>
              <p:cNvPr id="186" name="TextBox 185"/>
              <p:cNvSpPr txBox="1"/>
              <p:nvPr/>
            </p:nvSpPr>
            <p:spPr>
              <a:xfrm>
                <a:off x="8089900" y="2768600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b=0</a:t>
                </a:r>
                <a:endParaRPr lang="en-US" sz="1200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153400" y="3202801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b=1</a:t>
                </a:r>
                <a:endParaRPr lang="en-US" sz="1200" dirty="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3886200" y="2176046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error e&lt;0</a:t>
              </a:r>
              <a:endParaRPr lang="en-US" dirty="0"/>
            </a:p>
          </p:txBody>
        </p:sp>
      </p:grpSp>
      <p:grpSp>
        <p:nvGrpSpPr>
          <p:cNvPr id="20" name="Group 159"/>
          <p:cNvGrpSpPr/>
          <p:nvPr/>
        </p:nvGrpSpPr>
        <p:grpSpPr>
          <a:xfrm>
            <a:off x="152400" y="1600200"/>
            <a:ext cx="8915400" cy="534194"/>
            <a:chOff x="152400" y="1600200"/>
            <a:chExt cx="8915400" cy="534194"/>
          </a:xfrm>
        </p:grpSpPr>
        <p:sp>
          <p:nvSpPr>
            <p:cNvPr id="153" name="TextBox 152"/>
            <p:cNvSpPr txBox="1"/>
            <p:nvPr/>
          </p:nvSpPr>
          <p:spPr>
            <a:xfrm>
              <a:off x="457200" y="1600200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Single layer embedding process</a:t>
              </a:r>
              <a:endParaRPr lang="en-US" i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105400" y="1600200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Multi-layer embedding process</a:t>
              </a:r>
              <a:endParaRPr lang="en-US" i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152400" y="1600200"/>
              <a:ext cx="891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52400" y="2132012"/>
              <a:ext cx="891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000500" y="18669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5"/>
          <p:cNvGrpSpPr/>
          <p:nvPr/>
        </p:nvGrpSpPr>
        <p:grpSpPr>
          <a:xfrm>
            <a:off x="3581400" y="2133600"/>
            <a:ext cx="685800" cy="4421188"/>
            <a:chOff x="3733006" y="2133600"/>
            <a:chExt cx="534194" cy="4421188"/>
          </a:xfrm>
        </p:grpSpPr>
        <p:cxnSp>
          <p:nvCxnSpPr>
            <p:cNvPr id="156" name="Straight Connector 155"/>
            <p:cNvCxnSpPr/>
            <p:nvPr/>
          </p:nvCxnSpPr>
          <p:spPr>
            <a:xfrm rot="5400000">
              <a:off x="1714103" y="4534297"/>
              <a:ext cx="40393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0800000" flipV="1">
              <a:off x="3733800" y="2133600"/>
              <a:ext cx="5334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80"/>
          <p:cNvGrpSpPr/>
          <p:nvPr/>
        </p:nvGrpSpPr>
        <p:grpSpPr>
          <a:xfrm>
            <a:off x="6934200" y="4267200"/>
            <a:ext cx="1828800" cy="1024354"/>
            <a:chOff x="3886200" y="2176046"/>
            <a:chExt cx="1828800" cy="1024354"/>
          </a:xfrm>
        </p:grpSpPr>
        <p:grpSp>
          <p:nvGrpSpPr>
            <p:cNvPr id="23" name="Group 160"/>
            <p:cNvGrpSpPr/>
            <p:nvPr/>
          </p:nvGrpSpPr>
          <p:grpSpPr>
            <a:xfrm>
              <a:off x="3962408" y="2463800"/>
              <a:ext cx="1676387" cy="736600"/>
              <a:chOff x="7721601" y="2743200"/>
              <a:chExt cx="1676387" cy="736600"/>
            </a:xfrm>
          </p:grpSpPr>
          <p:grpSp>
            <p:nvGrpSpPr>
              <p:cNvPr id="24" name="Group 97"/>
              <p:cNvGrpSpPr/>
              <p:nvPr/>
            </p:nvGrpSpPr>
            <p:grpSpPr>
              <a:xfrm>
                <a:off x="7721601" y="2743200"/>
                <a:ext cx="1676387" cy="685800"/>
                <a:chOff x="7645400" y="5562600"/>
                <a:chExt cx="940412" cy="685800"/>
              </a:xfrm>
            </p:grpSpPr>
            <p:cxnSp>
              <p:nvCxnSpPr>
                <p:cNvPr id="165" name="Straight Arrow Connector 164"/>
                <p:cNvCxnSpPr>
                  <a:stCxn id="167" idx="3"/>
                  <a:endCxn id="168" idx="1"/>
                </p:cNvCxnSpPr>
                <p:nvPr/>
              </p:nvCxnSpPr>
              <p:spPr>
                <a:xfrm flipV="1">
                  <a:off x="7802129" y="5731877"/>
                  <a:ext cx="341973" cy="25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>
                  <a:stCxn id="167" idx="3"/>
                  <a:endCxn id="169" idx="1"/>
                </p:cNvCxnSpPr>
                <p:nvPr/>
              </p:nvCxnSpPr>
              <p:spPr>
                <a:xfrm>
                  <a:off x="7802132" y="5985877"/>
                  <a:ext cx="384720" cy="932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TextBox 166"/>
                <p:cNvSpPr txBox="1"/>
                <p:nvPr/>
              </p:nvSpPr>
              <p:spPr>
                <a:xfrm>
                  <a:off x="7645400" y="5816600"/>
                  <a:ext cx="1567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endParaRPr lang="en-US" dirty="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8144104" y="5562600"/>
                  <a:ext cx="3134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2e</a:t>
                  </a:r>
                  <a:endParaRPr lang="en-US" dirty="0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8186849" y="5909846"/>
                  <a:ext cx="3989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2e+1</a:t>
                  </a:r>
                  <a:endParaRPr lang="en-US" dirty="0"/>
                </a:p>
              </p:txBody>
            </p:sp>
          </p:grpSp>
          <p:sp>
            <p:nvSpPr>
              <p:cNvPr id="163" name="TextBox 162"/>
              <p:cNvSpPr txBox="1"/>
              <p:nvPr/>
            </p:nvSpPr>
            <p:spPr>
              <a:xfrm>
                <a:off x="8089900" y="2768600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b=0</a:t>
                </a:r>
                <a:endParaRPr lang="en-US" sz="1200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153400" y="3202801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b=1</a:t>
                </a:r>
                <a:endParaRPr lang="en-US" sz="1200" dirty="0"/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3886200" y="2176046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error e&gt;=0</a:t>
              </a:r>
              <a:endParaRPr lang="en-US" dirty="0"/>
            </a:p>
          </p:txBody>
        </p:sp>
      </p:grpSp>
      <p:grpSp>
        <p:nvGrpSpPr>
          <p:cNvPr id="25" name="Group 196"/>
          <p:cNvGrpSpPr/>
          <p:nvPr/>
        </p:nvGrpSpPr>
        <p:grpSpPr>
          <a:xfrm>
            <a:off x="76200" y="1663700"/>
            <a:ext cx="457200" cy="429768"/>
            <a:chOff x="3410339" y="2743200"/>
            <a:chExt cx="1466461" cy="1371600"/>
          </a:xfrm>
        </p:grpSpPr>
        <p:sp>
          <p:nvSpPr>
            <p:cNvPr id="194" name="Donut 193"/>
            <p:cNvSpPr/>
            <p:nvPr/>
          </p:nvSpPr>
          <p:spPr>
            <a:xfrm>
              <a:off x="3505200" y="2743200"/>
              <a:ext cx="1371600" cy="1371600"/>
            </a:xfrm>
            <a:prstGeom prst="donut">
              <a:avLst>
                <a:gd name="adj" fmla="val 12026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505200" y="33401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Up Arrow 195"/>
            <p:cNvSpPr/>
            <p:nvPr/>
          </p:nvSpPr>
          <p:spPr>
            <a:xfrm>
              <a:off x="3410339" y="3363687"/>
              <a:ext cx="450671" cy="329184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97"/>
          <p:cNvGrpSpPr/>
          <p:nvPr/>
        </p:nvGrpSpPr>
        <p:grpSpPr>
          <a:xfrm>
            <a:off x="4648200" y="1653032"/>
            <a:ext cx="457200" cy="429768"/>
            <a:chOff x="3410339" y="2743200"/>
            <a:chExt cx="1466461" cy="1371600"/>
          </a:xfrm>
        </p:grpSpPr>
        <p:sp>
          <p:nvSpPr>
            <p:cNvPr id="201" name="Donut 200"/>
            <p:cNvSpPr/>
            <p:nvPr/>
          </p:nvSpPr>
          <p:spPr>
            <a:xfrm>
              <a:off x="3505200" y="2743200"/>
              <a:ext cx="1371600" cy="1371600"/>
            </a:xfrm>
            <a:prstGeom prst="donut">
              <a:avLst>
                <a:gd name="adj" fmla="val 12026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505200" y="33401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Up Arrow 203"/>
            <p:cNvSpPr/>
            <p:nvPr/>
          </p:nvSpPr>
          <p:spPr>
            <a:xfrm>
              <a:off x="3410339" y="3363687"/>
              <a:ext cx="450671" cy="329184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Isosceles Triangle 156"/>
          <p:cNvSpPr/>
          <p:nvPr/>
        </p:nvSpPr>
        <p:spPr>
          <a:xfrm rot="7635756">
            <a:off x="6915593" y="3218288"/>
            <a:ext cx="553836" cy="2121012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Isosceles Triangle 159"/>
          <p:cNvSpPr/>
          <p:nvPr/>
        </p:nvSpPr>
        <p:spPr>
          <a:xfrm rot="8329228">
            <a:off x="1767391" y="3187879"/>
            <a:ext cx="427617" cy="1131425"/>
          </a:xfrm>
          <a:prstGeom prst="triangle">
            <a:avLst>
              <a:gd name="adj" fmla="val 39949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ular Callout 154"/>
          <p:cNvSpPr/>
          <p:nvPr/>
        </p:nvSpPr>
        <p:spPr>
          <a:xfrm>
            <a:off x="990600" y="2514600"/>
            <a:ext cx="1752600" cy="685800"/>
          </a:xfrm>
          <a:prstGeom prst="wedgeRectCallout">
            <a:avLst>
              <a:gd name="adj1" fmla="val -41123"/>
              <a:gd name="adj2" fmla="val 195833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No change for conceiving 0 bit</a:t>
            </a:r>
          </a:p>
          <a:p>
            <a:pPr algn="ctr"/>
            <a:endParaRPr lang="en-US" sz="1400" dirty="0"/>
          </a:p>
        </p:txBody>
      </p:sp>
      <p:sp>
        <p:nvSpPr>
          <p:cNvPr id="152" name="Rectangular Callout 151"/>
          <p:cNvSpPr/>
          <p:nvPr/>
        </p:nvSpPr>
        <p:spPr>
          <a:xfrm>
            <a:off x="5638800" y="2133600"/>
            <a:ext cx="2057400" cy="1295400"/>
          </a:xfrm>
          <a:prstGeom prst="wedgeRectCallout">
            <a:avLst>
              <a:gd name="adj1" fmla="val -23919"/>
              <a:gd name="adj2" fmla="val 137500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" tIns="0" rIns="9144" bIns="0" rtlCol="0" anchor="ctr"/>
          <a:lstStyle/>
          <a:p>
            <a:pPr algn="ctr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Here, {(2e+1)-e}&lt;&lt;L. i.e., amount of changes in the non-embeddable errors are larger than the amount for embeddable errors</a:t>
            </a:r>
          </a:p>
          <a:p>
            <a:pPr algn="ctr"/>
            <a:endParaRPr lang="en-US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3048000" y="2667000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S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i,j</a:t>
            </a:r>
            <a:r>
              <a:rPr lang="en-US" sz="1800" dirty="0" smtClean="0">
                <a:solidFill>
                  <a:schemeClr val="bg1"/>
                </a:solidFill>
              </a:rPr>
              <a:t> = </a:t>
            </a:r>
            <a:r>
              <a:rPr lang="en-US" sz="1800" dirty="0" err="1" smtClean="0">
                <a:solidFill>
                  <a:schemeClr val="bg1"/>
                </a:solidFill>
              </a:rPr>
              <a:t>P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i,j</a:t>
            </a:r>
            <a:r>
              <a:rPr lang="en-US" sz="1800" baseline="-25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+ </a:t>
            </a:r>
            <a:r>
              <a:rPr lang="en-US" sz="1800" dirty="0" err="1" smtClean="0">
                <a:solidFill>
                  <a:schemeClr val="bg1"/>
                </a:solidFill>
              </a:rPr>
              <a:t>ẽ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i,j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8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7965E-6 L 0.025 1.97965E-6 " pathEditMode="relative" ptsTypes="AA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31822E-6 L -0.025 6.31822E-6 " pathEditMode="relative" ptsTypes="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6 -0.04445 " pathEditMode="relative" ptsTypes="AA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3.7037E-7 L -0.0099 -0.0555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2257 -0.00255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10556 0.0018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74 L -0.02657 -0.04652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3.33333E-6 L -0.05313 -0.04652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3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7657 -0.05116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2.22222E-6 L 0.09827 -0.03958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371 L 0.0691 -0.05046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7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486 L 0.03333 -0.03819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81 L 0.01667 -0.04143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7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6" grpId="0" animBg="1"/>
      <p:bldP spid="106" grpId="1" animBg="1"/>
      <p:bldP spid="107" grpId="0" animBg="1"/>
      <p:bldP spid="108" grpId="0" animBg="1"/>
      <p:bldP spid="112" grpId="0" animBg="1"/>
      <p:bldP spid="113" grpId="0" animBg="1"/>
      <p:bldP spid="114" grpId="0" animBg="1"/>
      <p:bldP spid="118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8" grpId="0"/>
      <p:bldP spid="149" grpId="0"/>
      <p:bldP spid="150" grpId="0"/>
      <p:bldP spid="157" grpId="0" animBg="1"/>
      <p:bldP spid="160" grpId="0" animBg="1"/>
      <p:bldP spid="155" grpId="0" animBg="1"/>
      <p:bldP spid="152" grpId="0" animBg="1"/>
      <p:bldP spid="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14289"/>
            <a:ext cx="9144000" cy="1155702"/>
            <a:chOff x="0" y="-13856"/>
            <a:chExt cx="9144000" cy="123815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-13856"/>
              <a:ext cx="7924800" cy="1233056"/>
              <a:chOff x="0" y="-13856"/>
              <a:chExt cx="7924800" cy="959044"/>
            </a:xfrm>
          </p:grpSpPr>
          <p:sp>
            <p:nvSpPr>
              <p:cNvPr id="28740" name="Rectangle 3"/>
              <p:cNvSpPr>
                <a:spLocks noChangeArrowheads="1"/>
              </p:cNvSpPr>
              <p:nvPr/>
            </p:nvSpPr>
            <p:spPr bwMode="auto">
              <a:xfrm>
                <a:off x="990600" y="-626"/>
                <a:ext cx="6934200" cy="945813"/>
              </a:xfrm>
              <a:prstGeom prst="rect">
                <a:avLst/>
              </a:prstGeom>
              <a:solidFill>
                <a:srgbClr val="C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Reversible Extraction Process in the Stego Errors</a:t>
                </a:r>
                <a:endParaRPr lang="en-US" sz="30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pic>
            <p:nvPicPr>
              <p:cNvPr id="28741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-13856"/>
                <a:ext cx="1066800" cy="959044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924800" y="-249"/>
              <a:ext cx="1219200" cy="1224551"/>
            </a:xfrm>
            <a:prstGeom prst="rect">
              <a:avLst/>
            </a:pr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Chevron 9"/>
          <p:cNvSpPr/>
          <p:nvPr/>
        </p:nvSpPr>
        <p:spPr>
          <a:xfrm>
            <a:off x="8153400" y="152400"/>
            <a:ext cx="914400" cy="838200"/>
          </a:xfrm>
          <a:prstGeom prst="chevron">
            <a:avLst>
              <a:gd name="adj" fmla="val 11109"/>
            </a:avLst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1C09-2173-4AB5-B144-D39437671F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63700" y="4052054"/>
            <a:ext cx="18288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1000" y="4692134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905000" y="3777734"/>
            <a:ext cx="18288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2"/>
          <p:cNvGrpSpPr/>
          <p:nvPr/>
        </p:nvGrpSpPr>
        <p:grpSpPr>
          <a:xfrm>
            <a:off x="426720" y="3712138"/>
            <a:ext cx="868680" cy="978408"/>
            <a:chOff x="533400" y="4965192"/>
            <a:chExt cx="868680" cy="978408"/>
          </a:xfrm>
        </p:grpSpPr>
        <p:sp>
          <p:nvSpPr>
            <p:cNvPr id="54" name="Rectangle 53"/>
            <p:cNvSpPr/>
            <p:nvPr/>
          </p:nvSpPr>
          <p:spPr>
            <a:xfrm>
              <a:off x="1219200" y="4965192"/>
              <a:ext cx="182880" cy="978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5330952"/>
              <a:ext cx="182880" cy="61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6140" y="5605272"/>
              <a:ext cx="182880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3400" y="5843016"/>
              <a:ext cx="182880" cy="100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2441916" y="3529258"/>
            <a:ext cx="1139484" cy="1161288"/>
            <a:chOff x="1908516" y="4782312"/>
            <a:chExt cx="1139484" cy="1161288"/>
          </a:xfrm>
        </p:grpSpPr>
        <p:sp>
          <p:nvSpPr>
            <p:cNvPr id="61" name="Rectangle 60"/>
            <p:cNvSpPr/>
            <p:nvPr/>
          </p:nvSpPr>
          <p:spPr>
            <a:xfrm>
              <a:off x="1908516" y="4782312"/>
              <a:ext cx="182880" cy="1161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45324" y="5001768"/>
              <a:ext cx="182880" cy="941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93852" y="5257800"/>
              <a:ext cx="18288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36520" y="5513832"/>
              <a:ext cx="182880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65120" y="5788152"/>
              <a:ext cx="18288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1371600" y="4736068"/>
            <a:ext cx="1143000" cy="184666"/>
            <a:chOff x="1143000" y="6019800"/>
            <a:chExt cx="1143000" cy="184666"/>
          </a:xfrm>
        </p:grpSpPr>
        <p:sp>
          <p:nvSpPr>
            <p:cNvPr id="67" name="TextBox 66"/>
            <p:cNvSpPr txBox="1"/>
            <p:nvPr/>
          </p:nvSpPr>
          <p:spPr>
            <a:xfrm>
              <a:off x="1710396" y="601980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33136" y="601980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43000" y="60198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47800" y="6019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-1</a:t>
              </a:r>
              <a:endParaRPr lang="en-US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57400" y="6019800"/>
              <a:ext cx="2286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</p:grpSp>
      <p:sp>
        <p:nvSpPr>
          <p:cNvPr id="83" name="Left Brace 82"/>
          <p:cNvSpPr/>
          <p:nvPr/>
        </p:nvSpPr>
        <p:spPr>
          <a:xfrm rot="5400000">
            <a:off x="1924050" y="3301484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Brace 83"/>
          <p:cNvSpPr/>
          <p:nvPr/>
        </p:nvSpPr>
        <p:spPr>
          <a:xfrm rot="5400000">
            <a:off x="1428750" y="3530084"/>
            <a:ext cx="381000" cy="419100"/>
          </a:xfrm>
          <a:prstGeom prst="leftBrac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28600" y="5540971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Generate stego errors histogram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28600" y="588821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Extract message and reconstruct conceived errors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10000" y="4692134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5684520" y="4052054"/>
            <a:ext cx="18288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5105400" y="4417814"/>
            <a:ext cx="182880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08"/>
          <p:cNvGrpSpPr/>
          <p:nvPr/>
        </p:nvGrpSpPr>
        <p:grpSpPr>
          <a:xfrm>
            <a:off x="4343400" y="4353806"/>
            <a:ext cx="405620" cy="338328"/>
            <a:chOff x="1981200" y="3628537"/>
            <a:chExt cx="405620" cy="338328"/>
          </a:xfrm>
        </p:grpSpPr>
        <p:sp>
          <p:nvSpPr>
            <p:cNvPr id="110" name="Rectangle 109"/>
            <p:cNvSpPr/>
            <p:nvPr/>
          </p:nvSpPr>
          <p:spPr>
            <a:xfrm>
              <a:off x="2203940" y="3628537"/>
              <a:ext cx="182880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981200" y="3866281"/>
              <a:ext cx="182880" cy="100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6217920" y="4052054"/>
            <a:ext cx="18288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51"/>
          <p:cNvGrpSpPr/>
          <p:nvPr/>
        </p:nvGrpSpPr>
        <p:grpSpPr>
          <a:xfrm>
            <a:off x="4431267" y="4692134"/>
            <a:ext cx="4560333" cy="794266"/>
            <a:chOff x="3124200" y="5344180"/>
            <a:chExt cx="4560333" cy="794266"/>
          </a:xfrm>
        </p:grpSpPr>
        <p:sp>
          <p:nvSpPr>
            <p:cNvPr id="119" name="TextBox 118"/>
            <p:cNvSpPr txBox="1"/>
            <p:nvPr/>
          </p:nvSpPr>
          <p:spPr>
            <a:xfrm>
              <a:off x="5257800" y="5376446"/>
              <a:ext cx="914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547360" y="5376446"/>
              <a:ext cx="914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04560" y="5376446"/>
              <a:ext cx="914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L</a:t>
              </a:r>
              <a:endParaRPr lang="en-US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15000" y="534418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6134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L+1</a:t>
              </a:r>
              <a:endParaRPr 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029200" y="5376446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-1</a:t>
              </a:r>
              <a:endParaRPr lang="en-US" sz="12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584700" y="5376446"/>
              <a:ext cx="2438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-L</a:t>
              </a:r>
              <a:endParaRPr lang="en-US" sz="12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51400" y="534418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…</a:t>
              </a:r>
              <a:endParaRPr lang="en-US" sz="12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343400" y="5376446"/>
              <a:ext cx="184666" cy="5334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-L-1</a:t>
              </a:r>
              <a:endParaRPr lang="en-US" sz="12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15200" y="5376446"/>
              <a:ext cx="184666" cy="6096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2(L+1)</a:t>
              </a:r>
              <a:endParaRPr lang="en-US" sz="12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444734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L+2</a:t>
              </a:r>
              <a:endParaRPr 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499867" y="5376446"/>
              <a:ext cx="184666" cy="685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2(L+1)+1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114802" y="5376446"/>
              <a:ext cx="184666" cy="5334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-L-2</a:t>
              </a:r>
              <a:endParaRPr lang="en-US" sz="12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429001" y="5376446"/>
              <a:ext cx="184666" cy="7620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-2(L+1)+1</a:t>
              </a:r>
              <a:endParaRPr lang="en-US" sz="12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24200" y="5376446"/>
              <a:ext cx="184666" cy="685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-2(L+1)</a:t>
              </a:r>
              <a:endParaRPr lang="en-US" sz="12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749536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L+3</a:t>
              </a:r>
              <a:endParaRPr lang="en-US" sz="12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054336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L+4</a:t>
              </a:r>
              <a:endParaRPr lang="en-US" sz="12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701534" y="5376446"/>
              <a:ext cx="184666" cy="304800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200" dirty="0" smtClean="0"/>
                <a:t>-L-3</a:t>
              </a:r>
              <a:endParaRPr lang="en-US" sz="1200" dirty="0"/>
            </a:p>
          </p:txBody>
        </p:sp>
      </p:grpSp>
      <p:grpSp>
        <p:nvGrpSpPr>
          <p:cNvPr id="20" name="Group 159"/>
          <p:cNvGrpSpPr/>
          <p:nvPr/>
        </p:nvGrpSpPr>
        <p:grpSpPr>
          <a:xfrm>
            <a:off x="152400" y="1600200"/>
            <a:ext cx="8915400" cy="534194"/>
            <a:chOff x="152400" y="1600200"/>
            <a:chExt cx="8915400" cy="534194"/>
          </a:xfrm>
        </p:grpSpPr>
        <p:sp>
          <p:nvSpPr>
            <p:cNvPr id="153" name="TextBox 152"/>
            <p:cNvSpPr txBox="1"/>
            <p:nvPr/>
          </p:nvSpPr>
          <p:spPr>
            <a:xfrm>
              <a:off x="457200" y="1600200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Single layer extraction process</a:t>
              </a:r>
              <a:endParaRPr lang="en-US" i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105400" y="1600200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Multi-layer extraction process</a:t>
              </a:r>
              <a:endParaRPr lang="en-US" i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152400" y="1600200"/>
              <a:ext cx="891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52400" y="2132012"/>
              <a:ext cx="891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000500" y="1866900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5"/>
          <p:cNvGrpSpPr/>
          <p:nvPr/>
        </p:nvGrpSpPr>
        <p:grpSpPr>
          <a:xfrm>
            <a:off x="3581400" y="2133600"/>
            <a:ext cx="685800" cy="4421188"/>
            <a:chOff x="3733006" y="2133600"/>
            <a:chExt cx="534194" cy="4421188"/>
          </a:xfrm>
        </p:grpSpPr>
        <p:cxnSp>
          <p:nvCxnSpPr>
            <p:cNvPr id="156" name="Straight Connector 155"/>
            <p:cNvCxnSpPr/>
            <p:nvPr/>
          </p:nvCxnSpPr>
          <p:spPr>
            <a:xfrm rot="5400000">
              <a:off x="1714103" y="4534297"/>
              <a:ext cx="40393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0800000" flipV="1">
              <a:off x="3733800" y="2133600"/>
              <a:ext cx="5334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2179320" y="4052054"/>
            <a:ext cx="18288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371600" y="4143494"/>
            <a:ext cx="18288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943600" y="4143494"/>
            <a:ext cx="18288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5405120" y="4326374"/>
            <a:ext cx="18288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4846320" y="4417814"/>
            <a:ext cx="182880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6553200" y="3162300"/>
            <a:ext cx="1600200" cy="1524000"/>
            <a:chOff x="6705600" y="457200"/>
            <a:chExt cx="1600200" cy="1524000"/>
          </a:xfrm>
          <a:solidFill>
            <a:schemeClr val="accent6">
              <a:lumMod val="75000"/>
            </a:schemeClr>
          </a:solidFill>
        </p:grpSpPr>
        <p:sp>
          <p:nvSpPr>
            <p:cNvPr id="160" name="Rectangle 159"/>
            <p:cNvSpPr/>
            <p:nvPr/>
          </p:nvSpPr>
          <p:spPr>
            <a:xfrm>
              <a:off x="6705600" y="457200"/>
              <a:ext cx="182880" cy="152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979920" y="818055"/>
              <a:ext cx="182880" cy="11612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284720" y="1039368"/>
              <a:ext cx="182880" cy="9418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589520" y="1293543"/>
              <a:ext cx="18288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3" name="Group 114"/>
            <p:cNvGrpSpPr/>
            <p:nvPr/>
          </p:nvGrpSpPr>
          <p:grpSpPr>
            <a:xfrm>
              <a:off x="7894320" y="1551432"/>
              <a:ext cx="411480" cy="429768"/>
              <a:chOff x="4084320" y="3537097"/>
              <a:chExt cx="411480" cy="429768"/>
            </a:xfrm>
            <a:grpFill/>
          </p:grpSpPr>
          <p:sp>
            <p:nvSpPr>
              <p:cNvPr id="174" name="Rectangle 173"/>
              <p:cNvSpPr/>
              <p:nvPr/>
            </p:nvSpPr>
            <p:spPr>
              <a:xfrm>
                <a:off x="4084320" y="3537097"/>
                <a:ext cx="182880" cy="42976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312920" y="3811417"/>
                <a:ext cx="182880" cy="15544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6553200" y="3777734"/>
            <a:ext cx="2514600" cy="914400"/>
            <a:chOff x="6553200" y="3048000"/>
            <a:chExt cx="2514600" cy="914400"/>
          </a:xfrm>
        </p:grpSpPr>
        <p:sp>
          <p:nvSpPr>
            <p:cNvPr id="106" name="Rectangle 105"/>
            <p:cNvSpPr/>
            <p:nvPr/>
          </p:nvSpPr>
          <p:spPr>
            <a:xfrm>
              <a:off x="6553200" y="3048000"/>
              <a:ext cx="182880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035800" y="3230880"/>
              <a:ext cx="182880" cy="7315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538720" y="3322320"/>
              <a:ext cx="182880" cy="6400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077200" y="3596640"/>
              <a:ext cx="182880" cy="3657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14"/>
            <p:cNvGrpSpPr/>
            <p:nvPr/>
          </p:nvGrpSpPr>
          <p:grpSpPr>
            <a:xfrm>
              <a:off x="8656320" y="3532632"/>
              <a:ext cx="411480" cy="429768"/>
              <a:chOff x="4084320" y="3537097"/>
              <a:chExt cx="411480" cy="429768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084320" y="3537097"/>
                <a:ext cx="182880" cy="4297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312920" y="3811417"/>
                <a:ext cx="182880" cy="1554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7" name="Rectangle 176"/>
            <p:cNvSpPr/>
            <p:nvPr/>
          </p:nvSpPr>
          <p:spPr>
            <a:xfrm>
              <a:off x="6794500" y="3413760"/>
              <a:ext cx="182880" cy="548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272020" y="3581400"/>
              <a:ext cx="182880" cy="3657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810500" y="3688080"/>
              <a:ext cx="182880" cy="2743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364220" y="3688080"/>
              <a:ext cx="182880" cy="2743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3" name="Group 196"/>
          <p:cNvGrpSpPr/>
          <p:nvPr/>
        </p:nvGrpSpPr>
        <p:grpSpPr>
          <a:xfrm>
            <a:off x="76200" y="1663700"/>
            <a:ext cx="457200" cy="429768"/>
            <a:chOff x="3410339" y="2743200"/>
            <a:chExt cx="1466461" cy="1371600"/>
          </a:xfrm>
        </p:grpSpPr>
        <p:sp>
          <p:nvSpPr>
            <p:cNvPr id="185" name="Donut 184"/>
            <p:cNvSpPr/>
            <p:nvPr/>
          </p:nvSpPr>
          <p:spPr>
            <a:xfrm>
              <a:off x="3505200" y="2743200"/>
              <a:ext cx="1371600" cy="1371600"/>
            </a:xfrm>
            <a:prstGeom prst="donut">
              <a:avLst>
                <a:gd name="adj" fmla="val 12026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505200" y="33401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Up Arrow 196"/>
            <p:cNvSpPr/>
            <p:nvPr/>
          </p:nvSpPr>
          <p:spPr>
            <a:xfrm>
              <a:off x="3410339" y="3363687"/>
              <a:ext cx="450671" cy="329184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648200" y="1653032"/>
            <a:ext cx="457200" cy="429768"/>
            <a:chOff x="3410339" y="2743200"/>
            <a:chExt cx="1466461" cy="1371600"/>
          </a:xfrm>
        </p:grpSpPr>
        <p:sp>
          <p:nvSpPr>
            <p:cNvPr id="206" name="Donut 205"/>
            <p:cNvSpPr/>
            <p:nvPr/>
          </p:nvSpPr>
          <p:spPr>
            <a:xfrm>
              <a:off x="3505200" y="2743200"/>
              <a:ext cx="1371600" cy="1371600"/>
            </a:xfrm>
            <a:prstGeom prst="donut">
              <a:avLst>
                <a:gd name="adj" fmla="val 12026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  <a:tileRect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505200" y="33401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Up Arrow 207"/>
            <p:cNvSpPr/>
            <p:nvPr/>
          </p:nvSpPr>
          <p:spPr>
            <a:xfrm>
              <a:off x="3410339" y="3363687"/>
              <a:ext cx="450671" cy="329184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3581400" y="58922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Extract message and reconstruct conceived errors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3581400" y="5574725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Generate stego errors histogram</a:t>
            </a:r>
            <a:endParaRPr lang="en-US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4114801" y="2057400"/>
            <a:ext cx="2743199" cy="1028699"/>
            <a:chOff x="228600" y="4215246"/>
            <a:chExt cx="3342861" cy="1194955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1676400" y="4343400"/>
              <a:ext cx="685800" cy="381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1676400" y="4800600"/>
              <a:ext cx="68580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9" name="Object 138"/>
            <p:cNvGraphicFramePr>
              <a:graphicFrameLocks noChangeAspect="1"/>
            </p:cNvGraphicFramePr>
            <p:nvPr/>
          </p:nvGraphicFramePr>
          <p:xfrm>
            <a:off x="228600" y="4267200"/>
            <a:ext cx="1454151" cy="340184"/>
          </p:xfrm>
          <a:graphic>
            <a:graphicData uri="http://schemas.openxmlformats.org/presentationml/2006/ole">
              <p:oleObj spid="_x0000_s560129" name="Equation" r:id="rId5" imgW="1143000" imgH="266400" progId="Equation.DSMT4">
                <p:embed/>
              </p:oleObj>
            </a:graphicData>
          </a:graphic>
        </p:graphicFrame>
        <p:graphicFrame>
          <p:nvGraphicFramePr>
            <p:cNvPr id="560130" name="Object 2"/>
            <p:cNvGraphicFramePr>
              <a:graphicFrameLocks noChangeAspect="1"/>
            </p:cNvGraphicFramePr>
            <p:nvPr/>
          </p:nvGraphicFramePr>
          <p:xfrm>
            <a:off x="319088" y="5081516"/>
            <a:ext cx="1357312" cy="328685"/>
          </p:xfrm>
          <a:graphic>
            <a:graphicData uri="http://schemas.openxmlformats.org/presentationml/2006/ole">
              <p:oleObj spid="_x0000_s560130" name="Equation" r:id="rId6" imgW="1104840" imgH="266400" progId="Equation.DSMT4">
                <p:embed/>
              </p:oleObj>
            </a:graphicData>
          </a:graphic>
        </p:graphicFrame>
        <p:graphicFrame>
          <p:nvGraphicFramePr>
            <p:cNvPr id="140" name="Object 139"/>
            <p:cNvGraphicFramePr>
              <a:graphicFrameLocks noChangeAspect="1"/>
            </p:cNvGraphicFramePr>
            <p:nvPr/>
          </p:nvGraphicFramePr>
          <p:xfrm>
            <a:off x="2362200" y="4572000"/>
            <a:ext cx="1209261" cy="381000"/>
          </p:xfrm>
          <a:graphic>
            <a:graphicData uri="http://schemas.openxmlformats.org/presentationml/2006/ole">
              <p:oleObj spid="_x0000_s560131" name="Equation" r:id="rId7" imgW="927000" imgH="291960" progId="Equation.DSMT4">
                <p:embed/>
              </p:oleObj>
            </a:graphicData>
          </a:graphic>
        </p:graphicFrame>
        <p:sp>
          <p:nvSpPr>
            <p:cNvPr id="143" name="TextBox 142"/>
            <p:cNvSpPr txBox="1"/>
            <p:nvPr/>
          </p:nvSpPr>
          <p:spPr>
            <a:xfrm>
              <a:off x="1839455" y="4215246"/>
              <a:ext cx="533401" cy="303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b=1</a:t>
              </a:r>
              <a:endParaRPr lang="en-US" sz="11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855840" y="5012767"/>
              <a:ext cx="533401" cy="303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b=0</a:t>
              </a:r>
              <a:endParaRPr lang="en-US" sz="11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 flipH="1">
            <a:off x="6705600" y="2514600"/>
            <a:ext cx="2438401" cy="838200"/>
            <a:chOff x="281962" y="4153723"/>
            <a:chExt cx="2965468" cy="1264269"/>
          </a:xfrm>
        </p:grpSpPr>
        <p:cxnSp>
          <p:nvCxnSpPr>
            <p:cNvPr id="150" name="Straight Arrow Connector 149"/>
            <p:cNvCxnSpPr/>
            <p:nvPr/>
          </p:nvCxnSpPr>
          <p:spPr>
            <a:xfrm>
              <a:off x="1610387" y="4343401"/>
              <a:ext cx="685800" cy="381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1610387" y="4800600"/>
              <a:ext cx="685800" cy="45720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9" name="Object 158"/>
            <p:cNvGraphicFramePr>
              <a:graphicFrameLocks noChangeAspect="1"/>
            </p:cNvGraphicFramePr>
            <p:nvPr/>
          </p:nvGraphicFramePr>
          <p:xfrm>
            <a:off x="292100" y="4291013"/>
            <a:ext cx="1325563" cy="292100"/>
          </p:xfrm>
          <a:graphic>
            <a:graphicData uri="http://schemas.openxmlformats.org/presentationml/2006/ole">
              <p:oleObj spid="_x0000_s560132" name="Equation" r:id="rId8" imgW="1041120" imgH="228600" progId="Equation.DSMT4">
                <p:embed/>
              </p:oleObj>
            </a:graphicData>
          </a:graphic>
        </p:graphicFrame>
        <p:graphicFrame>
          <p:nvGraphicFramePr>
            <p:cNvPr id="163" name="Object 2"/>
            <p:cNvGraphicFramePr>
              <a:graphicFrameLocks noChangeAspect="1"/>
            </p:cNvGraphicFramePr>
            <p:nvPr/>
          </p:nvGraphicFramePr>
          <p:xfrm>
            <a:off x="281962" y="5105400"/>
            <a:ext cx="1311275" cy="280988"/>
          </p:xfrm>
          <a:graphic>
            <a:graphicData uri="http://schemas.openxmlformats.org/presentationml/2006/ole">
              <p:oleObj spid="_x0000_s560133" name="Equation" r:id="rId9" imgW="1066680" imgH="228600" progId="Equation.DSMT4">
                <p:embed/>
              </p:oleObj>
            </a:graphicData>
          </a:graphic>
        </p:graphicFrame>
        <p:graphicFrame>
          <p:nvGraphicFramePr>
            <p:cNvPr id="164" name="Object 163"/>
            <p:cNvGraphicFramePr>
              <a:graphicFrameLocks noChangeAspect="1"/>
            </p:cNvGraphicFramePr>
            <p:nvPr/>
          </p:nvGraphicFramePr>
          <p:xfrm>
            <a:off x="2269530" y="4587874"/>
            <a:ext cx="977900" cy="347663"/>
          </p:xfrm>
          <a:graphic>
            <a:graphicData uri="http://schemas.openxmlformats.org/presentationml/2006/ole">
              <p:oleObj spid="_x0000_s560134" name="Equation" r:id="rId10" imgW="749160" imgH="266400" progId="Equation.DSMT4">
                <p:embed/>
              </p:oleObj>
            </a:graphicData>
          </a:graphic>
        </p:graphicFrame>
        <p:sp>
          <p:nvSpPr>
            <p:cNvPr id="165" name="TextBox 164"/>
            <p:cNvSpPr txBox="1"/>
            <p:nvPr/>
          </p:nvSpPr>
          <p:spPr>
            <a:xfrm>
              <a:off x="1725737" y="4153723"/>
              <a:ext cx="533399" cy="40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b=1</a:t>
              </a:r>
              <a:endParaRPr lang="en-US" sz="11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756593" y="5016173"/>
              <a:ext cx="533399" cy="40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b=0</a:t>
              </a:r>
              <a:endParaRPr lang="en-US" sz="1100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52400" y="2362200"/>
            <a:ext cx="1600200" cy="838200"/>
            <a:chOff x="875605" y="4215246"/>
            <a:chExt cx="2120742" cy="1147536"/>
          </a:xfrm>
        </p:grpSpPr>
        <p:cxnSp>
          <p:nvCxnSpPr>
            <p:cNvPr id="169" name="Straight Arrow Connector 168"/>
            <p:cNvCxnSpPr/>
            <p:nvPr/>
          </p:nvCxnSpPr>
          <p:spPr>
            <a:xfrm>
              <a:off x="1676400" y="4343400"/>
              <a:ext cx="685800" cy="381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V="1">
              <a:off x="1676400" y="4800600"/>
              <a:ext cx="68580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1" name="Object 170"/>
            <p:cNvGraphicFramePr>
              <a:graphicFrameLocks noChangeAspect="1"/>
            </p:cNvGraphicFramePr>
            <p:nvPr/>
          </p:nvGraphicFramePr>
          <p:xfrm>
            <a:off x="875605" y="4314824"/>
            <a:ext cx="743608" cy="241836"/>
          </p:xfrm>
          <a:graphic>
            <a:graphicData uri="http://schemas.openxmlformats.org/presentationml/2006/ole">
              <p:oleObj spid="_x0000_s560135" name="Equation" r:id="rId11" imgW="583920" imgH="190440" progId="Equation.DSMT4">
                <p:embed/>
              </p:oleObj>
            </a:graphicData>
          </a:graphic>
        </p:graphicFrame>
        <p:graphicFrame>
          <p:nvGraphicFramePr>
            <p:cNvPr id="180" name="Object 2"/>
            <p:cNvGraphicFramePr>
              <a:graphicFrameLocks noChangeAspect="1"/>
            </p:cNvGraphicFramePr>
            <p:nvPr/>
          </p:nvGraphicFramePr>
          <p:xfrm>
            <a:off x="983439" y="5128059"/>
            <a:ext cx="700923" cy="234723"/>
          </p:xfrm>
          <a:graphic>
            <a:graphicData uri="http://schemas.openxmlformats.org/presentationml/2006/ole">
              <p:oleObj spid="_x0000_s560136" name="Equation" r:id="rId12" imgW="571320" imgH="190440" progId="Equation.DSMT4">
                <p:embed/>
              </p:oleObj>
            </a:graphicData>
          </a:graphic>
        </p:graphicFrame>
        <p:graphicFrame>
          <p:nvGraphicFramePr>
            <p:cNvPr id="184" name="Object 183"/>
            <p:cNvGraphicFramePr>
              <a:graphicFrameLocks noChangeAspect="1"/>
            </p:cNvGraphicFramePr>
            <p:nvPr/>
          </p:nvGraphicFramePr>
          <p:xfrm>
            <a:off x="2385286" y="4637273"/>
            <a:ext cx="611061" cy="248950"/>
          </p:xfrm>
          <a:graphic>
            <a:graphicData uri="http://schemas.openxmlformats.org/presentationml/2006/ole">
              <p:oleObj spid="_x0000_s560137" name="Equation" r:id="rId13" imgW="469800" imgH="190440" progId="Equation.DSMT4">
                <p:embed/>
              </p:oleObj>
            </a:graphicData>
          </a:graphic>
        </p:graphicFrame>
        <p:sp>
          <p:nvSpPr>
            <p:cNvPr id="186" name="TextBox 185"/>
            <p:cNvSpPr txBox="1"/>
            <p:nvPr/>
          </p:nvSpPr>
          <p:spPr>
            <a:xfrm>
              <a:off x="1839454" y="4215246"/>
              <a:ext cx="5334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b=1</a:t>
              </a:r>
              <a:endParaRPr lang="en-US" sz="10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855840" y="5012767"/>
              <a:ext cx="5334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b=0</a:t>
              </a:r>
              <a:endParaRPr lang="en-US" sz="1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 flipH="1">
            <a:off x="1905000" y="2286000"/>
            <a:ext cx="1676400" cy="927101"/>
            <a:chOff x="973385" y="4153723"/>
            <a:chExt cx="1781748" cy="1264269"/>
          </a:xfrm>
        </p:grpSpPr>
        <p:cxnSp>
          <p:nvCxnSpPr>
            <p:cNvPr id="189" name="Straight Arrow Connector 188"/>
            <p:cNvCxnSpPr/>
            <p:nvPr/>
          </p:nvCxnSpPr>
          <p:spPr>
            <a:xfrm>
              <a:off x="1610387" y="4343401"/>
              <a:ext cx="685800" cy="381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1610387" y="4800600"/>
              <a:ext cx="685800" cy="45720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1" name="Object 190"/>
            <p:cNvGraphicFramePr>
              <a:graphicFrameLocks noChangeAspect="1"/>
            </p:cNvGraphicFramePr>
            <p:nvPr/>
          </p:nvGraphicFramePr>
          <p:xfrm>
            <a:off x="985745" y="4314349"/>
            <a:ext cx="580870" cy="243527"/>
          </p:xfrm>
          <a:graphic>
            <a:graphicData uri="http://schemas.openxmlformats.org/presentationml/2006/ole">
              <p:oleObj spid="_x0000_s560138" name="Equation" r:id="rId14" imgW="457200" imgH="190440" progId="Equation.DSMT4">
                <p:embed/>
              </p:oleObj>
            </a:graphicData>
          </a:graphic>
        </p:graphicFrame>
        <p:graphicFrame>
          <p:nvGraphicFramePr>
            <p:cNvPr id="192" name="Object 2"/>
            <p:cNvGraphicFramePr>
              <a:graphicFrameLocks noChangeAspect="1"/>
            </p:cNvGraphicFramePr>
            <p:nvPr/>
          </p:nvGraphicFramePr>
          <p:xfrm>
            <a:off x="973385" y="5044929"/>
            <a:ext cx="593229" cy="235756"/>
          </p:xfrm>
          <a:graphic>
            <a:graphicData uri="http://schemas.openxmlformats.org/presentationml/2006/ole">
              <p:oleObj spid="_x0000_s560139" name="Equation" r:id="rId15" imgW="482400" imgH="190440" progId="Equation.DSMT4">
                <p:embed/>
              </p:oleObj>
            </a:graphicData>
          </a:graphic>
        </p:graphicFrame>
        <p:graphicFrame>
          <p:nvGraphicFramePr>
            <p:cNvPr id="194" name="Object 193"/>
            <p:cNvGraphicFramePr>
              <a:graphicFrameLocks noChangeAspect="1"/>
            </p:cNvGraphicFramePr>
            <p:nvPr/>
          </p:nvGraphicFramePr>
          <p:xfrm>
            <a:off x="2258716" y="4638189"/>
            <a:ext cx="496417" cy="248708"/>
          </p:xfrm>
          <a:graphic>
            <a:graphicData uri="http://schemas.openxmlformats.org/presentationml/2006/ole">
              <p:oleObj spid="_x0000_s560140" name="Equation" r:id="rId16" imgW="380880" imgH="190440" progId="Equation.DSMT4">
                <p:embed/>
              </p:oleObj>
            </a:graphicData>
          </a:graphic>
        </p:graphicFrame>
        <p:sp>
          <p:nvSpPr>
            <p:cNvPr id="195" name="TextBox 194"/>
            <p:cNvSpPr txBox="1"/>
            <p:nvPr/>
          </p:nvSpPr>
          <p:spPr>
            <a:xfrm>
              <a:off x="1725737" y="4153723"/>
              <a:ext cx="533399" cy="40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b=1</a:t>
              </a:r>
              <a:endParaRPr lang="en-US" sz="10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756593" y="5016173"/>
              <a:ext cx="533399" cy="40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b=0</a:t>
              </a:r>
              <a:endParaRPr lang="en-US" sz="1000" dirty="0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477000" y="2133600"/>
            <a:ext cx="457200" cy="2560320"/>
            <a:chOff x="6477000" y="2133600"/>
            <a:chExt cx="457200" cy="2560320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6477000" y="3048000"/>
              <a:ext cx="0" cy="1645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477000" y="2133600"/>
              <a:ext cx="457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6934200" y="2362200"/>
              <a:ext cx="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6477000" y="2743200"/>
              <a:ext cx="457200" cy="301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2" name="Straight Connector 231"/>
          <p:cNvCxnSpPr/>
          <p:nvPr/>
        </p:nvCxnSpPr>
        <p:spPr>
          <a:xfrm>
            <a:off x="1854200" y="2133600"/>
            <a:ext cx="15240" cy="2558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6568440" y="3759200"/>
            <a:ext cx="1051560" cy="584200"/>
            <a:chOff x="6568440" y="3759200"/>
            <a:chExt cx="1051560" cy="584200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6568440" y="3759200"/>
              <a:ext cx="155448" cy="0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6854952" y="4114800"/>
              <a:ext cx="155448" cy="0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159752" y="4279900"/>
              <a:ext cx="155448" cy="0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7464552" y="4343400"/>
              <a:ext cx="155448" cy="0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Box 166"/>
          <p:cNvSpPr txBox="1"/>
          <p:nvPr/>
        </p:nvSpPr>
        <p:spPr>
          <a:xfrm>
            <a:off x="2971800" y="3276600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I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i,j</a:t>
            </a:r>
            <a:r>
              <a:rPr lang="en-US" sz="1800" dirty="0" smtClean="0">
                <a:solidFill>
                  <a:schemeClr val="bg1"/>
                </a:solidFill>
              </a:rPr>
              <a:t> = </a:t>
            </a:r>
            <a:r>
              <a:rPr lang="en-US" sz="1800" dirty="0" err="1" smtClean="0">
                <a:solidFill>
                  <a:schemeClr val="bg1"/>
                </a:solidFill>
              </a:rPr>
              <a:t>P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i,j</a:t>
            </a:r>
            <a:r>
              <a:rPr lang="en-US" sz="1800" baseline="-25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+ </a:t>
            </a:r>
            <a:r>
              <a:rPr lang="en-US" sz="1800" dirty="0" err="1" smtClean="0">
                <a:solidFill>
                  <a:schemeClr val="bg1"/>
                </a:solidFill>
              </a:rPr>
              <a:t>e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i,j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34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2.96296E-6 L 0.03316 -0.0932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 L -0.0302 -0.1310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 L 0.03055 0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025 4.07407E-6 " pathEditMode="relative" ptsTypes="AA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1.48148E-6 L 0.03038 -0.09329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1.48148E-6 L 0.02673 1.48148E-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85 L 0.05729 -0.0937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23 L 0.05521 -0.0023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037 L 0.08368 -0.04282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6 L 0.07501 3.7037E-6 " pathEditMode="relative" ptsTypes="AA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7" grpId="0"/>
      <p:bldP spid="107" grpId="0" animBg="1"/>
      <p:bldP spid="108" grpId="0" animBg="1"/>
      <p:bldP spid="144" grpId="0" animBg="1"/>
      <p:bldP spid="151" grpId="0" animBg="1"/>
      <p:bldP spid="152" grpId="0" animBg="1"/>
      <p:bldP spid="155" grpId="0" animBg="1"/>
      <p:bldP spid="157" grpId="0" animBg="1"/>
      <p:bldP spid="209" grpId="0"/>
      <p:bldP spid="1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4|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6|6.3|7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4|1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3|11.7|3.8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1.4|2.1|1.7|1.5|3.2|2.3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9.5|2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4.3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9.2|2.4|10.9|1.7|0.6|4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2|1.9|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2|2.4|3.4|6.3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6.4|2.3|13.2|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4.6|3.6|3.4|7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4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5|31.7|7.2|10.8|8.5|4.7|6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26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|6.7|17.7|1.9|2.2|1.2|1|1.9|5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4.8|7.2|1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9|4|2.2|2.1|7.6|1.6|4.4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9|1.7|2.1|2.3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1.5|6.7|4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4|7.4|2.4|4.8|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2620657</TotalTime>
  <Words>6994</Words>
  <Application>Microsoft Office PowerPoint</Application>
  <PresentationFormat>On-screen Show (4:3)</PresentationFormat>
  <Paragraphs>2134</Paragraphs>
  <Slides>71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Office Theme</vt:lpstr>
      <vt:lpstr>Bitmap Image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Company>CSE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areeba</dc:creator>
  <cp:lastModifiedBy>PC</cp:lastModifiedBy>
  <cp:revision>2073</cp:revision>
  <dcterms:created xsi:type="dcterms:W3CDTF">2012-10-19T10:11:48Z</dcterms:created>
  <dcterms:modified xsi:type="dcterms:W3CDTF">2019-08-24T05:04:13Z</dcterms:modified>
</cp:coreProperties>
</file>